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3"/>
    <p:sldId id="272" r:id="rId4"/>
    <p:sldId id="277" r:id="rId5"/>
    <p:sldId id="606" r:id="rId6"/>
    <p:sldId id="342" r:id="rId7"/>
    <p:sldId id="345" r:id="rId8"/>
    <p:sldId id="347" r:id="rId9"/>
    <p:sldId id="590" r:id="rId10"/>
    <p:sldId id="350" r:id="rId11"/>
    <p:sldId id="339" r:id="rId12"/>
    <p:sldId id="287" r:id="rId14"/>
    <p:sldId id="335" r:id="rId15"/>
    <p:sldId id="340" r:id="rId16"/>
    <p:sldId id="293" r:id="rId17"/>
    <p:sldId id="351" r:id="rId18"/>
    <p:sldId id="338" r:id="rId19"/>
    <p:sldId id="327" r:id="rId20"/>
    <p:sldId id="365" r:id="rId21"/>
    <p:sldId id="366" r:id="rId22"/>
    <p:sldId id="343" r:id="rId23"/>
    <p:sldId id="367" r:id="rId24"/>
    <p:sldId id="261" r:id="rId25"/>
  </p:sldIdLst>
  <p:sldSz cx="12192000" cy="6858000"/>
  <p:notesSz cx="6797675" cy="992632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1E23"/>
    <a:srgbClr val="B6302E"/>
    <a:srgbClr val="F1930D"/>
    <a:srgbClr val="FBC215"/>
    <a:srgbClr val="FEEB1C"/>
    <a:srgbClr val="F5F5F7"/>
    <a:srgbClr val="E85C11"/>
    <a:srgbClr val="E2021B"/>
    <a:srgbClr val="D502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373"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34"/>
          <c:dPt>
            <c:idx val="0"/>
            <c:bubble3D val="0"/>
            <c:explosion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1"/>
            <c:bubble3D val="0"/>
            <c:explosion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2"/>
            <c:bubble3D val="0"/>
            <c:explosion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dPt>
          <c:dPt>
            <c:idx val="3"/>
            <c:bubble3D val="0"/>
            <c:explosion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34"/>
          <c:dPt>
            <c:idx val="0"/>
            <c:bubble3D val="0"/>
            <c:explosion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1"/>
            <c:bubble3D val="0"/>
            <c:explosion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2"/>
            <c:bubble3D val="0"/>
            <c:explosion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dPt>
          <c:dPt>
            <c:idx val="3"/>
            <c:bubble3D val="0"/>
            <c:explosion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c:explosion val="34"/>
          <c:dPt>
            <c:idx val="0"/>
            <c:bubble3D val="0"/>
            <c:explosion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dPt>
          <c:dPt>
            <c:idx val="1"/>
            <c:bubble3D val="0"/>
            <c:explosion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dPt>
          <c:dPt>
            <c:idx val="2"/>
            <c:bubble3D val="0"/>
            <c:explosion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dPt>
          <c:dPt>
            <c:idx val="3"/>
            <c:bubble3D val="0"/>
            <c:explosion val="0"/>
            <c:spPr>
              <a:pattFill prst="ltUpDiag">
                <a:fgClr>
                  <a:schemeClr val="accent2">
                    <a:lumMod val="60000"/>
                  </a:schemeClr>
                </a:fgClr>
                <a:bgClr>
                  <a:schemeClr val="accent2">
                    <a:lumMod val="60000"/>
                    <a:lumMod val="20000"/>
                    <a:lumOff val="80000"/>
                  </a:schemeClr>
                </a:bgClr>
              </a:pattFill>
              <a:ln w="19050">
                <a:solidFill>
                  <a:schemeClr val="lt1"/>
                </a:solidFill>
              </a:ln>
              <a:effectLst>
                <a:innerShdw blurRad="114300">
                  <a:schemeClr val="accent2">
                    <a:lumMod val="60000"/>
                  </a:schemeClr>
                </a:innerShdw>
              </a:effectLst>
            </c:spPr>
          </c:dPt>
          <c:dLbls>
            <c:delete val="1"/>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5"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5"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5"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5"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56A23EC-E7F7-4DEB-8438-E7997BE2C11E}"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10E0F803-2749-4583-AB99-534AC46B49EE}">
      <dgm:prSet phldrT="[Text]" custT="1"/>
      <dgm:spPr>
        <a:solidFill>
          <a:srgbClr val="F8BC93"/>
        </a:solidFill>
      </dgm:spPr>
      <dgm:t>
        <a:bodyPr/>
        <a:lstStyle/>
        <a:p>
          <a:pPr marL="0" lvl="0" indent="0" algn="ctr" defTabSz="800100">
            <a:lnSpc>
              <a:spcPct val="90000"/>
            </a:lnSpc>
            <a:spcBef>
              <a:spcPct val="0"/>
            </a:spcBef>
            <a:spcAft>
              <a:spcPct val="35000"/>
            </a:spcAft>
            <a:buNone/>
          </a:pPr>
          <a:r>
            <a:rPr lang="en-US" altLang="zh-CN" sz="1600" b="1" kern="1200" dirty="0">
              <a:solidFill>
                <a:schemeClr val="tx1"/>
              </a:solidFill>
              <a:latin typeface="微软雅黑" panose="020B0503020204020204" pitchFamily="34" charset="-122"/>
              <a:ea typeface="微软雅黑" panose="020B0503020204020204" pitchFamily="34" charset="-122"/>
              <a:cs typeface="Raleway" panose="020B0003030101060003"/>
            </a:rPr>
            <a:t>2 </a:t>
          </a:r>
          <a:r>
            <a:rPr lang="zh-CN" altLang="en-US" sz="1600" b="1" kern="1200" dirty="0">
              <a:solidFill>
                <a:schemeClr val="tx1"/>
              </a:solidFill>
              <a:latin typeface="微软雅黑" panose="020B0503020204020204" pitchFamily="34" charset="-122"/>
              <a:ea typeface="微软雅黑" panose="020B0503020204020204" pitchFamily="34" charset="-122"/>
              <a:cs typeface="Raleway" panose="020B0003030101060003"/>
            </a:rPr>
            <a:t>绩效体系设计</a:t>
          </a:r>
          <a:endParaRPr lang="en-US" sz="1600" b="1" kern="1200" dirty="0">
            <a:solidFill>
              <a:schemeClr val="tx1"/>
            </a:solidFill>
            <a:latin typeface="微软雅黑" panose="020B0503020204020204" pitchFamily="34" charset="-122"/>
            <a:ea typeface="微软雅黑" panose="020B0503020204020204" pitchFamily="34" charset="-122"/>
            <a:cs typeface="Raleway" panose="020B0003030101060003"/>
          </a:endParaRPr>
        </a:p>
      </dgm:t>
    </dgm:pt>
    <dgm:pt modelId="{4F6B1463-19F3-491E-9964-8D71C52DCB74}" cxnId="{D8681720-4A72-40EC-8C09-F34168C1D1DF}" type="parTrans">
      <dgm:prSet/>
      <dgm:spPr/>
      <dgm:t>
        <a:bodyPr/>
        <a:lstStyle/>
        <a:p>
          <a:endParaRPr lang="en-US" sz="1600" b="1">
            <a:solidFill>
              <a:schemeClr val="tx1"/>
            </a:solidFill>
            <a:latin typeface="微软雅黑" panose="020B0503020204020204" pitchFamily="34" charset="-122"/>
            <a:ea typeface="微软雅黑" panose="020B0503020204020204" pitchFamily="34" charset="-122"/>
          </a:endParaRPr>
        </a:p>
      </dgm:t>
    </dgm:pt>
    <dgm:pt modelId="{BFB6E61A-DD09-469C-9702-CB4DE59FA411}" cxnId="{D8681720-4A72-40EC-8C09-F34168C1D1DF}" type="sibTrans">
      <dgm:prSet/>
      <dgm:spPr/>
      <dgm:t>
        <a:bodyPr/>
        <a:lstStyle/>
        <a:p>
          <a:endParaRPr lang="en-US" sz="1600" b="1">
            <a:solidFill>
              <a:schemeClr val="tx1"/>
            </a:solidFill>
            <a:latin typeface="微软雅黑" panose="020B0503020204020204" pitchFamily="34" charset="-122"/>
            <a:ea typeface="微软雅黑" panose="020B0503020204020204" pitchFamily="34" charset="-122"/>
          </a:endParaRPr>
        </a:p>
      </dgm:t>
    </dgm:pt>
    <dgm:pt modelId="{C428F817-E67D-4E77-889A-C3F29854A30F}">
      <dgm:prSet phldrT="[Text]" custT="1"/>
      <dgm:spPr>
        <a:solidFill>
          <a:srgbClr val="D86C5B"/>
        </a:solidFill>
      </dgm:spPr>
      <dgm:t>
        <a:bodyPr/>
        <a:lstStyle/>
        <a:p>
          <a:pPr marL="0" lvl="0" indent="0" algn="ctr" defTabSz="800100">
            <a:lnSpc>
              <a:spcPct val="90000"/>
            </a:lnSpc>
            <a:spcBef>
              <a:spcPct val="0"/>
            </a:spcBef>
            <a:spcAft>
              <a:spcPct val="35000"/>
            </a:spcAft>
            <a:buNone/>
          </a:pPr>
          <a:r>
            <a:rPr lang="en-US" altLang="zh-CN" sz="1600" b="1" kern="1200" dirty="0">
              <a:solidFill>
                <a:schemeClr val="tx1"/>
              </a:solidFill>
              <a:latin typeface="微软雅黑" panose="020B0503020204020204" pitchFamily="34" charset="-122"/>
              <a:ea typeface="微软雅黑" panose="020B0503020204020204" pitchFamily="34" charset="-122"/>
              <a:cs typeface="Raleway" panose="020B0003030101060003"/>
            </a:rPr>
            <a:t>1</a:t>
          </a:r>
          <a:r>
            <a:rPr lang="zh-CN" altLang="en-US" sz="1600" b="1" kern="1200" dirty="0">
              <a:solidFill>
                <a:schemeClr val="tx1"/>
              </a:solidFill>
              <a:latin typeface="微软雅黑" panose="020B0503020204020204" pitchFamily="34" charset="-122"/>
              <a:ea typeface="微软雅黑" panose="020B0503020204020204" pitchFamily="34" charset="-122"/>
              <a:cs typeface="Raleway" panose="020B0003030101060003"/>
            </a:rPr>
            <a:t>薪酬体系设计</a:t>
          </a:r>
          <a:endParaRPr lang="en-US" sz="1600" b="1" kern="1200" dirty="0">
            <a:solidFill>
              <a:schemeClr val="tx1"/>
            </a:solidFill>
            <a:latin typeface="微软雅黑" panose="020B0503020204020204" pitchFamily="34" charset="-122"/>
            <a:ea typeface="微软雅黑" panose="020B0503020204020204" pitchFamily="34" charset="-122"/>
            <a:cs typeface="Raleway" panose="020B0003030101060003"/>
          </a:endParaRPr>
        </a:p>
      </dgm:t>
    </dgm:pt>
    <dgm:pt modelId="{79198668-35E5-4350-B77C-05446D0AA80C}" cxnId="{68EF977D-A3F9-4F3B-B12D-4752810A5C30}" type="sibTrans">
      <dgm:prSet/>
      <dgm:spPr/>
      <dgm:t>
        <a:bodyPr/>
        <a:lstStyle/>
        <a:p>
          <a:endParaRPr lang="en-US" sz="1600" b="1">
            <a:solidFill>
              <a:schemeClr val="tx1"/>
            </a:solidFill>
            <a:latin typeface="微软雅黑" panose="020B0503020204020204" pitchFamily="34" charset="-122"/>
            <a:ea typeface="微软雅黑" panose="020B0503020204020204" pitchFamily="34" charset="-122"/>
          </a:endParaRPr>
        </a:p>
      </dgm:t>
    </dgm:pt>
    <dgm:pt modelId="{EA287F2E-27FA-447E-9ED9-50095BBE7ECC}" cxnId="{68EF977D-A3F9-4F3B-B12D-4752810A5C30}" type="parTrans">
      <dgm:prSet/>
      <dgm:spPr/>
      <dgm:t>
        <a:bodyPr/>
        <a:lstStyle/>
        <a:p>
          <a:endParaRPr lang="en-US" sz="1600" b="1">
            <a:solidFill>
              <a:schemeClr val="tx1"/>
            </a:solidFill>
            <a:latin typeface="微软雅黑" panose="020B0503020204020204" pitchFamily="34" charset="-122"/>
            <a:ea typeface="微软雅黑" panose="020B0503020204020204" pitchFamily="34" charset="-122"/>
          </a:endParaRPr>
        </a:p>
      </dgm:t>
    </dgm:pt>
    <dgm:pt modelId="{D6B12C0A-CFEA-4BD6-9EDB-44F53AB9AB91}" type="pres">
      <dgm:prSet presAssocID="{256A23EC-E7F7-4DEB-8438-E7997BE2C11E}" presName="Name0" presStyleCnt="0">
        <dgm:presLayoutVars>
          <dgm:dir/>
          <dgm:resizeHandles val="exact"/>
        </dgm:presLayoutVars>
      </dgm:prSet>
      <dgm:spPr/>
    </dgm:pt>
    <dgm:pt modelId="{70370B92-164C-4271-ABC0-E37045EA8E97}" type="pres">
      <dgm:prSet presAssocID="{256A23EC-E7F7-4DEB-8438-E7997BE2C11E}" presName="node1" presStyleLbl="node1" presStyleIdx="0" presStyleCnt="2" custScaleX="85593" custScaleY="74661" custLinFactNeighborX="3592" custLinFactNeighborY="1317">
        <dgm:presLayoutVars>
          <dgm:bulletEnabled val="1"/>
        </dgm:presLayoutVars>
      </dgm:prSet>
      <dgm:spPr/>
    </dgm:pt>
    <dgm:pt modelId="{E38FFE0E-EC96-47EE-BF5B-AC8E9D89F6E9}" type="pres">
      <dgm:prSet presAssocID="{256A23EC-E7F7-4DEB-8438-E7997BE2C11E}" presName="sibTrans" presStyleLbl="bgShp" presStyleIdx="0" presStyleCnt="1" custScaleX="97771" custLinFactNeighborX="195" custLinFactNeighborY="-4972"/>
      <dgm:spPr/>
    </dgm:pt>
    <dgm:pt modelId="{D08D521B-A872-457D-AD9C-8FAAAFF596AC}" type="pres">
      <dgm:prSet presAssocID="{256A23EC-E7F7-4DEB-8438-E7997BE2C11E}" presName="node2" presStyleLbl="node1" presStyleIdx="1" presStyleCnt="2" custScaleX="83961" custScaleY="72955" custLinFactNeighborX="6523" custLinFactNeighborY="2864">
        <dgm:presLayoutVars>
          <dgm:bulletEnabled val="1"/>
        </dgm:presLayoutVars>
      </dgm:prSet>
      <dgm:spPr/>
    </dgm:pt>
    <dgm:pt modelId="{0240B86B-EAAD-4788-AD34-F93E0CEA9CA6}" type="pres">
      <dgm:prSet presAssocID="{256A23EC-E7F7-4DEB-8438-E7997BE2C11E}" presName="sp1" presStyleCnt="0"/>
      <dgm:spPr/>
    </dgm:pt>
    <dgm:pt modelId="{2455139A-C4D8-425E-A2BB-2B1B5C3A1042}" type="pres">
      <dgm:prSet presAssocID="{256A23EC-E7F7-4DEB-8438-E7997BE2C11E}" presName="sp2" presStyleCnt="0"/>
      <dgm:spPr/>
    </dgm:pt>
  </dgm:ptLst>
  <dgm:cxnLst>
    <dgm:cxn modelId="{D8681720-4A72-40EC-8C09-F34168C1D1DF}" srcId="{256A23EC-E7F7-4DEB-8438-E7997BE2C11E}" destId="{10E0F803-2749-4583-AB99-534AC46B49EE}" srcOrd="1" destOrd="0" parTransId="{4F6B1463-19F3-491E-9964-8D71C52DCB74}" sibTransId="{BFB6E61A-DD09-469C-9702-CB4DE59FA411}"/>
    <dgm:cxn modelId="{933CB627-BE18-4877-9AFA-E4BE7F87A48F}" type="presOf" srcId="{C428F817-E67D-4E77-889A-C3F29854A30F}" destId="{70370B92-164C-4271-ABC0-E37045EA8E97}" srcOrd="0" destOrd="0" presId="urn:microsoft.com/office/officeart/2005/8/layout/cycle3"/>
    <dgm:cxn modelId="{80073E37-0BF8-4A78-B066-D7ABE9AAC578}" type="presOf" srcId="{256A23EC-E7F7-4DEB-8438-E7997BE2C11E}" destId="{D6B12C0A-CFEA-4BD6-9EDB-44F53AB9AB91}" srcOrd="0" destOrd="0" presId="urn:microsoft.com/office/officeart/2005/8/layout/cycle3"/>
    <dgm:cxn modelId="{7EDD5D4B-8E37-465B-B249-298928B87462}" type="presOf" srcId="{79198668-35E5-4350-B77C-05446D0AA80C}" destId="{E38FFE0E-EC96-47EE-BF5B-AC8E9D89F6E9}" srcOrd="0" destOrd="0" presId="urn:microsoft.com/office/officeart/2005/8/layout/cycle3"/>
    <dgm:cxn modelId="{68EF977D-A3F9-4F3B-B12D-4752810A5C30}" srcId="{256A23EC-E7F7-4DEB-8438-E7997BE2C11E}" destId="{C428F817-E67D-4E77-889A-C3F29854A30F}" srcOrd="0" destOrd="0" parTransId="{EA287F2E-27FA-447E-9ED9-50095BBE7ECC}" sibTransId="{79198668-35E5-4350-B77C-05446D0AA80C}"/>
    <dgm:cxn modelId="{A4C406E3-E3BE-4F35-8A34-094A43EBF4DB}" type="presOf" srcId="{10E0F803-2749-4583-AB99-534AC46B49EE}" destId="{D08D521B-A872-457D-AD9C-8FAAAFF596AC}" srcOrd="0" destOrd="0" presId="urn:microsoft.com/office/officeart/2005/8/layout/cycle3"/>
    <dgm:cxn modelId="{34A0D8B9-F513-4F30-8A13-180BEDBF745C}" type="presParOf" srcId="{D6B12C0A-CFEA-4BD6-9EDB-44F53AB9AB91}" destId="{70370B92-164C-4271-ABC0-E37045EA8E97}" srcOrd="0" destOrd="0" presId="urn:microsoft.com/office/officeart/2005/8/layout/cycle3"/>
    <dgm:cxn modelId="{F5C24202-F0E6-4A47-A85A-111D9F2755F8}" type="presParOf" srcId="{D6B12C0A-CFEA-4BD6-9EDB-44F53AB9AB91}" destId="{E38FFE0E-EC96-47EE-BF5B-AC8E9D89F6E9}" srcOrd="1" destOrd="0" presId="urn:microsoft.com/office/officeart/2005/8/layout/cycle3"/>
    <dgm:cxn modelId="{7447294A-4FE4-4AE9-AD2D-4D7C78964F0C}" type="presParOf" srcId="{D6B12C0A-CFEA-4BD6-9EDB-44F53AB9AB91}" destId="{D08D521B-A872-457D-AD9C-8FAAAFF596AC}" srcOrd="2" destOrd="0" presId="urn:microsoft.com/office/officeart/2005/8/layout/cycle3"/>
    <dgm:cxn modelId="{768B2049-687B-46EA-AA64-8411E643AD90}" type="presParOf" srcId="{D6B12C0A-CFEA-4BD6-9EDB-44F53AB9AB91}" destId="{0240B86B-EAAD-4788-AD34-F93E0CEA9CA6}" srcOrd="3" destOrd="0" presId="urn:microsoft.com/office/officeart/2005/8/layout/cycle3"/>
    <dgm:cxn modelId="{F472C10E-4442-4F46-B548-B5E1F2143BBF}" type="presParOf" srcId="{D6B12C0A-CFEA-4BD6-9EDB-44F53AB9AB91}" destId="{2455139A-C4D8-425E-A2BB-2B1B5C3A1042}"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BE966E-4CC1-49ED-A9FF-89F7AA108627}" type="doc">
      <dgm:prSet loTypeId="urn:microsoft.com/office/officeart/2005/8/layout/chevron1" loCatId="process" qsTypeId="urn:microsoft.com/office/officeart/2005/8/quickstyle/simple1" qsCatId="simple" csTypeId="urn:microsoft.com/office/officeart/2005/8/colors/accent0_1" csCatId="mainScheme" phldr="1"/>
      <dgm:spPr/>
    </dgm:pt>
    <dgm:pt modelId="{9555CF4F-4665-4FFB-8DCD-360BC1378159}">
      <dgm:prSet phldrT="[文本]" custT="1"/>
      <dgm:spPr/>
      <dgm:t>
        <a:bodyPr/>
        <a:lstStyle/>
        <a:p>
          <a:pPr>
            <a:lnSpc>
              <a:spcPts val="1800"/>
            </a:lnSpc>
          </a:pPr>
          <a:r>
            <a:rPr lang="zh-CN" altLang="en-US" sz="1800" dirty="0">
              <a:solidFill>
                <a:srgbClr val="000000"/>
              </a:solidFill>
              <a:latin typeface="微软雅黑" panose="020B0503020204020204" pitchFamily="34" charset="-122"/>
              <a:ea typeface="微软雅黑" panose="020B0503020204020204" pitchFamily="34" charset="-122"/>
              <a:cs typeface="QWROCN+MicrosoftYaHei"/>
            </a:rPr>
            <a:t>确定公司目标奖金额度</a:t>
          </a:r>
          <a:endParaRPr lang="zh-CN" altLang="en-US" sz="1800" dirty="0">
            <a:latin typeface="微软雅黑" panose="020B0503020204020204" pitchFamily="34" charset="-122"/>
            <a:ea typeface="微软雅黑" panose="020B0503020204020204" pitchFamily="34" charset="-122"/>
          </a:endParaRPr>
        </a:p>
      </dgm:t>
    </dgm:pt>
    <dgm:pt modelId="{2778348E-DCA6-4BDC-A9EE-9CCA7B794259}" cxnId="{548371C8-16D0-48F1-9EF9-EAC619D78959}" type="par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173742F9-FF4D-4EA5-8ED0-C52AFA4D1CD6}" cxnId="{548371C8-16D0-48F1-9EF9-EAC619D78959}" type="sib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EF1BCDC3-C914-4D69-B5E6-2B078C937521}">
      <dgm:prSet phldrT="[文本]" custT="1"/>
      <dgm:spPr/>
      <dgm:t>
        <a:bodyPr/>
        <a:lstStyle/>
        <a:p>
          <a:pPr>
            <a:lnSpc>
              <a:spcPts val="1800"/>
            </a:lnSpc>
          </a:pPr>
          <a:r>
            <a:rPr lang="zh-CN" altLang="en-US" sz="1800" dirty="0">
              <a:solidFill>
                <a:srgbClr val="000000"/>
              </a:solidFill>
              <a:latin typeface="微软雅黑" panose="020B0503020204020204" pitchFamily="34" charset="-122"/>
              <a:ea typeface="微软雅黑" panose="020B0503020204020204" pitchFamily="34" charset="-122"/>
              <a:cs typeface="QWROCN+MicrosoftYaHei"/>
            </a:rPr>
            <a:t>计算公司实际奖金额度</a:t>
          </a:r>
          <a:endParaRPr lang="zh-CN" altLang="en-US" sz="1800" dirty="0">
            <a:latin typeface="微软雅黑" panose="020B0503020204020204" pitchFamily="34" charset="-122"/>
            <a:ea typeface="微软雅黑" panose="020B0503020204020204" pitchFamily="34" charset="-122"/>
          </a:endParaRPr>
        </a:p>
      </dgm:t>
    </dgm:pt>
    <dgm:pt modelId="{A1D9BDBA-33E5-45AC-B71F-AF5676CA2F03}" cxnId="{153CCBA2-CD92-40E4-8AE9-8399344B9EF5}" type="par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D4F5AF55-A140-4739-89B1-3AF8BF139708}" cxnId="{153CCBA2-CD92-40E4-8AE9-8399344B9EF5}" type="sib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319FFB7E-C2C5-4476-9D4C-D92A27DF210B}">
      <dgm:prSet phldrT="[文本]" custT="1"/>
      <dgm:spPr/>
      <dgm:t>
        <a:bodyPr/>
        <a:lstStyle/>
        <a:p>
          <a:pPr>
            <a:lnSpc>
              <a:spcPts val="1800"/>
            </a:lnSpc>
          </a:pPr>
          <a:r>
            <a:rPr lang="zh-CN" altLang="en-US" sz="1800" dirty="0">
              <a:solidFill>
                <a:srgbClr val="000000"/>
              </a:solidFill>
              <a:latin typeface="微软雅黑" panose="020B0503020204020204" pitchFamily="34" charset="-122"/>
              <a:ea typeface="微软雅黑" panose="020B0503020204020204" pitchFamily="34" charset="-122"/>
              <a:cs typeface="QWROCN+MicrosoftYaHei"/>
            </a:rPr>
            <a:t>将奖金分配至部门</a:t>
          </a:r>
          <a:endParaRPr lang="zh-CN" altLang="en-US" sz="1800" dirty="0">
            <a:latin typeface="微软雅黑" panose="020B0503020204020204" pitchFamily="34" charset="-122"/>
            <a:ea typeface="微软雅黑" panose="020B0503020204020204" pitchFamily="34" charset="-122"/>
          </a:endParaRPr>
        </a:p>
      </dgm:t>
    </dgm:pt>
    <dgm:pt modelId="{BCC82190-6236-4DEC-9281-B0DEF978B967}" cxnId="{4DCC2821-D7CC-41AC-B7BA-3F2B4C225DE5}" type="par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6E0E5EF3-A148-471D-B70F-5F510C05DA4A}" cxnId="{4DCC2821-D7CC-41AC-B7BA-3F2B4C225DE5}" type="sib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2A723690-3C23-44ED-B621-6D8FCB5CCC4A}">
      <dgm:prSet phldrT="[文本]" custT="1"/>
      <dgm:spPr/>
      <dgm:t>
        <a:bodyPr/>
        <a:lstStyle/>
        <a:p>
          <a:pPr>
            <a:lnSpc>
              <a:spcPts val="1800"/>
            </a:lnSpc>
          </a:pPr>
          <a:r>
            <a:rPr lang="zh-CN" altLang="en-US" sz="1800" dirty="0">
              <a:solidFill>
                <a:srgbClr val="000000"/>
              </a:solidFill>
              <a:latin typeface="微软雅黑" panose="020B0503020204020204" pitchFamily="34" charset="-122"/>
              <a:ea typeface="微软雅黑" panose="020B0503020204020204" pitchFamily="34" charset="-122"/>
              <a:cs typeface="QWROCN+MicrosoftYaHei"/>
            </a:rPr>
            <a:t>将奖金由部门分配至个人</a:t>
          </a:r>
          <a:endParaRPr lang="zh-CN" altLang="en-US" sz="1800" dirty="0">
            <a:latin typeface="微软雅黑" panose="020B0503020204020204" pitchFamily="34" charset="-122"/>
            <a:ea typeface="微软雅黑" panose="020B0503020204020204" pitchFamily="34" charset="-122"/>
          </a:endParaRPr>
        </a:p>
      </dgm:t>
    </dgm:pt>
    <dgm:pt modelId="{294F6F5A-20EA-4CA4-9B05-CDE55F74A646}" cxnId="{B577C284-3672-4CB6-8887-9F342B8D41FB}" type="par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AAF3E2A9-330C-4CC1-9297-CF3D0FA77A3F}" cxnId="{B577C284-3672-4CB6-8887-9F342B8D41FB}" type="sibTrans">
      <dgm:prSet/>
      <dgm:spPr/>
      <dgm:t>
        <a:bodyPr/>
        <a:lstStyle/>
        <a:p>
          <a:pPr>
            <a:lnSpc>
              <a:spcPts val="1800"/>
            </a:lnSpc>
          </a:pPr>
          <a:endParaRPr lang="zh-CN" altLang="en-US" sz="1800">
            <a:latin typeface="微软雅黑" panose="020B0503020204020204" pitchFamily="34" charset="-122"/>
            <a:ea typeface="微软雅黑" panose="020B0503020204020204" pitchFamily="34" charset="-122"/>
          </a:endParaRPr>
        </a:p>
      </dgm:t>
    </dgm:pt>
    <dgm:pt modelId="{DA3A3845-B80F-4CD0-8DB7-A8DCD1A30ADC}" type="pres">
      <dgm:prSet presAssocID="{36BE966E-4CC1-49ED-A9FF-89F7AA108627}" presName="Name0" presStyleCnt="0">
        <dgm:presLayoutVars>
          <dgm:dir/>
          <dgm:animLvl val="lvl"/>
          <dgm:resizeHandles val="exact"/>
        </dgm:presLayoutVars>
      </dgm:prSet>
      <dgm:spPr/>
    </dgm:pt>
    <dgm:pt modelId="{DD4CAD26-C899-4E21-949B-406338945592}" type="pres">
      <dgm:prSet presAssocID="{9555CF4F-4665-4FFB-8DCD-360BC1378159}" presName="parTxOnly" presStyleLbl="node1" presStyleIdx="0" presStyleCnt="4">
        <dgm:presLayoutVars>
          <dgm:chMax val="0"/>
          <dgm:chPref val="0"/>
          <dgm:bulletEnabled val="1"/>
        </dgm:presLayoutVars>
      </dgm:prSet>
      <dgm:spPr/>
    </dgm:pt>
    <dgm:pt modelId="{D4D9B706-0291-4DC2-BD23-2210AC6DE982}" type="pres">
      <dgm:prSet presAssocID="{173742F9-FF4D-4EA5-8ED0-C52AFA4D1CD6}" presName="parTxOnlySpace" presStyleCnt="0"/>
      <dgm:spPr/>
    </dgm:pt>
    <dgm:pt modelId="{C7E8F1C2-FF25-44F8-BB6B-63469F8AC560}" type="pres">
      <dgm:prSet presAssocID="{EF1BCDC3-C914-4D69-B5E6-2B078C937521}" presName="parTxOnly" presStyleLbl="node1" presStyleIdx="1" presStyleCnt="4">
        <dgm:presLayoutVars>
          <dgm:chMax val="0"/>
          <dgm:chPref val="0"/>
          <dgm:bulletEnabled val="1"/>
        </dgm:presLayoutVars>
      </dgm:prSet>
      <dgm:spPr/>
    </dgm:pt>
    <dgm:pt modelId="{A493A80B-C5F2-4D31-8A05-4BCA2DB8EDEB}" type="pres">
      <dgm:prSet presAssocID="{D4F5AF55-A140-4739-89B1-3AF8BF139708}" presName="parTxOnlySpace" presStyleCnt="0"/>
      <dgm:spPr/>
    </dgm:pt>
    <dgm:pt modelId="{64254D7F-46F6-499E-AE1F-E17B9989CE9D}" type="pres">
      <dgm:prSet presAssocID="{319FFB7E-C2C5-4476-9D4C-D92A27DF210B}" presName="parTxOnly" presStyleLbl="node1" presStyleIdx="2" presStyleCnt="4">
        <dgm:presLayoutVars>
          <dgm:chMax val="0"/>
          <dgm:chPref val="0"/>
          <dgm:bulletEnabled val="1"/>
        </dgm:presLayoutVars>
      </dgm:prSet>
      <dgm:spPr/>
    </dgm:pt>
    <dgm:pt modelId="{50503F15-EE79-4D0E-BD04-60B3771F0611}" type="pres">
      <dgm:prSet presAssocID="{6E0E5EF3-A148-471D-B70F-5F510C05DA4A}" presName="parTxOnlySpace" presStyleCnt="0"/>
      <dgm:spPr/>
    </dgm:pt>
    <dgm:pt modelId="{B5F6D0FF-0FE1-4089-AF38-C73143670572}" type="pres">
      <dgm:prSet presAssocID="{2A723690-3C23-44ED-B621-6D8FCB5CCC4A}" presName="parTxOnly" presStyleLbl="node1" presStyleIdx="3" presStyleCnt="4">
        <dgm:presLayoutVars>
          <dgm:chMax val="0"/>
          <dgm:chPref val="0"/>
          <dgm:bulletEnabled val="1"/>
        </dgm:presLayoutVars>
      </dgm:prSet>
      <dgm:spPr/>
    </dgm:pt>
  </dgm:ptLst>
  <dgm:cxnLst>
    <dgm:cxn modelId="{4DCC2821-D7CC-41AC-B7BA-3F2B4C225DE5}" srcId="{36BE966E-4CC1-49ED-A9FF-89F7AA108627}" destId="{319FFB7E-C2C5-4476-9D4C-D92A27DF210B}" srcOrd="2" destOrd="0" parTransId="{BCC82190-6236-4DEC-9281-B0DEF978B967}" sibTransId="{6E0E5EF3-A148-471D-B70F-5F510C05DA4A}"/>
    <dgm:cxn modelId="{03EF5822-F158-4ACD-822C-E2A723868F09}" type="presOf" srcId="{2A723690-3C23-44ED-B621-6D8FCB5CCC4A}" destId="{B5F6D0FF-0FE1-4089-AF38-C73143670572}" srcOrd="0" destOrd="0" presId="urn:microsoft.com/office/officeart/2005/8/layout/chevron1"/>
    <dgm:cxn modelId="{E8137325-B9EB-4117-8EA4-ADC10E3C9567}" type="presOf" srcId="{36BE966E-4CC1-49ED-A9FF-89F7AA108627}" destId="{DA3A3845-B80F-4CD0-8DB7-A8DCD1A30ADC}" srcOrd="0" destOrd="0" presId="urn:microsoft.com/office/officeart/2005/8/layout/chevron1"/>
    <dgm:cxn modelId="{72E3A931-0B51-4486-87B9-ED315B9B4076}" type="presOf" srcId="{EF1BCDC3-C914-4D69-B5E6-2B078C937521}" destId="{C7E8F1C2-FF25-44F8-BB6B-63469F8AC560}" srcOrd="0" destOrd="0" presId="urn:microsoft.com/office/officeart/2005/8/layout/chevron1"/>
    <dgm:cxn modelId="{F483ED67-6BBA-40A6-A412-8EA1219F1F40}" type="presOf" srcId="{319FFB7E-C2C5-4476-9D4C-D92A27DF210B}" destId="{64254D7F-46F6-499E-AE1F-E17B9989CE9D}" srcOrd="0" destOrd="0" presId="urn:microsoft.com/office/officeart/2005/8/layout/chevron1"/>
    <dgm:cxn modelId="{B577C284-3672-4CB6-8887-9F342B8D41FB}" srcId="{36BE966E-4CC1-49ED-A9FF-89F7AA108627}" destId="{2A723690-3C23-44ED-B621-6D8FCB5CCC4A}" srcOrd="3" destOrd="0" parTransId="{294F6F5A-20EA-4CA4-9B05-CDE55F74A646}" sibTransId="{AAF3E2A9-330C-4CC1-9297-CF3D0FA77A3F}"/>
    <dgm:cxn modelId="{153CCBA2-CD92-40E4-8AE9-8399344B9EF5}" srcId="{36BE966E-4CC1-49ED-A9FF-89F7AA108627}" destId="{EF1BCDC3-C914-4D69-B5E6-2B078C937521}" srcOrd="1" destOrd="0" parTransId="{A1D9BDBA-33E5-45AC-B71F-AF5676CA2F03}" sibTransId="{D4F5AF55-A140-4739-89B1-3AF8BF139708}"/>
    <dgm:cxn modelId="{548371C8-16D0-48F1-9EF9-EAC619D78959}" srcId="{36BE966E-4CC1-49ED-A9FF-89F7AA108627}" destId="{9555CF4F-4665-4FFB-8DCD-360BC1378159}" srcOrd="0" destOrd="0" parTransId="{2778348E-DCA6-4BDC-A9EE-9CCA7B794259}" sibTransId="{173742F9-FF4D-4EA5-8ED0-C52AFA4D1CD6}"/>
    <dgm:cxn modelId="{03A371F9-FD30-4A88-88E0-20F614E75403}" type="presOf" srcId="{9555CF4F-4665-4FFB-8DCD-360BC1378159}" destId="{DD4CAD26-C899-4E21-949B-406338945592}" srcOrd="0" destOrd="0" presId="urn:microsoft.com/office/officeart/2005/8/layout/chevron1"/>
    <dgm:cxn modelId="{CEC2C322-18ED-4682-8C78-68CB5CDA494F}" type="presParOf" srcId="{DA3A3845-B80F-4CD0-8DB7-A8DCD1A30ADC}" destId="{DD4CAD26-C899-4E21-949B-406338945592}" srcOrd="0" destOrd="0" presId="urn:microsoft.com/office/officeart/2005/8/layout/chevron1"/>
    <dgm:cxn modelId="{D086F81E-6538-46B6-8830-3FA9AE157D41}" type="presParOf" srcId="{DA3A3845-B80F-4CD0-8DB7-A8DCD1A30ADC}" destId="{D4D9B706-0291-4DC2-BD23-2210AC6DE982}" srcOrd="1" destOrd="0" presId="urn:microsoft.com/office/officeart/2005/8/layout/chevron1"/>
    <dgm:cxn modelId="{E63E9E4A-F081-49CB-A712-FF4F04F0C39D}" type="presParOf" srcId="{DA3A3845-B80F-4CD0-8DB7-A8DCD1A30ADC}" destId="{C7E8F1C2-FF25-44F8-BB6B-63469F8AC560}" srcOrd="2" destOrd="0" presId="urn:microsoft.com/office/officeart/2005/8/layout/chevron1"/>
    <dgm:cxn modelId="{87BEEB72-6934-4743-94AD-56FA00D044CF}" type="presParOf" srcId="{DA3A3845-B80F-4CD0-8DB7-A8DCD1A30ADC}" destId="{A493A80B-C5F2-4D31-8A05-4BCA2DB8EDEB}" srcOrd="3" destOrd="0" presId="urn:microsoft.com/office/officeart/2005/8/layout/chevron1"/>
    <dgm:cxn modelId="{0B102B44-74BB-403C-A875-0B830A8B6632}" type="presParOf" srcId="{DA3A3845-B80F-4CD0-8DB7-A8DCD1A30ADC}" destId="{64254D7F-46F6-499E-AE1F-E17B9989CE9D}" srcOrd="4" destOrd="0" presId="urn:microsoft.com/office/officeart/2005/8/layout/chevron1"/>
    <dgm:cxn modelId="{B61DFC98-F539-4E2C-90D0-B8EB4030438B}" type="presParOf" srcId="{DA3A3845-B80F-4CD0-8DB7-A8DCD1A30ADC}" destId="{50503F15-EE79-4D0E-BD04-60B3771F0611}" srcOrd="5" destOrd="0" presId="urn:microsoft.com/office/officeart/2005/8/layout/chevron1"/>
    <dgm:cxn modelId="{DA9E8811-2BEE-414C-9E0D-AAEAB6DEE784}" type="presParOf" srcId="{DA3A3845-B80F-4CD0-8DB7-A8DCD1A30ADC}" destId="{B5F6D0FF-0FE1-4089-AF38-C73143670572}" srcOrd="6"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FFE0E-EC96-47EE-BF5B-AC8E9D89F6E9}">
      <dsp:nvSpPr>
        <dsp:cNvPr id="0" name=""/>
        <dsp:cNvSpPr/>
      </dsp:nvSpPr>
      <dsp:spPr>
        <a:xfrm>
          <a:off x="1050876" y="-76671"/>
          <a:ext cx="4265387" cy="4362630"/>
        </a:xfrm>
        <a:prstGeom prst="circularArrow">
          <a:avLst>
            <a:gd name="adj1" fmla="val 5310"/>
            <a:gd name="adj2" fmla="val 343918"/>
            <a:gd name="adj3" fmla="val 13248809"/>
            <a:gd name="adj4" fmla="val 17707284"/>
            <a:gd name="adj5" fmla="val 6195"/>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70B92-164C-4271-ABC0-E37045EA8E97}">
      <dsp:nvSpPr>
        <dsp:cNvPr id="0" name=""/>
        <dsp:cNvSpPr/>
      </dsp:nvSpPr>
      <dsp:spPr>
        <a:xfrm>
          <a:off x="1939728" y="299445"/>
          <a:ext cx="2470668" cy="1077556"/>
        </a:xfrm>
        <a:prstGeom prst="roundRect">
          <a:avLst/>
        </a:prstGeom>
        <a:solidFill>
          <a:srgbClr val="D86C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en-US" altLang="zh-CN" sz="1600" b="1" kern="1200" dirty="0">
              <a:solidFill>
                <a:schemeClr val="tx1"/>
              </a:solidFill>
              <a:latin typeface="微软雅黑" panose="020B0503020204020204" pitchFamily="34" charset="-122"/>
              <a:ea typeface="微软雅黑" panose="020B0503020204020204" pitchFamily="34" charset="-122"/>
              <a:cs typeface="Raleway"/>
            </a:rPr>
            <a:t>1</a:t>
          </a:r>
          <a:r>
            <a:rPr lang="zh-CN" altLang="en-US" sz="1600" b="1" kern="1200" dirty="0">
              <a:solidFill>
                <a:schemeClr val="tx1"/>
              </a:solidFill>
              <a:latin typeface="微软雅黑" panose="020B0503020204020204" pitchFamily="34" charset="-122"/>
              <a:ea typeface="微软雅黑" panose="020B0503020204020204" pitchFamily="34" charset="-122"/>
              <a:cs typeface="Raleway"/>
            </a:rPr>
            <a:t>薪酬体系设计</a:t>
          </a:r>
          <a:endParaRPr lang="en-US" sz="1600" b="1" kern="1200" dirty="0">
            <a:solidFill>
              <a:schemeClr val="tx1"/>
            </a:solidFill>
            <a:latin typeface="微软雅黑" panose="020B0503020204020204" pitchFamily="34" charset="-122"/>
            <a:ea typeface="微软雅黑" panose="020B0503020204020204" pitchFamily="34" charset="-122"/>
            <a:cs typeface="Raleway"/>
          </a:endParaRPr>
        </a:p>
      </dsp:txBody>
      <dsp:txXfrm>
        <a:off x="1992330" y="352047"/>
        <a:ext cx="2365464" cy="972352"/>
      </dsp:txXfrm>
    </dsp:sp>
    <dsp:sp modelId="{D08D521B-A872-457D-AD9C-8FAAAFF596AC}">
      <dsp:nvSpPr>
        <dsp:cNvPr id="0" name=""/>
        <dsp:cNvSpPr/>
      </dsp:nvSpPr>
      <dsp:spPr>
        <a:xfrm>
          <a:off x="2047887" y="2899888"/>
          <a:ext cx="2423560" cy="1052934"/>
        </a:xfrm>
        <a:prstGeom prst="roundRect">
          <a:avLst/>
        </a:prstGeom>
        <a:solidFill>
          <a:srgbClr val="F8BC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800100">
            <a:lnSpc>
              <a:spcPct val="90000"/>
            </a:lnSpc>
            <a:spcBef>
              <a:spcPct val="0"/>
            </a:spcBef>
            <a:spcAft>
              <a:spcPct val="35000"/>
            </a:spcAft>
            <a:buNone/>
          </a:pPr>
          <a:r>
            <a:rPr lang="en-US" altLang="zh-CN" sz="1600" b="1" kern="1200" dirty="0">
              <a:solidFill>
                <a:schemeClr val="tx1"/>
              </a:solidFill>
              <a:latin typeface="微软雅黑" panose="020B0503020204020204" pitchFamily="34" charset="-122"/>
              <a:ea typeface="微软雅黑" panose="020B0503020204020204" pitchFamily="34" charset="-122"/>
              <a:cs typeface="Raleway"/>
            </a:rPr>
            <a:t>2 </a:t>
          </a:r>
          <a:r>
            <a:rPr lang="zh-CN" altLang="en-US" sz="1600" b="1" kern="1200" dirty="0">
              <a:solidFill>
                <a:schemeClr val="tx1"/>
              </a:solidFill>
              <a:latin typeface="微软雅黑" panose="020B0503020204020204" pitchFamily="34" charset="-122"/>
              <a:ea typeface="微软雅黑" panose="020B0503020204020204" pitchFamily="34" charset="-122"/>
              <a:cs typeface="Raleway"/>
            </a:rPr>
            <a:t>绩效体系设计</a:t>
          </a:r>
          <a:endParaRPr lang="en-US" sz="1600" b="1" kern="1200" dirty="0">
            <a:solidFill>
              <a:schemeClr val="tx1"/>
            </a:solidFill>
            <a:latin typeface="微软雅黑" panose="020B0503020204020204" pitchFamily="34" charset="-122"/>
            <a:ea typeface="微软雅黑" panose="020B0503020204020204" pitchFamily="34" charset="-122"/>
            <a:cs typeface="Raleway"/>
          </a:endParaRPr>
        </a:p>
      </dsp:txBody>
      <dsp:txXfrm>
        <a:off x="2099287" y="2951288"/>
        <a:ext cx="2320760" cy="950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CAD26-C899-4E21-949B-406338945592}">
      <dsp:nvSpPr>
        <dsp:cNvPr id="0" name=""/>
        <dsp:cNvSpPr/>
      </dsp:nvSpPr>
      <dsp:spPr>
        <a:xfrm>
          <a:off x="4387" y="0"/>
          <a:ext cx="2554061" cy="663673"/>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CN" altLang="en-US" sz="1800" kern="1200" dirty="0">
              <a:solidFill>
                <a:srgbClr val="000000"/>
              </a:solidFill>
              <a:latin typeface="微软雅黑" panose="020B0503020204020204" pitchFamily="34" charset="-122"/>
              <a:ea typeface="微软雅黑" panose="020B0503020204020204" pitchFamily="34" charset="-122"/>
              <a:cs typeface="QWROCN+MicrosoftYaHei"/>
            </a:rPr>
            <a:t>确定公司目标奖金额度</a:t>
          </a:r>
          <a:endParaRPr lang="zh-CN" altLang="en-US" sz="1800" kern="1200" dirty="0">
            <a:latin typeface="微软雅黑" panose="020B0503020204020204" pitchFamily="34" charset="-122"/>
            <a:ea typeface="微软雅黑" panose="020B0503020204020204" pitchFamily="34" charset="-122"/>
          </a:endParaRPr>
        </a:p>
      </dsp:txBody>
      <dsp:txXfrm>
        <a:off x="336224" y="0"/>
        <a:ext cx="1890388" cy="663673"/>
      </dsp:txXfrm>
    </dsp:sp>
    <dsp:sp modelId="{C7E8F1C2-FF25-44F8-BB6B-63469F8AC560}">
      <dsp:nvSpPr>
        <dsp:cNvPr id="0" name=""/>
        <dsp:cNvSpPr/>
      </dsp:nvSpPr>
      <dsp:spPr>
        <a:xfrm>
          <a:off x="2303042" y="0"/>
          <a:ext cx="2554061" cy="663673"/>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CN" altLang="en-US" sz="1800" kern="1200" dirty="0">
              <a:solidFill>
                <a:srgbClr val="000000"/>
              </a:solidFill>
              <a:latin typeface="微软雅黑" panose="020B0503020204020204" pitchFamily="34" charset="-122"/>
              <a:ea typeface="微软雅黑" panose="020B0503020204020204" pitchFamily="34" charset="-122"/>
              <a:cs typeface="QWROCN+MicrosoftYaHei"/>
            </a:rPr>
            <a:t>计算公司实际奖金额度</a:t>
          </a:r>
          <a:endParaRPr lang="zh-CN" altLang="en-US" sz="1800" kern="1200" dirty="0">
            <a:latin typeface="微软雅黑" panose="020B0503020204020204" pitchFamily="34" charset="-122"/>
            <a:ea typeface="微软雅黑" panose="020B0503020204020204" pitchFamily="34" charset="-122"/>
          </a:endParaRPr>
        </a:p>
      </dsp:txBody>
      <dsp:txXfrm>
        <a:off x="2634879" y="0"/>
        <a:ext cx="1890388" cy="663673"/>
      </dsp:txXfrm>
    </dsp:sp>
    <dsp:sp modelId="{64254D7F-46F6-499E-AE1F-E17B9989CE9D}">
      <dsp:nvSpPr>
        <dsp:cNvPr id="0" name=""/>
        <dsp:cNvSpPr/>
      </dsp:nvSpPr>
      <dsp:spPr>
        <a:xfrm>
          <a:off x="4601697" y="0"/>
          <a:ext cx="2554061" cy="663673"/>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CN" altLang="en-US" sz="1800" kern="1200" dirty="0">
              <a:solidFill>
                <a:srgbClr val="000000"/>
              </a:solidFill>
              <a:latin typeface="微软雅黑" panose="020B0503020204020204" pitchFamily="34" charset="-122"/>
              <a:ea typeface="微软雅黑" panose="020B0503020204020204" pitchFamily="34" charset="-122"/>
              <a:cs typeface="QWROCN+MicrosoftYaHei"/>
            </a:rPr>
            <a:t>将奖金分配至部门</a:t>
          </a:r>
          <a:endParaRPr lang="zh-CN" altLang="en-US" sz="1800" kern="1200" dirty="0">
            <a:latin typeface="微软雅黑" panose="020B0503020204020204" pitchFamily="34" charset="-122"/>
            <a:ea typeface="微软雅黑" panose="020B0503020204020204" pitchFamily="34" charset="-122"/>
          </a:endParaRPr>
        </a:p>
      </dsp:txBody>
      <dsp:txXfrm>
        <a:off x="4933534" y="0"/>
        <a:ext cx="1890388" cy="663673"/>
      </dsp:txXfrm>
    </dsp:sp>
    <dsp:sp modelId="{B5F6D0FF-0FE1-4089-AF38-C73143670572}">
      <dsp:nvSpPr>
        <dsp:cNvPr id="0" name=""/>
        <dsp:cNvSpPr/>
      </dsp:nvSpPr>
      <dsp:spPr>
        <a:xfrm>
          <a:off x="6900353" y="0"/>
          <a:ext cx="2554061" cy="663673"/>
        </a:xfrm>
        <a:prstGeom prst="chevron">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ts val="1800"/>
            </a:lnSpc>
            <a:spcBef>
              <a:spcPct val="0"/>
            </a:spcBef>
            <a:spcAft>
              <a:spcPct val="35000"/>
            </a:spcAft>
            <a:buNone/>
          </a:pPr>
          <a:r>
            <a:rPr lang="zh-CN" altLang="en-US" sz="1800" kern="1200" dirty="0">
              <a:solidFill>
                <a:srgbClr val="000000"/>
              </a:solidFill>
              <a:latin typeface="微软雅黑" panose="020B0503020204020204" pitchFamily="34" charset="-122"/>
              <a:ea typeface="微软雅黑" panose="020B0503020204020204" pitchFamily="34" charset="-122"/>
              <a:cs typeface="QWROCN+MicrosoftYaHei"/>
            </a:rPr>
            <a:t>将奖金由部门分配至个人</a:t>
          </a:r>
          <a:endParaRPr lang="zh-CN" altLang="en-US" sz="1800" kern="1200" dirty="0">
            <a:latin typeface="微软雅黑" panose="020B0503020204020204" pitchFamily="34" charset="-122"/>
            <a:ea typeface="微软雅黑" panose="020B0503020204020204" pitchFamily="34" charset="-122"/>
          </a:endParaRPr>
        </a:p>
      </dsp:txBody>
      <dsp:txXfrm>
        <a:off x="7232190" y="0"/>
        <a:ext cx="1890388" cy="66367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2F648AA-3591-4FE6-8A04-6FF79BBB3C2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0A3ADF2-2955-41E1-AA55-FA6D00B30D2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A3ADF2-2955-41E1-AA55-FA6D00B30D2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69D101-48CF-4997-9568-2C54F753CB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A3ADF2-2955-41E1-AA55-FA6D00B30D2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0A3ADF2-2955-41E1-AA55-FA6D00B30D2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CD72061-418F-457C-AFD5-9C03FEC82D5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7E1F7D-76AC-4392-B3A1-DBDEAF2967F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D72061-418F-457C-AFD5-9C03FEC82D5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E1F7D-76AC-4392-B3A1-DBDEAF2967F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emf"/><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microsoft.com/office/2007/relationships/diagramDrawing" Target="../diagrams/drawing2.xml"/><Relationship Id="rId8" Type="http://schemas.openxmlformats.org/officeDocument/2006/relationships/diagramColors" Target="../diagrams/colors2.xml"/><Relationship Id="rId7" Type="http://schemas.openxmlformats.org/officeDocument/2006/relationships/diagramQuickStyle" Target="../diagrams/quickStyle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3" Type="http://schemas.openxmlformats.org/officeDocument/2006/relationships/chart" Target="../charts/chart3.xml"/><Relationship Id="rId2" Type="http://schemas.openxmlformats.org/officeDocument/2006/relationships/chart" Target="../charts/chart2.xml"/><Relationship Id="rId11" Type="http://schemas.openxmlformats.org/officeDocument/2006/relationships/notesSlide" Target="../notesSlides/notesSlide2.xml"/><Relationship Id="rId10" Type="http://schemas.openxmlformats.org/officeDocument/2006/relationships/slideLayout" Target="../slideLayouts/slideLayout1.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占位符 10"/>
          <p:cNvSpPr txBox="1"/>
          <p:nvPr/>
        </p:nvSpPr>
        <p:spPr>
          <a:xfrm>
            <a:off x="1400514" y="2305483"/>
            <a:ext cx="9390972" cy="1754326"/>
          </a:xfrm>
          <a:prstGeom prst="rect">
            <a:avLst/>
          </a:prstGeom>
        </p:spPr>
        <p:txBody>
          <a:bodyPr vert="horz" lIns="91440" tIns="45720" rIns="91440" bIns="45720" rtlCol="0" anchor="ctr">
            <a:sp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zh-CN" altLang="en-US" sz="5400" b="1" dirty="0">
                <a:solidFill>
                  <a:srgbClr val="B21E23"/>
                </a:solidFill>
                <a:latin typeface="微软雅黑" panose="020B0503020204020204" pitchFamily="34" charset="-122"/>
                <a:ea typeface="微软雅黑" panose="020B0503020204020204" pitchFamily="34" charset="-122"/>
              </a:rPr>
              <a:t>城投公司如何做好薪酬绩效管理</a:t>
            </a:r>
            <a:endParaRPr sz="5400" b="1" dirty="0">
              <a:solidFill>
                <a:srgbClr val="B21E23"/>
              </a:solidFill>
              <a:latin typeface="微软雅黑" panose="020B0503020204020204" pitchFamily="34" charset="-122"/>
              <a:ea typeface="微软雅黑" panose="020B0503020204020204" pitchFamily="34" charset="-122"/>
            </a:endParaRPr>
          </a:p>
        </p:txBody>
      </p:sp>
      <p:grpSp>
        <p:nvGrpSpPr>
          <p:cNvPr id="32" name="Group 17"/>
          <p:cNvGrpSpPr>
            <a:grpSpLocks noChangeAspect="1"/>
          </p:cNvGrpSpPr>
          <p:nvPr/>
        </p:nvGrpSpPr>
        <p:grpSpPr bwMode="auto">
          <a:xfrm>
            <a:off x="3175" y="5434101"/>
            <a:ext cx="12185650" cy="1428750"/>
            <a:chOff x="2" y="1711"/>
            <a:chExt cx="7676" cy="900"/>
          </a:xfrm>
          <a:solidFill>
            <a:srgbClr val="B21E23"/>
          </a:solidFill>
        </p:grpSpPr>
        <p:sp>
          <p:nvSpPr>
            <p:cNvPr id="33" name="Freeform 18"/>
            <p:cNvSpPr>
              <a:spLocks noEditPoints="1"/>
            </p:cNvSpPr>
            <p:nvPr/>
          </p:nvSpPr>
          <p:spPr bwMode="auto">
            <a:xfrm>
              <a:off x="3973" y="1711"/>
              <a:ext cx="716" cy="900"/>
            </a:xfrm>
            <a:custGeom>
              <a:avLst/>
              <a:gdLst>
                <a:gd name="T0" fmla="*/ 433 w 441"/>
                <a:gd name="T1" fmla="*/ 383 h 553"/>
                <a:gd name="T2" fmla="*/ 417 w 441"/>
                <a:gd name="T3" fmla="*/ 400 h 553"/>
                <a:gd name="T4" fmla="*/ 414 w 441"/>
                <a:gd name="T5" fmla="*/ 409 h 553"/>
                <a:gd name="T6" fmla="*/ 409 w 441"/>
                <a:gd name="T7" fmla="*/ 414 h 553"/>
                <a:gd name="T8" fmla="*/ 407 w 441"/>
                <a:gd name="T9" fmla="*/ 374 h 553"/>
                <a:gd name="T10" fmla="*/ 387 w 441"/>
                <a:gd name="T11" fmla="*/ 375 h 553"/>
                <a:gd name="T12" fmla="*/ 379 w 441"/>
                <a:gd name="T13" fmla="*/ 354 h 553"/>
                <a:gd name="T14" fmla="*/ 372 w 441"/>
                <a:gd name="T15" fmla="*/ 401 h 553"/>
                <a:gd name="T16" fmla="*/ 342 w 441"/>
                <a:gd name="T17" fmla="*/ 239 h 553"/>
                <a:gd name="T18" fmla="*/ 335 w 441"/>
                <a:gd name="T19" fmla="*/ 186 h 553"/>
                <a:gd name="T20" fmla="*/ 334 w 441"/>
                <a:gd name="T21" fmla="*/ 138 h 553"/>
                <a:gd name="T22" fmla="*/ 336 w 441"/>
                <a:gd name="T23" fmla="*/ 118 h 553"/>
                <a:gd name="T24" fmla="*/ 330 w 441"/>
                <a:gd name="T25" fmla="*/ 79 h 553"/>
                <a:gd name="T26" fmla="*/ 330 w 441"/>
                <a:gd name="T27" fmla="*/ 1 h 553"/>
                <a:gd name="T28" fmla="*/ 325 w 441"/>
                <a:gd name="T29" fmla="*/ 42 h 553"/>
                <a:gd name="T30" fmla="*/ 325 w 441"/>
                <a:gd name="T31" fmla="*/ 83 h 553"/>
                <a:gd name="T32" fmla="*/ 322 w 441"/>
                <a:gd name="T33" fmla="*/ 121 h 553"/>
                <a:gd name="T34" fmla="*/ 320 w 441"/>
                <a:gd name="T35" fmla="*/ 170 h 553"/>
                <a:gd name="T36" fmla="*/ 310 w 441"/>
                <a:gd name="T37" fmla="*/ 192 h 553"/>
                <a:gd name="T38" fmla="*/ 309 w 441"/>
                <a:gd name="T39" fmla="*/ 403 h 553"/>
                <a:gd name="T40" fmla="*/ 298 w 441"/>
                <a:gd name="T41" fmla="*/ 427 h 553"/>
                <a:gd name="T42" fmla="*/ 310 w 441"/>
                <a:gd name="T43" fmla="*/ 456 h 553"/>
                <a:gd name="T44" fmla="*/ 292 w 441"/>
                <a:gd name="T45" fmla="*/ 462 h 553"/>
                <a:gd name="T46" fmla="*/ 248 w 441"/>
                <a:gd name="T47" fmla="*/ 446 h 553"/>
                <a:gd name="T48" fmla="*/ 237 w 441"/>
                <a:gd name="T49" fmla="*/ 429 h 553"/>
                <a:gd name="T50" fmla="*/ 198 w 441"/>
                <a:gd name="T51" fmla="*/ 440 h 553"/>
                <a:gd name="T52" fmla="*/ 168 w 441"/>
                <a:gd name="T53" fmla="*/ 456 h 553"/>
                <a:gd name="T54" fmla="*/ 149 w 441"/>
                <a:gd name="T55" fmla="*/ 414 h 553"/>
                <a:gd name="T56" fmla="*/ 136 w 441"/>
                <a:gd name="T57" fmla="*/ 381 h 553"/>
                <a:gd name="T58" fmla="*/ 132 w 441"/>
                <a:gd name="T59" fmla="*/ 381 h 553"/>
                <a:gd name="T60" fmla="*/ 118 w 441"/>
                <a:gd name="T61" fmla="*/ 412 h 553"/>
                <a:gd name="T62" fmla="*/ 116 w 441"/>
                <a:gd name="T63" fmla="*/ 433 h 553"/>
                <a:gd name="T64" fmla="*/ 110 w 441"/>
                <a:gd name="T65" fmla="*/ 514 h 553"/>
                <a:gd name="T66" fmla="*/ 105 w 441"/>
                <a:gd name="T67" fmla="*/ 487 h 553"/>
                <a:gd name="T68" fmla="*/ 85 w 441"/>
                <a:gd name="T69" fmla="*/ 509 h 553"/>
                <a:gd name="T70" fmla="*/ 36 w 441"/>
                <a:gd name="T71" fmla="*/ 506 h 553"/>
                <a:gd name="T72" fmla="*/ 36 w 441"/>
                <a:gd name="T73" fmla="*/ 485 h 553"/>
                <a:gd name="T74" fmla="*/ 29 w 441"/>
                <a:gd name="T75" fmla="*/ 475 h 553"/>
                <a:gd name="T76" fmla="*/ 17 w 441"/>
                <a:gd name="T77" fmla="*/ 486 h 553"/>
                <a:gd name="T78" fmla="*/ 13 w 441"/>
                <a:gd name="T79" fmla="*/ 510 h 553"/>
                <a:gd name="T80" fmla="*/ 5 w 441"/>
                <a:gd name="T81" fmla="*/ 515 h 553"/>
                <a:gd name="T82" fmla="*/ 1 w 441"/>
                <a:gd name="T83" fmla="*/ 514 h 553"/>
                <a:gd name="T84" fmla="*/ 441 w 441"/>
                <a:gd name="T85" fmla="*/ 399 h 553"/>
                <a:gd name="T86" fmla="*/ 324 w 441"/>
                <a:gd name="T87" fmla="*/ 379 h 553"/>
                <a:gd name="T88" fmla="*/ 322 w 441"/>
                <a:gd name="T89" fmla="*/ 364 h 553"/>
                <a:gd name="T90" fmla="*/ 325 w 441"/>
                <a:gd name="T91" fmla="*/ 336 h 553"/>
                <a:gd name="T92" fmla="*/ 325 w 441"/>
                <a:gd name="T93" fmla="*/ 326 h 553"/>
                <a:gd name="T94" fmla="*/ 322 w 441"/>
                <a:gd name="T95" fmla="*/ 311 h 553"/>
                <a:gd name="T96" fmla="*/ 325 w 441"/>
                <a:gd name="T97" fmla="*/ 282 h 553"/>
                <a:gd name="T98" fmla="*/ 325 w 441"/>
                <a:gd name="T99" fmla="*/ 272 h 553"/>
                <a:gd name="T100" fmla="*/ 322 w 441"/>
                <a:gd name="T101" fmla="*/ 25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553">
                  <a:moveTo>
                    <a:pt x="441" y="399"/>
                  </a:moveTo>
                  <a:cubicBezTo>
                    <a:pt x="440" y="399"/>
                    <a:pt x="440" y="399"/>
                    <a:pt x="440" y="399"/>
                  </a:cubicBezTo>
                  <a:cubicBezTo>
                    <a:pt x="433" y="388"/>
                    <a:pt x="433" y="388"/>
                    <a:pt x="433" y="388"/>
                  </a:cubicBezTo>
                  <a:cubicBezTo>
                    <a:pt x="433" y="383"/>
                    <a:pt x="433" y="383"/>
                    <a:pt x="433" y="383"/>
                  </a:cubicBezTo>
                  <a:cubicBezTo>
                    <a:pt x="427" y="383"/>
                    <a:pt x="427" y="383"/>
                    <a:pt x="427" y="383"/>
                  </a:cubicBezTo>
                  <a:cubicBezTo>
                    <a:pt x="427" y="388"/>
                    <a:pt x="427" y="388"/>
                    <a:pt x="427" y="388"/>
                  </a:cubicBezTo>
                  <a:cubicBezTo>
                    <a:pt x="420" y="399"/>
                    <a:pt x="420" y="399"/>
                    <a:pt x="420" y="399"/>
                  </a:cubicBezTo>
                  <a:cubicBezTo>
                    <a:pt x="417" y="400"/>
                    <a:pt x="417" y="400"/>
                    <a:pt x="417" y="400"/>
                  </a:cubicBezTo>
                  <a:cubicBezTo>
                    <a:pt x="417" y="404"/>
                    <a:pt x="417" y="404"/>
                    <a:pt x="417" y="404"/>
                  </a:cubicBezTo>
                  <a:cubicBezTo>
                    <a:pt x="415" y="404"/>
                    <a:pt x="415" y="404"/>
                    <a:pt x="415" y="404"/>
                  </a:cubicBezTo>
                  <a:cubicBezTo>
                    <a:pt x="415" y="409"/>
                    <a:pt x="415" y="409"/>
                    <a:pt x="415" y="409"/>
                  </a:cubicBezTo>
                  <a:cubicBezTo>
                    <a:pt x="414" y="409"/>
                    <a:pt x="414" y="409"/>
                    <a:pt x="414" y="409"/>
                  </a:cubicBezTo>
                  <a:cubicBezTo>
                    <a:pt x="412" y="407"/>
                    <a:pt x="412" y="407"/>
                    <a:pt x="412" y="407"/>
                  </a:cubicBezTo>
                  <a:cubicBezTo>
                    <a:pt x="411" y="410"/>
                    <a:pt x="411" y="410"/>
                    <a:pt x="411" y="410"/>
                  </a:cubicBezTo>
                  <a:cubicBezTo>
                    <a:pt x="409" y="410"/>
                    <a:pt x="409" y="410"/>
                    <a:pt x="409" y="410"/>
                  </a:cubicBezTo>
                  <a:cubicBezTo>
                    <a:pt x="409" y="414"/>
                    <a:pt x="409" y="414"/>
                    <a:pt x="409" y="414"/>
                  </a:cubicBezTo>
                  <a:cubicBezTo>
                    <a:pt x="409" y="414"/>
                    <a:pt x="409" y="414"/>
                    <a:pt x="409" y="414"/>
                  </a:cubicBezTo>
                  <a:cubicBezTo>
                    <a:pt x="409" y="419"/>
                    <a:pt x="409" y="419"/>
                    <a:pt x="409" y="419"/>
                  </a:cubicBezTo>
                  <a:cubicBezTo>
                    <a:pt x="407" y="420"/>
                    <a:pt x="407" y="420"/>
                    <a:pt x="407" y="420"/>
                  </a:cubicBezTo>
                  <a:cubicBezTo>
                    <a:pt x="407" y="374"/>
                    <a:pt x="407" y="374"/>
                    <a:pt x="407" y="374"/>
                  </a:cubicBezTo>
                  <a:cubicBezTo>
                    <a:pt x="405" y="375"/>
                    <a:pt x="405" y="375"/>
                    <a:pt x="405" y="375"/>
                  </a:cubicBezTo>
                  <a:cubicBezTo>
                    <a:pt x="402" y="375"/>
                    <a:pt x="402" y="375"/>
                    <a:pt x="402" y="375"/>
                  </a:cubicBezTo>
                  <a:cubicBezTo>
                    <a:pt x="402" y="371"/>
                    <a:pt x="402" y="371"/>
                    <a:pt x="402" y="371"/>
                  </a:cubicBezTo>
                  <a:cubicBezTo>
                    <a:pt x="387" y="375"/>
                    <a:pt x="387" y="375"/>
                    <a:pt x="387" y="375"/>
                  </a:cubicBezTo>
                  <a:cubicBezTo>
                    <a:pt x="381" y="384"/>
                    <a:pt x="381" y="384"/>
                    <a:pt x="381" y="384"/>
                  </a:cubicBezTo>
                  <a:cubicBezTo>
                    <a:pt x="381" y="387"/>
                    <a:pt x="381" y="387"/>
                    <a:pt x="381" y="387"/>
                  </a:cubicBezTo>
                  <a:cubicBezTo>
                    <a:pt x="379" y="387"/>
                    <a:pt x="379" y="387"/>
                    <a:pt x="379" y="387"/>
                  </a:cubicBezTo>
                  <a:cubicBezTo>
                    <a:pt x="379" y="354"/>
                    <a:pt x="379" y="354"/>
                    <a:pt x="379" y="354"/>
                  </a:cubicBezTo>
                  <a:cubicBezTo>
                    <a:pt x="378" y="387"/>
                    <a:pt x="378" y="387"/>
                    <a:pt x="378" y="387"/>
                  </a:cubicBezTo>
                  <a:cubicBezTo>
                    <a:pt x="378" y="387"/>
                    <a:pt x="378" y="387"/>
                    <a:pt x="378" y="387"/>
                  </a:cubicBezTo>
                  <a:cubicBezTo>
                    <a:pt x="372" y="390"/>
                    <a:pt x="372" y="390"/>
                    <a:pt x="372" y="390"/>
                  </a:cubicBezTo>
                  <a:cubicBezTo>
                    <a:pt x="372" y="401"/>
                    <a:pt x="372" y="401"/>
                    <a:pt x="372" y="401"/>
                  </a:cubicBezTo>
                  <a:cubicBezTo>
                    <a:pt x="372" y="401"/>
                    <a:pt x="349" y="400"/>
                    <a:pt x="349" y="400"/>
                  </a:cubicBezTo>
                  <a:cubicBezTo>
                    <a:pt x="348" y="400"/>
                    <a:pt x="344" y="403"/>
                    <a:pt x="344" y="403"/>
                  </a:cubicBezTo>
                  <a:cubicBezTo>
                    <a:pt x="344" y="402"/>
                    <a:pt x="342" y="401"/>
                    <a:pt x="342" y="401"/>
                  </a:cubicBezTo>
                  <a:cubicBezTo>
                    <a:pt x="342" y="239"/>
                    <a:pt x="342" y="239"/>
                    <a:pt x="342" y="239"/>
                  </a:cubicBezTo>
                  <a:cubicBezTo>
                    <a:pt x="342" y="239"/>
                    <a:pt x="349" y="233"/>
                    <a:pt x="351" y="230"/>
                  </a:cubicBezTo>
                  <a:cubicBezTo>
                    <a:pt x="353" y="226"/>
                    <a:pt x="356" y="219"/>
                    <a:pt x="355" y="213"/>
                  </a:cubicBezTo>
                  <a:cubicBezTo>
                    <a:pt x="355" y="206"/>
                    <a:pt x="353" y="201"/>
                    <a:pt x="348" y="195"/>
                  </a:cubicBezTo>
                  <a:cubicBezTo>
                    <a:pt x="343" y="189"/>
                    <a:pt x="335" y="186"/>
                    <a:pt x="335" y="186"/>
                  </a:cubicBezTo>
                  <a:cubicBezTo>
                    <a:pt x="335" y="186"/>
                    <a:pt x="334" y="172"/>
                    <a:pt x="334" y="172"/>
                  </a:cubicBezTo>
                  <a:cubicBezTo>
                    <a:pt x="334" y="172"/>
                    <a:pt x="336" y="172"/>
                    <a:pt x="336" y="170"/>
                  </a:cubicBezTo>
                  <a:cubicBezTo>
                    <a:pt x="336" y="169"/>
                    <a:pt x="334" y="168"/>
                    <a:pt x="334" y="168"/>
                  </a:cubicBezTo>
                  <a:cubicBezTo>
                    <a:pt x="334" y="138"/>
                    <a:pt x="334" y="138"/>
                    <a:pt x="334" y="138"/>
                  </a:cubicBezTo>
                  <a:cubicBezTo>
                    <a:pt x="334" y="138"/>
                    <a:pt x="336" y="136"/>
                    <a:pt x="337" y="134"/>
                  </a:cubicBezTo>
                  <a:cubicBezTo>
                    <a:pt x="338" y="132"/>
                    <a:pt x="339" y="131"/>
                    <a:pt x="338" y="128"/>
                  </a:cubicBezTo>
                  <a:cubicBezTo>
                    <a:pt x="338" y="125"/>
                    <a:pt x="335" y="121"/>
                    <a:pt x="335" y="121"/>
                  </a:cubicBezTo>
                  <a:cubicBezTo>
                    <a:pt x="335" y="121"/>
                    <a:pt x="337" y="120"/>
                    <a:pt x="336" y="118"/>
                  </a:cubicBezTo>
                  <a:cubicBezTo>
                    <a:pt x="335" y="116"/>
                    <a:pt x="331" y="116"/>
                    <a:pt x="331" y="116"/>
                  </a:cubicBezTo>
                  <a:cubicBezTo>
                    <a:pt x="331" y="83"/>
                    <a:pt x="331" y="83"/>
                    <a:pt x="331" y="83"/>
                  </a:cubicBezTo>
                  <a:cubicBezTo>
                    <a:pt x="331" y="83"/>
                    <a:pt x="332" y="83"/>
                    <a:pt x="332" y="82"/>
                  </a:cubicBezTo>
                  <a:cubicBezTo>
                    <a:pt x="332" y="79"/>
                    <a:pt x="330" y="79"/>
                    <a:pt x="330" y="79"/>
                  </a:cubicBezTo>
                  <a:cubicBezTo>
                    <a:pt x="330" y="44"/>
                    <a:pt x="330" y="44"/>
                    <a:pt x="330" y="44"/>
                  </a:cubicBezTo>
                  <a:cubicBezTo>
                    <a:pt x="330" y="44"/>
                    <a:pt x="332" y="44"/>
                    <a:pt x="332" y="42"/>
                  </a:cubicBezTo>
                  <a:cubicBezTo>
                    <a:pt x="332" y="40"/>
                    <a:pt x="330" y="40"/>
                    <a:pt x="330" y="40"/>
                  </a:cubicBezTo>
                  <a:cubicBezTo>
                    <a:pt x="330" y="1"/>
                    <a:pt x="330" y="1"/>
                    <a:pt x="330" y="1"/>
                  </a:cubicBezTo>
                  <a:cubicBezTo>
                    <a:pt x="330" y="1"/>
                    <a:pt x="329" y="0"/>
                    <a:pt x="328" y="0"/>
                  </a:cubicBezTo>
                  <a:cubicBezTo>
                    <a:pt x="327" y="0"/>
                    <a:pt x="327" y="1"/>
                    <a:pt x="327" y="1"/>
                  </a:cubicBezTo>
                  <a:cubicBezTo>
                    <a:pt x="327" y="40"/>
                    <a:pt x="327" y="40"/>
                    <a:pt x="327" y="40"/>
                  </a:cubicBezTo>
                  <a:cubicBezTo>
                    <a:pt x="327" y="40"/>
                    <a:pt x="325" y="40"/>
                    <a:pt x="325" y="42"/>
                  </a:cubicBezTo>
                  <a:cubicBezTo>
                    <a:pt x="325" y="44"/>
                    <a:pt x="326" y="44"/>
                    <a:pt x="326" y="44"/>
                  </a:cubicBezTo>
                  <a:cubicBezTo>
                    <a:pt x="326" y="79"/>
                    <a:pt x="326" y="79"/>
                    <a:pt x="326" y="79"/>
                  </a:cubicBezTo>
                  <a:cubicBezTo>
                    <a:pt x="326" y="79"/>
                    <a:pt x="324" y="80"/>
                    <a:pt x="324" y="81"/>
                  </a:cubicBezTo>
                  <a:cubicBezTo>
                    <a:pt x="324" y="83"/>
                    <a:pt x="325" y="83"/>
                    <a:pt x="325" y="83"/>
                  </a:cubicBezTo>
                  <a:cubicBezTo>
                    <a:pt x="325" y="116"/>
                    <a:pt x="325" y="116"/>
                    <a:pt x="325" y="116"/>
                  </a:cubicBezTo>
                  <a:cubicBezTo>
                    <a:pt x="324" y="116"/>
                    <a:pt x="324" y="116"/>
                    <a:pt x="324" y="116"/>
                  </a:cubicBezTo>
                  <a:cubicBezTo>
                    <a:pt x="324" y="116"/>
                    <a:pt x="322" y="117"/>
                    <a:pt x="322" y="118"/>
                  </a:cubicBezTo>
                  <a:cubicBezTo>
                    <a:pt x="321" y="119"/>
                    <a:pt x="322" y="121"/>
                    <a:pt x="322" y="121"/>
                  </a:cubicBezTo>
                  <a:cubicBezTo>
                    <a:pt x="322" y="121"/>
                    <a:pt x="318" y="123"/>
                    <a:pt x="318" y="130"/>
                  </a:cubicBezTo>
                  <a:cubicBezTo>
                    <a:pt x="318" y="136"/>
                    <a:pt x="322" y="139"/>
                    <a:pt x="322" y="139"/>
                  </a:cubicBezTo>
                  <a:cubicBezTo>
                    <a:pt x="322" y="168"/>
                    <a:pt x="322" y="168"/>
                    <a:pt x="322" y="168"/>
                  </a:cubicBezTo>
                  <a:cubicBezTo>
                    <a:pt x="322" y="168"/>
                    <a:pt x="320" y="169"/>
                    <a:pt x="320" y="170"/>
                  </a:cubicBezTo>
                  <a:cubicBezTo>
                    <a:pt x="320" y="172"/>
                    <a:pt x="322" y="172"/>
                    <a:pt x="322" y="172"/>
                  </a:cubicBezTo>
                  <a:cubicBezTo>
                    <a:pt x="322" y="186"/>
                    <a:pt x="322" y="186"/>
                    <a:pt x="322" y="186"/>
                  </a:cubicBezTo>
                  <a:cubicBezTo>
                    <a:pt x="322" y="186"/>
                    <a:pt x="321" y="186"/>
                    <a:pt x="319" y="187"/>
                  </a:cubicBezTo>
                  <a:cubicBezTo>
                    <a:pt x="317" y="188"/>
                    <a:pt x="313" y="190"/>
                    <a:pt x="310" y="192"/>
                  </a:cubicBezTo>
                  <a:cubicBezTo>
                    <a:pt x="308" y="195"/>
                    <a:pt x="300" y="203"/>
                    <a:pt x="301" y="217"/>
                  </a:cubicBezTo>
                  <a:cubicBezTo>
                    <a:pt x="301" y="230"/>
                    <a:pt x="310" y="237"/>
                    <a:pt x="310" y="237"/>
                  </a:cubicBezTo>
                  <a:cubicBezTo>
                    <a:pt x="310" y="402"/>
                    <a:pt x="310" y="402"/>
                    <a:pt x="310" y="402"/>
                  </a:cubicBezTo>
                  <a:cubicBezTo>
                    <a:pt x="309" y="403"/>
                    <a:pt x="309" y="403"/>
                    <a:pt x="309" y="403"/>
                  </a:cubicBezTo>
                  <a:cubicBezTo>
                    <a:pt x="309" y="403"/>
                    <a:pt x="302" y="408"/>
                    <a:pt x="299" y="414"/>
                  </a:cubicBezTo>
                  <a:cubicBezTo>
                    <a:pt x="296" y="421"/>
                    <a:pt x="297" y="426"/>
                    <a:pt x="297" y="426"/>
                  </a:cubicBezTo>
                  <a:cubicBezTo>
                    <a:pt x="298" y="426"/>
                    <a:pt x="298" y="426"/>
                    <a:pt x="298" y="426"/>
                  </a:cubicBezTo>
                  <a:cubicBezTo>
                    <a:pt x="298" y="427"/>
                    <a:pt x="298" y="427"/>
                    <a:pt x="298" y="427"/>
                  </a:cubicBezTo>
                  <a:cubicBezTo>
                    <a:pt x="297" y="428"/>
                    <a:pt x="297" y="428"/>
                    <a:pt x="297" y="428"/>
                  </a:cubicBezTo>
                  <a:cubicBezTo>
                    <a:pt x="297" y="428"/>
                    <a:pt x="296" y="430"/>
                    <a:pt x="299" y="439"/>
                  </a:cubicBezTo>
                  <a:cubicBezTo>
                    <a:pt x="302" y="447"/>
                    <a:pt x="310" y="451"/>
                    <a:pt x="310" y="451"/>
                  </a:cubicBezTo>
                  <a:cubicBezTo>
                    <a:pt x="310" y="456"/>
                    <a:pt x="310" y="456"/>
                    <a:pt x="310" y="456"/>
                  </a:cubicBezTo>
                  <a:cubicBezTo>
                    <a:pt x="306" y="467"/>
                    <a:pt x="306" y="467"/>
                    <a:pt x="306" y="467"/>
                  </a:cubicBezTo>
                  <a:cubicBezTo>
                    <a:pt x="306" y="464"/>
                    <a:pt x="306" y="464"/>
                    <a:pt x="306" y="464"/>
                  </a:cubicBezTo>
                  <a:cubicBezTo>
                    <a:pt x="294" y="464"/>
                    <a:pt x="294" y="464"/>
                    <a:pt x="294" y="464"/>
                  </a:cubicBezTo>
                  <a:cubicBezTo>
                    <a:pt x="292" y="462"/>
                    <a:pt x="292" y="462"/>
                    <a:pt x="292" y="462"/>
                  </a:cubicBezTo>
                  <a:cubicBezTo>
                    <a:pt x="292" y="462"/>
                    <a:pt x="285" y="453"/>
                    <a:pt x="273" y="450"/>
                  </a:cubicBezTo>
                  <a:cubicBezTo>
                    <a:pt x="261" y="447"/>
                    <a:pt x="251" y="452"/>
                    <a:pt x="251" y="452"/>
                  </a:cubicBezTo>
                  <a:cubicBezTo>
                    <a:pt x="251" y="445"/>
                    <a:pt x="251" y="445"/>
                    <a:pt x="251" y="445"/>
                  </a:cubicBezTo>
                  <a:cubicBezTo>
                    <a:pt x="251" y="445"/>
                    <a:pt x="250" y="444"/>
                    <a:pt x="248" y="446"/>
                  </a:cubicBezTo>
                  <a:cubicBezTo>
                    <a:pt x="246" y="448"/>
                    <a:pt x="245" y="444"/>
                    <a:pt x="245" y="444"/>
                  </a:cubicBezTo>
                  <a:cubicBezTo>
                    <a:pt x="245" y="444"/>
                    <a:pt x="243" y="443"/>
                    <a:pt x="241" y="445"/>
                  </a:cubicBezTo>
                  <a:cubicBezTo>
                    <a:pt x="239" y="447"/>
                    <a:pt x="237" y="446"/>
                    <a:pt x="237" y="446"/>
                  </a:cubicBezTo>
                  <a:cubicBezTo>
                    <a:pt x="237" y="429"/>
                    <a:pt x="237" y="429"/>
                    <a:pt x="237" y="429"/>
                  </a:cubicBezTo>
                  <a:cubicBezTo>
                    <a:pt x="235" y="430"/>
                    <a:pt x="235" y="430"/>
                    <a:pt x="235" y="430"/>
                  </a:cubicBezTo>
                  <a:cubicBezTo>
                    <a:pt x="235" y="434"/>
                    <a:pt x="235" y="434"/>
                    <a:pt x="235" y="434"/>
                  </a:cubicBezTo>
                  <a:cubicBezTo>
                    <a:pt x="235" y="434"/>
                    <a:pt x="234" y="435"/>
                    <a:pt x="225" y="437"/>
                  </a:cubicBezTo>
                  <a:cubicBezTo>
                    <a:pt x="217" y="439"/>
                    <a:pt x="198" y="440"/>
                    <a:pt x="198" y="440"/>
                  </a:cubicBezTo>
                  <a:cubicBezTo>
                    <a:pt x="198" y="465"/>
                    <a:pt x="198" y="465"/>
                    <a:pt x="198" y="465"/>
                  </a:cubicBezTo>
                  <a:cubicBezTo>
                    <a:pt x="196" y="465"/>
                    <a:pt x="196" y="465"/>
                    <a:pt x="196" y="465"/>
                  </a:cubicBezTo>
                  <a:cubicBezTo>
                    <a:pt x="196" y="465"/>
                    <a:pt x="190" y="460"/>
                    <a:pt x="186" y="458"/>
                  </a:cubicBezTo>
                  <a:cubicBezTo>
                    <a:pt x="182" y="457"/>
                    <a:pt x="174" y="456"/>
                    <a:pt x="168" y="456"/>
                  </a:cubicBezTo>
                  <a:cubicBezTo>
                    <a:pt x="161" y="457"/>
                    <a:pt x="155" y="460"/>
                    <a:pt x="155" y="460"/>
                  </a:cubicBezTo>
                  <a:cubicBezTo>
                    <a:pt x="155" y="433"/>
                    <a:pt x="155" y="433"/>
                    <a:pt x="155" y="433"/>
                  </a:cubicBezTo>
                  <a:cubicBezTo>
                    <a:pt x="149" y="432"/>
                    <a:pt x="149" y="432"/>
                    <a:pt x="149" y="432"/>
                  </a:cubicBezTo>
                  <a:cubicBezTo>
                    <a:pt x="149" y="414"/>
                    <a:pt x="149" y="414"/>
                    <a:pt x="149" y="414"/>
                  </a:cubicBezTo>
                  <a:cubicBezTo>
                    <a:pt x="147" y="413"/>
                    <a:pt x="147" y="413"/>
                    <a:pt x="147" y="413"/>
                  </a:cubicBezTo>
                  <a:cubicBezTo>
                    <a:pt x="147" y="403"/>
                    <a:pt x="147" y="403"/>
                    <a:pt x="147" y="403"/>
                  </a:cubicBezTo>
                  <a:cubicBezTo>
                    <a:pt x="136" y="394"/>
                    <a:pt x="136" y="394"/>
                    <a:pt x="136" y="394"/>
                  </a:cubicBezTo>
                  <a:cubicBezTo>
                    <a:pt x="136" y="381"/>
                    <a:pt x="136" y="381"/>
                    <a:pt x="136" y="381"/>
                  </a:cubicBezTo>
                  <a:cubicBezTo>
                    <a:pt x="134" y="381"/>
                    <a:pt x="134" y="381"/>
                    <a:pt x="134" y="381"/>
                  </a:cubicBezTo>
                  <a:cubicBezTo>
                    <a:pt x="134" y="373"/>
                    <a:pt x="134" y="373"/>
                    <a:pt x="134" y="373"/>
                  </a:cubicBezTo>
                  <a:cubicBezTo>
                    <a:pt x="132" y="373"/>
                    <a:pt x="132" y="373"/>
                    <a:pt x="132" y="373"/>
                  </a:cubicBezTo>
                  <a:cubicBezTo>
                    <a:pt x="132" y="381"/>
                    <a:pt x="132" y="381"/>
                    <a:pt x="132" y="381"/>
                  </a:cubicBezTo>
                  <a:cubicBezTo>
                    <a:pt x="130" y="381"/>
                    <a:pt x="130" y="381"/>
                    <a:pt x="130" y="381"/>
                  </a:cubicBezTo>
                  <a:cubicBezTo>
                    <a:pt x="130" y="394"/>
                    <a:pt x="130" y="394"/>
                    <a:pt x="130" y="394"/>
                  </a:cubicBezTo>
                  <a:cubicBezTo>
                    <a:pt x="118" y="402"/>
                    <a:pt x="118" y="402"/>
                    <a:pt x="118" y="402"/>
                  </a:cubicBezTo>
                  <a:cubicBezTo>
                    <a:pt x="118" y="412"/>
                    <a:pt x="118" y="412"/>
                    <a:pt x="118" y="412"/>
                  </a:cubicBezTo>
                  <a:cubicBezTo>
                    <a:pt x="116" y="412"/>
                    <a:pt x="116" y="412"/>
                    <a:pt x="116" y="412"/>
                  </a:cubicBezTo>
                  <a:cubicBezTo>
                    <a:pt x="116" y="431"/>
                    <a:pt x="116" y="431"/>
                    <a:pt x="116" y="431"/>
                  </a:cubicBezTo>
                  <a:cubicBezTo>
                    <a:pt x="116" y="431"/>
                    <a:pt x="116" y="431"/>
                    <a:pt x="116" y="431"/>
                  </a:cubicBezTo>
                  <a:cubicBezTo>
                    <a:pt x="116" y="433"/>
                    <a:pt x="116" y="433"/>
                    <a:pt x="116" y="433"/>
                  </a:cubicBezTo>
                  <a:cubicBezTo>
                    <a:pt x="114" y="433"/>
                    <a:pt x="114" y="433"/>
                    <a:pt x="114" y="433"/>
                  </a:cubicBezTo>
                  <a:cubicBezTo>
                    <a:pt x="114" y="442"/>
                    <a:pt x="114" y="442"/>
                    <a:pt x="114" y="442"/>
                  </a:cubicBezTo>
                  <a:cubicBezTo>
                    <a:pt x="110" y="442"/>
                    <a:pt x="110" y="442"/>
                    <a:pt x="110" y="442"/>
                  </a:cubicBezTo>
                  <a:cubicBezTo>
                    <a:pt x="110" y="514"/>
                    <a:pt x="110" y="514"/>
                    <a:pt x="110" y="514"/>
                  </a:cubicBezTo>
                  <a:cubicBezTo>
                    <a:pt x="108" y="514"/>
                    <a:pt x="108" y="514"/>
                    <a:pt x="108" y="514"/>
                  </a:cubicBezTo>
                  <a:cubicBezTo>
                    <a:pt x="108" y="516"/>
                    <a:pt x="108" y="516"/>
                    <a:pt x="108" y="516"/>
                  </a:cubicBezTo>
                  <a:cubicBezTo>
                    <a:pt x="105" y="516"/>
                    <a:pt x="105" y="516"/>
                    <a:pt x="105" y="516"/>
                  </a:cubicBezTo>
                  <a:cubicBezTo>
                    <a:pt x="105" y="487"/>
                    <a:pt x="105" y="487"/>
                    <a:pt x="105" y="487"/>
                  </a:cubicBezTo>
                  <a:cubicBezTo>
                    <a:pt x="91" y="487"/>
                    <a:pt x="91" y="487"/>
                    <a:pt x="91" y="487"/>
                  </a:cubicBezTo>
                  <a:cubicBezTo>
                    <a:pt x="91" y="490"/>
                    <a:pt x="91" y="490"/>
                    <a:pt x="91" y="490"/>
                  </a:cubicBezTo>
                  <a:cubicBezTo>
                    <a:pt x="85" y="489"/>
                    <a:pt x="85" y="489"/>
                    <a:pt x="85" y="489"/>
                  </a:cubicBezTo>
                  <a:cubicBezTo>
                    <a:pt x="85" y="509"/>
                    <a:pt x="85" y="509"/>
                    <a:pt x="85" y="509"/>
                  </a:cubicBezTo>
                  <a:cubicBezTo>
                    <a:pt x="85" y="509"/>
                    <a:pt x="78" y="508"/>
                    <a:pt x="75" y="508"/>
                  </a:cubicBezTo>
                  <a:cubicBezTo>
                    <a:pt x="72" y="508"/>
                    <a:pt x="66" y="508"/>
                    <a:pt x="64" y="508"/>
                  </a:cubicBezTo>
                  <a:cubicBezTo>
                    <a:pt x="63" y="507"/>
                    <a:pt x="55" y="504"/>
                    <a:pt x="48" y="504"/>
                  </a:cubicBezTo>
                  <a:cubicBezTo>
                    <a:pt x="42" y="503"/>
                    <a:pt x="36" y="506"/>
                    <a:pt x="36" y="506"/>
                  </a:cubicBezTo>
                  <a:cubicBezTo>
                    <a:pt x="36" y="488"/>
                    <a:pt x="36" y="488"/>
                    <a:pt x="36" y="488"/>
                  </a:cubicBezTo>
                  <a:cubicBezTo>
                    <a:pt x="38" y="488"/>
                    <a:pt x="38" y="488"/>
                    <a:pt x="38" y="488"/>
                  </a:cubicBezTo>
                  <a:cubicBezTo>
                    <a:pt x="38" y="485"/>
                    <a:pt x="38" y="485"/>
                    <a:pt x="38" y="485"/>
                  </a:cubicBezTo>
                  <a:cubicBezTo>
                    <a:pt x="36" y="485"/>
                    <a:pt x="36" y="485"/>
                    <a:pt x="36" y="485"/>
                  </a:cubicBezTo>
                  <a:cubicBezTo>
                    <a:pt x="36" y="482"/>
                    <a:pt x="36" y="482"/>
                    <a:pt x="36" y="482"/>
                  </a:cubicBezTo>
                  <a:cubicBezTo>
                    <a:pt x="34" y="482"/>
                    <a:pt x="34" y="482"/>
                    <a:pt x="34" y="482"/>
                  </a:cubicBezTo>
                  <a:cubicBezTo>
                    <a:pt x="34" y="475"/>
                    <a:pt x="34" y="475"/>
                    <a:pt x="34" y="475"/>
                  </a:cubicBezTo>
                  <a:cubicBezTo>
                    <a:pt x="29" y="475"/>
                    <a:pt x="29" y="475"/>
                    <a:pt x="29" y="475"/>
                  </a:cubicBezTo>
                  <a:cubicBezTo>
                    <a:pt x="29" y="475"/>
                    <a:pt x="28" y="477"/>
                    <a:pt x="27" y="478"/>
                  </a:cubicBezTo>
                  <a:cubicBezTo>
                    <a:pt x="26" y="480"/>
                    <a:pt x="22" y="482"/>
                    <a:pt x="22" y="482"/>
                  </a:cubicBezTo>
                  <a:cubicBezTo>
                    <a:pt x="22" y="486"/>
                    <a:pt x="22" y="486"/>
                    <a:pt x="22" y="486"/>
                  </a:cubicBezTo>
                  <a:cubicBezTo>
                    <a:pt x="17" y="486"/>
                    <a:pt x="17" y="486"/>
                    <a:pt x="17" y="486"/>
                  </a:cubicBezTo>
                  <a:cubicBezTo>
                    <a:pt x="17" y="519"/>
                    <a:pt x="17" y="519"/>
                    <a:pt x="17" y="519"/>
                  </a:cubicBezTo>
                  <a:cubicBezTo>
                    <a:pt x="14" y="519"/>
                    <a:pt x="14" y="519"/>
                    <a:pt x="14" y="519"/>
                  </a:cubicBezTo>
                  <a:cubicBezTo>
                    <a:pt x="14" y="510"/>
                    <a:pt x="14" y="510"/>
                    <a:pt x="14" y="510"/>
                  </a:cubicBezTo>
                  <a:cubicBezTo>
                    <a:pt x="13" y="510"/>
                    <a:pt x="13" y="510"/>
                    <a:pt x="13" y="510"/>
                  </a:cubicBezTo>
                  <a:cubicBezTo>
                    <a:pt x="10" y="507"/>
                    <a:pt x="10" y="507"/>
                    <a:pt x="10" y="507"/>
                  </a:cubicBezTo>
                  <a:cubicBezTo>
                    <a:pt x="7" y="510"/>
                    <a:pt x="7" y="510"/>
                    <a:pt x="7" y="510"/>
                  </a:cubicBezTo>
                  <a:cubicBezTo>
                    <a:pt x="5" y="510"/>
                    <a:pt x="5" y="510"/>
                    <a:pt x="5" y="510"/>
                  </a:cubicBezTo>
                  <a:cubicBezTo>
                    <a:pt x="5" y="515"/>
                    <a:pt x="5" y="515"/>
                    <a:pt x="5" y="515"/>
                  </a:cubicBezTo>
                  <a:cubicBezTo>
                    <a:pt x="4" y="514"/>
                    <a:pt x="4" y="514"/>
                    <a:pt x="4" y="514"/>
                  </a:cubicBezTo>
                  <a:cubicBezTo>
                    <a:pt x="4" y="513"/>
                    <a:pt x="4" y="513"/>
                    <a:pt x="4" y="513"/>
                  </a:cubicBezTo>
                  <a:cubicBezTo>
                    <a:pt x="1" y="513"/>
                    <a:pt x="1" y="513"/>
                    <a:pt x="1" y="513"/>
                  </a:cubicBezTo>
                  <a:cubicBezTo>
                    <a:pt x="1" y="514"/>
                    <a:pt x="1" y="514"/>
                    <a:pt x="1" y="514"/>
                  </a:cubicBezTo>
                  <a:cubicBezTo>
                    <a:pt x="0" y="516"/>
                    <a:pt x="0" y="516"/>
                    <a:pt x="0" y="516"/>
                  </a:cubicBezTo>
                  <a:cubicBezTo>
                    <a:pt x="0" y="553"/>
                    <a:pt x="0" y="553"/>
                    <a:pt x="0" y="553"/>
                  </a:cubicBezTo>
                  <a:cubicBezTo>
                    <a:pt x="441" y="553"/>
                    <a:pt x="441" y="553"/>
                    <a:pt x="441" y="553"/>
                  </a:cubicBezTo>
                  <a:lnTo>
                    <a:pt x="441" y="399"/>
                  </a:lnTo>
                  <a:close/>
                  <a:moveTo>
                    <a:pt x="324" y="390"/>
                  </a:moveTo>
                  <a:cubicBezTo>
                    <a:pt x="322" y="390"/>
                    <a:pt x="322" y="390"/>
                    <a:pt x="322" y="390"/>
                  </a:cubicBezTo>
                  <a:cubicBezTo>
                    <a:pt x="322" y="377"/>
                    <a:pt x="322" y="377"/>
                    <a:pt x="322" y="377"/>
                  </a:cubicBezTo>
                  <a:cubicBezTo>
                    <a:pt x="322" y="378"/>
                    <a:pt x="324" y="379"/>
                    <a:pt x="324" y="379"/>
                  </a:cubicBezTo>
                  <a:lnTo>
                    <a:pt x="324" y="390"/>
                  </a:lnTo>
                  <a:close/>
                  <a:moveTo>
                    <a:pt x="325" y="362"/>
                  </a:moveTo>
                  <a:cubicBezTo>
                    <a:pt x="325" y="362"/>
                    <a:pt x="324" y="362"/>
                    <a:pt x="324" y="362"/>
                  </a:cubicBezTo>
                  <a:cubicBezTo>
                    <a:pt x="323" y="363"/>
                    <a:pt x="322" y="364"/>
                    <a:pt x="322" y="364"/>
                  </a:cubicBezTo>
                  <a:cubicBezTo>
                    <a:pt x="322" y="350"/>
                    <a:pt x="322" y="350"/>
                    <a:pt x="322" y="350"/>
                  </a:cubicBezTo>
                  <a:cubicBezTo>
                    <a:pt x="322" y="352"/>
                    <a:pt x="325" y="352"/>
                    <a:pt x="325" y="352"/>
                  </a:cubicBezTo>
                  <a:lnTo>
                    <a:pt x="325" y="362"/>
                  </a:lnTo>
                  <a:close/>
                  <a:moveTo>
                    <a:pt x="325" y="336"/>
                  </a:moveTo>
                  <a:cubicBezTo>
                    <a:pt x="325" y="336"/>
                    <a:pt x="324" y="336"/>
                    <a:pt x="324" y="336"/>
                  </a:cubicBezTo>
                  <a:cubicBezTo>
                    <a:pt x="323" y="336"/>
                    <a:pt x="322" y="337"/>
                    <a:pt x="322" y="337"/>
                  </a:cubicBezTo>
                  <a:cubicBezTo>
                    <a:pt x="322" y="324"/>
                    <a:pt x="322" y="324"/>
                    <a:pt x="322" y="324"/>
                  </a:cubicBezTo>
                  <a:cubicBezTo>
                    <a:pt x="322" y="326"/>
                    <a:pt x="325" y="326"/>
                    <a:pt x="325" y="326"/>
                  </a:cubicBezTo>
                  <a:lnTo>
                    <a:pt x="325" y="336"/>
                  </a:lnTo>
                  <a:close/>
                  <a:moveTo>
                    <a:pt x="325" y="309"/>
                  </a:moveTo>
                  <a:cubicBezTo>
                    <a:pt x="325" y="309"/>
                    <a:pt x="325" y="309"/>
                    <a:pt x="324" y="309"/>
                  </a:cubicBezTo>
                  <a:cubicBezTo>
                    <a:pt x="323" y="310"/>
                    <a:pt x="322" y="311"/>
                    <a:pt x="322" y="311"/>
                  </a:cubicBezTo>
                  <a:cubicBezTo>
                    <a:pt x="322" y="297"/>
                    <a:pt x="322" y="297"/>
                    <a:pt x="322" y="297"/>
                  </a:cubicBezTo>
                  <a:cubicBezTo>
                    <a:pt x="323" y="298"/>
                    <a:pt x="325" y="299"/>
                    <a:pt x="325" y="299"/>
                  </a:cubicBezTo>
                  <a:lnTo>
                    <a:pt x="325" y="309"/>
                  </a:lnTo>
                  <a:close/>
                  <a:moveTo>
                    <a:pt x="325" y="282"/>
                  </a:moveTo>
                  <a:cubicBezTo>
                    <a:pt x="324" y="282"/>
                    <a:pt x="324" y="282"/>
                    <a:pt x="324" y="282"/>
                  </a:cubicBezTo>
                  <a:cubicBezTo>
                    <a:pt x="323" y="283"/>
                    <a:pt x="322" y="284"/>
                    <a:pt x="322" y="284"/>
                  </a:cubicBezTo>
                  <a:cubicBezTo>
                    <a:pt x="322" y="270"/>
                    <a:pt x="322" y="270"/>
                    <a:pt x="322" y="270"/>
                  </a:cubicBezTo>
                  <a:cubicBezTo>
                    <a:pt x="323" y="271"/>
                    <a:pt x="325" y="272"/>
                    <a:pt x="325" y="272"/>
                  </a:cubicBezTo>
                  <a:lnTo>
                    <a:pt x="325" y="282"/>
                  </a:lnTo>
                  <a:close/>
                  <a:moveTo>
                    <a:pt x="325" y="255"/>
                  </a:moveTo>
                  <a:cubicBezTo>
                    <a:pt x="325" y="255"/>
                    <a:pt x="324" y="256"/>
                    <a:pt x="323" y="256"/>
                  </a:cubicBezTo>
                  <a:cubicBezTo>
                    <a:pt x="323" y="257"/>
                    <a:pt x="322" y="257"/>
                    <a:pt x="322" y="257"/>
                  </a:cubicBezTo>
                  <a:cubicBezTo>
                    <a:pt x="322" y="241"/>
                    <a:pt x="322" y="241"/>
                    <a:pt x="322" y="241"/>
                  </a:cubicBezTo>
                  <a:cubicBezTo>
                    <a:pt x="325" y="242"/>
                    <a:pt x="325" y="242"/>
                    <a:pt x="325" y="242"/>
                  </a:cubicBezTo>
                  <a:lnTo>
                    <a:pt x="325"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ontserrat Light"/>
                <a:ea typeface="方正兰亭黑简体"/>
              </a:endParaRPr>
            </a:p>
          </p:txBody>
        </p:sp>
        <p:sp>
          <p:nvSpPr>
            <p:cNvPr id="34" name="Freeform 19"/>
            <p:cNvSpPr/>
            <p:nvPr/>
          </p:nvSpPr>
          <p:spPr bwMode="auto">
            <a:xfrm>
              <a:off x="2083" y="1807"/>
              <a:ext cx="2117" cy="804"/>
            </a:xfrm>
            <a:custGeom>
              <a:avLst/>
              <a:gdLst>
                <a:gd name="T0" fmla="*/ 1289 w 1305"/>
                <a:gd name="T1" fmla="*/ 340 h 494"/>
                <a:gd name="T2" fmla="*/ 1272 w 1305"/>
                <a:gd name="T3" fmla="*/ 340 h 494"/>
                <a:gd name="T4" fmla="*/ 1261 w 1305"/>
                <a:gd name="T5" fmla="*/ 368 h 494"/>
                <a:gd name="T6" fmla="*/ 1244 w 1305"/>
                <a:gd name="T7" fmla="*/ 284 h 494"/>
                <a:gd name="T8" fmla="*/ 1239 w 1305"/>
                <a:gd name="T9" fmla="*/ 270 h 494"/>
                <a:gd name="T10" fmla="*/ 1237 w 1305"/>
                <a:gd name="T11" fmla="*/ 276 h 494"/>
                <a:gd name="T12" fmla="*/ 1222 w 1305"/>
                <a:gd name="T13" fmla="*/ 306 h 494"/>
                <a:gd name="T14" fmla="*/ 1214 w 1305"/>
                <a:gd name="T15" fmla="*/ 363 h 494"/>
                <a:gd name="T16" fmla="*/ 1206 w 1305"/>
                <a:gd name="T17" fmla="*/ 333 h 494"/>
                <a:gd name="T18" fmla="*/ 1199 w 1305"/>
                <a:gd name="T19" fmla="*/ 279 h 494"/>
                <a:gd name="T20" fmla="*/ 1175 w 1305"/>
                <a:gd name="T21" fmla="*/ 279 h 494"/>
                <a:gd name="T22" fmla="*/ 1167 w 1305"/>
                <a:gd name="T23" fmla="*/ 299 h 494"/>
                <a:gd name="T24" fmla="*/ 1154 w 1305"/>
                <a:gd name="T25" fmla="*/ 287 h 494"/>
                <a:gd name="T26" fmla="*/ 1165 w 1305"/>
                <a:gd name="T27" fmla="*/ 266 h 494"/>
                <a:gd name="T28" fmla="*/ 1150 w 1305"/>
                <a:gd name="T29" fmla="*/ 259 h 494"/>
                <a:gd name="T30" fmla="*/ 1117 w 1305"/>
                <a:gd name="T31" fmla="*/ 260 h 494"/>
                <a:gd name="T32" fmla="*/ 1102 w 1305"/>
                <a:gd name="T33" fmla="*/ 272 h 494"/>
                <a:gd name="T34" fmla="*/ 1091 w 1305"/>
                <a:gd name="T35" fmla="*/ 268 h 494"/>
                <a:gd name="T36" fmla="*/ 1076 w 1305"/>
                <a:gd name="T37" fmla="*/ 290 h 494"/>
                <a:gd name="T38" fmla="*/ 1058 w 1305"/>
                <a:gd name="T39" fmla="*/ 323 h 494"/>
                <a:gd name="T40" fmla="*/ 1035 w 1305"/>
                <a:gd name="T41" fmla="*/ 376 h 494"/>
                <a:gd name="T42" fmla="*/ 1027 w 1305"/>
                <a:gd name="T43" fmla="*/ 286 h 494"/>
                <a:gd name="T44" fmla="*/ 979 w 1305"/>
                <a:gd name="T45" fmla="*/ 119 h 494"/>
                <a:gd name="T46" fmla="*/ 904 w 1305"/>
                <a:gd name="T47" fmla="*/ 170 h 494"/>
                <a:gd name="T48" fmla="*/ 884 w 1305"/>
                <a:gd name="T49" fmla="*/ 219 h 494"/>
                <a:gd name="T50" fmla="*/ 849 w 1305"/>
                <a:gd name="T51" fmla="*/ 227 h 494"/>
                <a:gd name="T52" fmla="*/ 826 w 1305"/>
                <a:gd name="T53" fmla="*/ 82 h 494"/>
                <a:gd name="T54" fmla="*/ 824 w 1305"/>
                <a:gd name="T55" fmla="*/ 38 h 494"/>
                <a:gd name="T56" fmla="*/ 819 w 1305"/>
                <a:gd name="T57" fmla="*/ 40 h 494"/>
                <a:gd name="T58" fmla="*/ 804 w 1305"/>
                <a:gd name="T59" fmla="*/ 63 h 494"/>
                <a:gd name="T60" fmla="*/ 803 w 1305"/>
                <a:gd name="T61" fmla="*/ 5 h 494"/>
                <a:gd name="T62" fmla="*/ 798 w 1305"/>
                <a:gd name="T63" fmla="*/ 38 h 494"/>
                <a:gd name="T64" fmla="*/ 770 w 1305"/>
                <a:gd name="T65" fmla="*/ 180 h 494"/>
                <a:gd name="T66" fmla="*/ 750 w 1305"/>
                <a:gd name="T67" fmla="*/ 193 h 494"/>
                <a:gd name="T68" fmla="*/ 742 w 1305"/>
                <a:gd name="T69" fmla="*/ 284 h 494"/>
                <a:gd name="T70" fmla="*/ 721 w 1305"/>
                <a:gd name="T71" fmla="*/ 306 h 494"/>
                <a:gd name="T72" fmla="*/ 698 w 1305"/>
                <a:gd name="T73" fmla="*/ 330 h 494"/>
                <a:gd name="T74" fmla="*/ 691 w 1305"/>
                <a:gd name="T75" fmla="*/ 235 h 494"/>
                <a:gd name="T76" fmla="*/ 674 w 1305"/>
                <a:gd name="T77" fmla="*/ 218 h 494"/>
                <a:gd name="T78" fmla="*/ 638 w 1305"/>
                <a:gd name="T79" fmla="*/ 201 h 494"/>
                <a:gd name="T80" fmla="*/ 561 w 1305"/>
                <a:gd name="T81" fmla="*/ 205 h 494"/>
                <a:gd name="T82" fmla="*/ 517 w 1305"/>
                <a:gd name="T83" fmla="*/ 245 h 494"/>
                <a:gd name="T84" fmla="*/ 506 w 1305"/>
                <a:gd name="T85" fmla="*/ 338 h 494"/>
                <a:gd name="T86" fmla="*/ 460 w 1305"/>
                <a:gd name="T87" fmla="*/ 316 h 494"/>
                <a:gd name="T88" fmla="*/ 445 w 1305"/>
                <a:gd name="T89" fmla="*/ 208 h 494"/>
                <a:gd name="T90" fmla="*/ 428 w 1305"/>
                <a:gd name="T91" fmla="*/ 196 h 494"/>
                <a:gd name="T92" fmla="*/ 424 w 1305"/>
                <a:gd name="T93" fmla="*/ 184 h 494"/>
                <a:gd name="T94" fmla="*/ 408 w 1305"/>
                <a:gd name="T95" fmla="*/ 189 h 494"/>
                <a:gd name="T96" fmla="*/ 397 w 1305"/>
                <a:gd name="T97" fmla="*/ 202 h 494"/>
                <a:gd name="T98" fmla="*/ 362 w 1305"/>
                <a:gd name="T99" fmla="*/ 230 h 494"/>
                <a:gd name="T100" fmla="*/ 346 w 1305"/>
                <a:gd name="T101" fmla="*/ 175 h 494"/>
                <a:gd name="T102" fmla="*/ 261 w 1305"/>
                <a:gd name="T103" fmla="*/ 200 h 494"/>
                <a:gd name="T104" fmla="*/ 207 w 1305"/>
                <a:gd name="T105" fmla="*/ 246 h 494"/>
                <a:gd name="T106" fmla="*/ 128 w 1305"/>
                <a:gd name="T107" fmla="*/ 190 h 494"/>
                <a:gd name="T108" fmla="*/ 110 w 1305"/>
                <a:gd name="T109" fmla="*/ 259 h 494"/>
                <a:gd name="T110" fmla="*/ 92 w 1305"/>
                <a:gd name="T111" fmla="*/ 245 h 494"/>
                <a:gd name="T112" fmla="*/ 35 w 1305"/>
                <a:gd name="T113" fmla="*/ 246 h 494"/>
                <a:gd name="T114" fmla="*/ 0 w 1305"/>
                <a:gd name="T115"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5" h="494">
                  <a:moveTo>
                    <a:pt x="1305" y="368"/>
                  </a:moveTo>
                  <a:cubicBezTo>
                    <a:pt x="1289" y="370"/>
                    <a:pt x="1289" y="370"/>
                    <a:pt x="1289" y="370"/>
                  </a:cubicBezTo>
                  <a:cubicBezTo>
                    <a:pt x="1289" y="351"/>
                    <a:pt x="1289" y="351"/>
                    <a:pt x="1289" y="351"/>
                  </a:cubicBezTo>
                  <a:cubicBezTo>
                    <a:pt x="1289" y="340"/>
                    <a:pt x="1289" y="340"/>
                    <a:pt x="1289" y="340"/>
                  </a:cubicBezTo>
                  <a:cubicBezTo>
                    <a:pt x="1284" y="340"/>
                    <a:pt x="1284" y="340"/>
                    <a:pt x="1284" y="340"/>
                  </a:cubicBezTo>
                  <a:cubicBezTo>
                    <a:pt x="1282" y="324"/>
                    <a:pt x="1282" y="324"/>
                    <a:pt x="1282" y="324"/>
                  </a:cubicBezTo>
                  <a:cubicBezTo>
                    <a:pt x="1281" y="340"/>
                    <a:pt x="1281" y="340"/>
                    <a:pt x="1281" y="340"/>
                  </a:cubicBezTo>
                  <a:cubicBezTo>
                    <a:pt x="1272" y="340"/>
                    <a:pt x="1272" y="340"/>
                    <a:pt x="1272" y="340"/>
                  </a:cubicBezTo>
                  <a:cubicBezTo>
                    <a:pt x="1272" y="355"/>
                    <a:pt x="1272" y="355"/>
                    <a:pt x="1272" y="355"/>
                  </a:cubicBezTo>
                  <a:cubicBezTo>
                    <a:pt x="1267" y="355"/>
                    <a:pt x="1267" y="355"/>
                    <a:pt x="1267" y="355"/>
                  </a:cubicBezTo>
                  <a:cubicBezTo>
                    <a:pt x="1265" y="366"/>
                    <a:pt x="1265" y="366"/>
                    <a:pt x="1265" y="366"/>
                  </a:cubicBezTo>
                  <a:cubicBezTo>
                    <a:pt x="1261" y="368"/>
                    <a:pt x="1261" y="368"/>
                    <a:pt x="1261" y="368"/>
                  </a:cubicBezTo>
                  <a:cubicBezTo>
                    <a:pt x="1261" y="311"/>
                    <a:pt x="1261" y="311"/>
                    <a:pt x="1261" y="311"/>
                  </a:cubicBezTo>
                  <a:cubicBezTo>
                    <a:pt x="1255" y="311"/>
                    <a:pt x="1255" y="311"/>
                    <a:pt x="1255" y="311"/>
                  </a:cubicBezTo>
                  <a:cubicBezTo>
                    <a:pt x="1255" y="296"/>
                    <a:pt x="1255" y="296"/>
                    <a:pt x="1255" y="296"/>
                  </a:cubicBezTo>
                  <a:cubicBezTo>
                    <a:pt x="1244" y="284"/>
                    <a:pt x="1244" y="284"/>
                    <a:pt x="1244" y="284"/>
                  </a:cubicBezTo>
                  <a:cubicBezTo>
                    <a:pt x="1244" y="276"/>
                    <a:pt x="1244" y="276"/>
                    <a:pt x="1244" y="276"/>
                  </a:cubicBezTo>
                  <a:cubicBezTo>
                    <a:pt x="1241" y="276"/>
                    <a:pt x="1241" y="276"/>
                    <a:pt x="1241" y="276"/>
                  </a:cubicBezTo>
                  <a:cubicBezTo>
                    <a:pt x="1241" y="271"/>
                    <a:pt x="1241" y="271"/>
                    <a:pt x="1241" y="271"/>
                  </a:cubicBezTo>
                  <a:cubicBezTo>
                    <a:pt x="1239" y="270"/>
                    <a:pt x="1239" y="270"/>
                    <a:pt x="1239" y="270"/>
                  </a:cubicBezTo>
                  <a:cubicBezTo>
                    <a:pt x="1239" y="258"/>
                    <a:pt x="1239" y="258"/>
                    <a:pt x="1239" y="258"/>
                  </a:cubicBezTo>
                  <a:cubicBezTo>
                    <a:pt x="1238" y="270"/>
                    <a:pt x="1238" y="270"/>
                    <a:pt x="1238" y="270"/>
                  </a:cubicBezTo>
                  <a:cubicBezTo>
                    <a:pt x="1237" y="271"/>
                    <a:pt x="1237" y="271"/>
                    <a:pt x="1237" y="271"/>
                  </a:cubicBezTo>
                  <a:cubicBezTo>
                    <a:pt x="1237" y="276"/>
                    <a:pt x="1237" y="276"/>
                    <a:pt x="1237" y="276"/>
                  </a:cubicBezTo>
                  <a:cubicBezTo>
                    <a:pt x="1234" y="276"/>
                    <a:pt x="1234" y="276"/>
                    <a:pt x="1234" y="276"/>
                  </a:cubicBezTo>
                  <a:cubicBezTo>
                    <a:pt x="1234" y="284"/>
                    <a:pt x="1234" y="284"/>
                    <a:pt x="1234" y="284"/>
                  </a:cubicBezTo>
                  <a:cubicBezTo>
                    <a:pt x="1222" y="296"/>
                    <a:pt x="1222" y="296"/>
                    <a:pt x="1222" y="296"/>
                  </a:cubicBezTo>
                  <a:cubicBezTo>
                    <a:pt x="1222" y="306"/>
                    <a:pt x="1222" y="306"/>
                    <a:pt x="1222" y="306"/>
                  </a:cubicBezTo>
                  <a:cubicBezTo>
                    <a:pt x="1214" y="306"/>
                    <a:pt x="1214" y="306"/>
                    <a:pt x="1214" y="306"/>
                  </a:cubicBezTo>
                  <a:cubicBezTo>
                    <a:pt x="1219" y="312"/>
                    <a:pt x="1219" y="312"/>
                    <a:pt x="1219" y="312"/>
                  </a:cubicBezTo>
                  <a:cubicBezTo>
                    <a:pt x="1214" y="318"/>
                    <a:pt x="1214" y="318"/>
                    <a:pt x="1214" y="318"/>
                  </a:cubicBezTo>
                  <a:cubicBezTo>
                    <a:pt x="1214" y="363"/>
                    <a:pt x="1214" y="363"/>
                    <a:pt x="1214" y="363"/>
                  </a:cubicBezTo>
                  <a:cubicBezTo>
                    <a:pt x="1209" y="363"/>
                    <a:pt x="1209" y="363"/>
                    <a:pt x="1209" y="363"/>
                  </a:cubicBezTo>
                  <a:cubicBezTo>
                    <a:pt x="1209" y="360"/>
                    <a:pt x="1209" y="360"/>
                    <a:pt x="1209" y="360"/>
                  </a:cubicBezTo>
                  <a:cubicBezTo>
                    <a:pt x="1206" y="360"/>
                    <a:pt x="1206" y="360"/>
                    <a:pt x="1206" y="360"/>
                  </a:cubicBezTo>
                  <a:cubicBezTo>
                    <a:pt x="1206" y="333"/>
                    <a:pt x="1206" y="333"/>
                    <a:pt x="1206" y="333"/>
                  </a:cubicBezTo>
                  <a:cubicBezTo>
                    <a:pt x="1202" y="333"/>
                    <a:pt x="1202" y="333"/>
                    <a:pt x="1202" y="333"/>
                  </a:cubicBezTo>
                  <a:cubicBezTo>
                    <a:pt x="1202" y="306"/>
                    <a:pt x="1202" y="306"/>
                    <a:pt x="1202" y="306"/>
                  </a:cubicBezTo>
                  <a:cubicBezTo>
                    <a:pt x="1199" y="306"/>
                    <a:pt x="1199" y="306"/>
                    <a:pt x="1199" y="306"/>
                  </a:cubicBezTo>
                  <a:cubicBezTo>
                    <a:pt x="1199" y="279"/>
                    <a:pt x="1199" y="279"/>
                    <a:pt x="1199" y="279"/>
                  </a:cubicBezTo>
                  <a:cubicBezTo>
                    <a:pt x="1196" y="279"/>
                    <a:pt x="1196" y="279"/>
                    <a:pt x="1196" y="279"/>
                  </a:cubicBezTo>
                  <a:cubicBezTo>
                    <a:pt x="1196" y="253"/>
                    <a:pt x="1196" y="253"/>
                    <a:pt x="1196" y="253"/>
                  </a:cubicBezTo>
                  <a:cubicBezTo>
                    <a:pt x="1175" y="253"/>
                    <a:pt x="1175" y="253"/>
                    <a:pt x="1175" y="253"/>
                  </a:cubicBezTo>
                  <a:cubicBezTo>
                    <a:pt x="1175" y="279"/>
                    <a:pt x="1175" y="279"/>
                    <a:pt x="1175" y="279"/>
                  </a:cubicBezTo>
                  <a:cubicBezTo>
                    <a:pt x="1173" y="279"/>
                    <a:pt x="1173" y="279"/>
                    <a:pt x="1173" y="279"/>
                  </a:cubicBezTo>
                  <a:cubicBezTo>
                    <a:pt x="1173" y="308"/>
                    <a:pt x="1173" y="308"/>
                    <a:pt x="1173" y="308"/>
                  </a:cubicBezTo>
                  <a:cubicBezTo>
                    <a:pt x="1173" y="308"/>
                    <a:pt x="1172" y="307"/>
                    <a:pt x="1168" y="304"/>
                  </a:cubicBezTo>
                  <a:cubicBezTo>
                    <a:pt x="1165" y="302"/>
                    <a:pt x="1166" y="302"/>
                    <a:pt x="1167" y="299"/>
                  </a:cubicBezTo>
                  <a:cubicBezTo>
                    <a:pt x="1168" y="296"/>
                    <a:pt x="1162" y="298"/>
                    <a:pt x="1160" y="299"/>
                  </a:cubicBezTo>
                  <a:cubicBezTo>
                    <a:pt x="1158" y="300"/>
                    <a:pt x="1154" y="302"/>
                    <a:pt x="1154" y="302"/>
                  </a:cubicBezTo>
                  <a:cubicBezTo>
                    <a:pt x="1154" y="300"/>
                    <a:pt x="1154" y="300"/>
                    <a:pt x="1154" y="300"/>
                  </a:cubicBezTo>
                  <a:cubicBezTo>
                    <a:pt x="1154" y="287"/>
                    <a:pt x="1154" y="287"/>
                    <a:pt x="1154" y="287"/>
                  </a:cubicBezTo>
                  <a:cubicBezTo>
                    <a:pt x="1162" y="287"/>
                    <a:pt x="1162" y="287"/>
                    <a:pt x="1162" y="287"/>
                  </a:cubicBezTo>
                  <a:cubicBezTo>
                    <a:pt x="1165" y="287"/>
                    <a:pt x="1165" y="283"/>
                    <a:pt x="1165" y="283"/>
                  </a:cubicBezTo>
                  <a:cubicBezTo>
                    <a:pt x="1157" y="275"/>
                    <a:pt x="1157" y="275"/>
                    <a:pt x="1157" y="275"/>
                  </a:cubicBezTo>
                  <a:cubicBezTo>
                    <a:pt x="1157" y="275"/>
                    <a:pt x="1162" y="266"/>
                    <a:pt x="1165" y="266"/>
                  </a:cubicBezTo>
                  <a:cubicBezTo>
                    <a:pt x="1169" y="267"/>
                    <a:pt x="1169" y="262"/>
                    <a:pt x="1169" y="262"/>
                  </a:cubicBezTo>
                  <a:cubicBezTo>
                    <a:pt x="1169" y="262"/>
                    <a:pt x="1165" y="261"/>
                    <a:pt x="1164" y="261"/>
                  </a:cubicBezTo>
                  <a:cubicBezTo>
                    <a:pt x="1163" y="261"/>
                    <a:pt x="1162" y="258"/>
                    <a:pt x="1159" y="256"/>
                  </a:cubicBezTo>
                  <a:cubicBezTo>
                    <a:pt x="1155" y="255"/>
                    <a:pt x="1150" y="259"/>
                    <a:pt x="1150" y="259"/>
                  </a:cubicBezTo>
                  <a:cubicBezTo>
                    <a:pt x="1133" y="259"/>
                    <a:pt x="1133" y="259"/>
                    <a:pt x="1133" y="259"/>
                  </a:cubicBezTo>
                  <a:cubicBezTo>
                    <a:pt x="1132" y="259"/>
                    <a:pt x="1129" y="256"/>
                    <a:pt x="1128" y="257"/>
                  </a:cubicBezTo>
                  <a:cubicBezTo>
                    <a:pt x="1126" y="257"/>
                    <a:pt x="1125" y="259"/>
                    <a:pt x="1125" y="259"/>
                  </a:cubicBezTo>
                  <a:cubicBezTo>
                    <a:pt x="1125" y="259"/>
                    <a:pt x="1117" y="258"/>
                    <a:pt x="1117" y="260"/>
                  </a:cubicBezTo>
                  <a:cubicBezTo>
                    <a:pt x="1117" y="262"/>
                    <a:pt x="1117" y="265"/>
                    <a:pt x="1115" y="265"/>
                  </a:cubicBezTo>
                  <a:cubicBezTo>
                    <a:pt x="1113" y="265"/>
                    <a:pt x="1111" y="268"/>
                    <a:pt x="1110" y="268"/>
                  </a:cubicBezTo>
                  <a:cubicBezTo>
                    <a:pt x="1110" y="267"/>
                    <a:pt x="1109" y="267"/>
                    <a:pt x="1107" y="268"/>
                  </a:cubicBezTo>
                  <a:cubicBezTo>
                    <a:pt x="1106" y="270"/>
                    <a:pt x="1102" y="272"/>
                    <a:pt x="1102" y="272"/>
                  </a:cubicBezTo>
                  <a:cubicBezTo>
                    <a:pt x="1102" y="267"/>
                    <a:pt x="1102" y="267"/>
                    <a:pt x="1102" y="267"/>
                  </a:cubicBezTo>
                  <a:cubicBezTo>
                    <a:pt x="1094" y="267"/>
                    <a:pt x="1094" y="267"/>
                    <a:pt x="1094" y="267"/>
                  </a:cubicBezTo>
                  <a:cubicBezTo>
                    <a:pt x="1092" y="276"/>
                    <a:pt x="1092" y="276"/>
                    <a:pt x="1092" y="276"/>
                  </a:cubicBezTo>
                  <a:cubicBezTo>
                    <a:pt x="1091" y="268"/>
                    <a:pt x="1091" y="268"/>
                    <a:pt x="1091" y="268"/>
                  </a:cubicBezTo>
                  <a:cubicBezTo>
                    <a:pt x="1083" y="268"/>
                    <a:pt x="1083" y="268"/>
                    <a:pt x="1083" y="268"/>
                  </a:cubicBezTo>
                  <a:cubicBezTo>
                    <a:pt x="1082" y="277"/>
                    <a:pt x="1082" y="277"/>
                    <a:pt x="1082" y="277"/>
                  </a:cubicBezTo>
                  <a:cubicBezTo>
                    <a:pt x="1074" y="282"/>
                    <a:pt x="1074" y="282"/>
                    <a:pt x="1074" y="282"/>
                  </a:cubicBezTo>
                  <a:cubicBezTo>
                    <a:pt x="1076" y="290"/>
                    <a:pt x="1076" y="290"/>
                    <a:pt x="1076" y="290"/>
                  </a:cubicBezTo>
                  <a:cubicBezTo>
                    <a:pt x="1076" y="333"/>
                    <a:pt x="1076" y="333"/>
                    <a:pt x="1076" y="333"/>
                  </a:cubicBezTo>
                  <a:cubicBezTo>
                    <a:pt x="1063" y="333"/>
                    <a:pt x="1063" y="333"/>
                    <a:pt x="1063" y="333"/>
                  </a:cubicBezTo>
                  <a:cubicBezTo>
                    <a:pt x="1063" y="333"/>
                    <a:pt x="1064" y="333"/>
                    <a:pt x="1063" y="328"/>
                  </a:cubicBezTo>
                  <a:cubicBezTo>
                    <a:pt x="1063" y="324"/>
                    <a:pt x="1061" y="323"/>
                    <a:pt x="1058" y="323"/>
                  </a:cubicBezTo>
                  <a:cubicBezTo>
                    <a:pt x="1055" y="324"/>
                    <a:pt x="1056" y="332"/>
                    <a:pt x="1056" y="332"/>
                  </a:cubicBezTo>
                  <a:cubicBezTo>
                    <a:pt x="1050" y="332"/>
                    <a:pt x="1050" y="332"/>
                    <a:pt x="1050" y="332"/>
                  </a:cubicBezTo>
                  <a:cubicBezTo>
                    <a:pt x="1035" y="339"/>
                    <a:pt x="1035" y="339"/>
                    <a:pt x="1035" y="339"/>
                  </a:cubicBezTo>
                  <a:cubicBezTo>
                    <a:pt x="1035" y="376"/>
                    <a:pt x="1035" y="376"/>
                    <a:pt x="1035" y="376"/>
                  </a:cubicBezTo>
                  <a:cubicBezTo>
                    <a:pt x="1031" y="379"/>
                    <a:pt x="1031" y="379"/>
                    <a:pt x="1031" y="379"/>
                  </a:cubicBezTo>
                  <a:cubicBezTo>
                    <a:pt x="1031" y="379"/>
                    <a:pt x="1027" y="378"/>
                    <a:pt x="1026" y="375"/>
                  </a:cubicBezTo>
                  <a:cubicBezTo>
                    <a:pt x="1025" y="372"/>
                    <a:pt x="1027" y="364"/>
                    <a:pt x="1027" y="358"/>
                  </a:cubicBezTo>
                  <a:cubicBezTo>
                    <a:pt x="1028" y="352"/>
                    <a:pt x="1027" y="299"/>
                    <a:pt x="1027" y="286"/>
                  </a:cubicBezTo>
                  <a:cubicBezTo>
                    <a:pt x="1027" y="273"/>
                    <a:pt x="1025" y="238"/>
                    <a:pt x="1025" y="238"/>
                  </a:cubicBezTo>
                  <a:cubicBezTo>
                    <a:pt x="986" y="223"/>
                    <a:pt x="986" y="223"/>
                    <a:pt x="986" y="223"/>
                  </a:cubicBezTo>
                  <a:cubicBezTo>
                    <a:pt x="986" y="128"/>
                    <a:pt x="986" y="128"/>
                    <a:pt x="986" y="128"/>
                  </a:cubicBezTo>
                  <a:cubicBezTo>
                    <a:pt x="979" y="119"/>
                    <a:pt x="979" y="119"/>
                    <a:pt x="979" y="119"/>
                  </a:cubicBezTo>
                  <a:cubicBezTo>
                    <a:pt x="915" y="119"/>
                    <a:pt x="915" y="119"/>
                    <a:pt x="915" y="119"/>
                  </a:cubicBezTo>
                  <a:cubicBezTo>
                    <a:pt x="915" y="174"/>
                    <a:pt x="915" y="174"/>
                    <a:pt x="915" y="174"/>
                  </a:cubicBezTo>
                  <a:cubicBezTo>
                    <a:pt x="908" y="174"/>
                    <a:pt x="908" y="174"/>
                    <a:pt x="908" y="174"/>
                  </a:cubicBezTo>
                  <a:cubicBezTo>
                    <a:pt x="904" y="170"/>
                    <a:pt x="904" y="170"/>
                    <a:pt x="904" y="170"/>
                  </a:cubicBezTo>
                  <a:cubicBezTo>
                    <a:pt x="891" y="173"/>
                    <a:pt x="891" y="173"/>
                    <a:pt x="891" y="173"/>
                  </a:cubicBezTo>
                  <a:cubicBezTo>
                    <a:pt x="891" y="222"/>
                    <a:pt x="891" y="222"/>
                    <a:pt x="891" y="222"/>
                  </a:cubicBezTo>
                  <a:cubicBezTo>
                    <a:pt x="884" y="228"/>
                    <a:pt x="884" y="228"/>
                    <a:pt x="884" y="228"/>
                  </a:cubicBezTo>
                  <a:cubicBezTo>
                    <a:pt x="884" y="219"/>
                    <a:pt x="884" y="219"/>
                    <a:pt x="884" y="219"/>
                  </a:cubicBezTo>
                  <a:cubicBezTo>
                    <a:pt x="881" y="219"/>
                    <a:pt x="881" y="219"/>
                    <a:pt x="881" y="219"/>
                  </a:cubicBezTo>
                  <a:cubicBezTo>
                    <a:pt x="880" y="219"/>
                    <a:pt x="877" y="217"/>
                    <a:pt x="872" y="217"/>
                  </a:cubicBezTo>
                  <a:cubicBezTo>
                    <a:pt x="868" y="217"/>
                    <a:pt x="854" y="217"/>
                    <a:pt x="851" y="218"/>
                  </a:cubicBezTo>
                  <a:cubicBezTo>
                    <a:pt x="848" y="220"/>
                    <a:pt x="849" y="227"/>
                    <a:pt x="849" y="227"/>
                  </a:cubicBezTo>
                  <a:cubicBezTo>
                    <a:pt x="836" y="227"/>
                    <a:pt x="836" y="227"/>
                    <a:pt x="836" y="227"/>
                  </a:cubicBezTo>
                  <a:cubicBezTo>
                    <a:pt x="836" y="110"/>
                    <a:pt x="836" y="110"/>
                    <a:pt x="836" y="110"/>
                  </a:cubicBezTo>
                  <a:cubicBezTo>
                    <a:pt x="823" y="84"/>
                    <a:pt x="823" y="84"/>
                    <a:pt x="823" y="84"/>
                  </a:cubicBezTo>
                  <a:cubicBezTo>
                    <a:pt x="823" y="84"/>
                    <a:pt x="824" y="84"/>
                    <a:pt x="826" y="82"/>
                  </a:cubicBezTo>
                  <a:cubicBezTo>
                    <a:pt x="828" y="80"/>
                    <a:pt x="824" y="77"/>
                    <a:pt x="824" y="77"/>
                  </a:cubicBezTo>
                  <a:cubicBezTo>
                    <a:pt x="824" y="45"/>
                    <a:pt x="824" y="45"/>
                    <a:pt x="824" y="45"/>
                  </a:cubicBezTo>
                  <a:cubicBezTo>
                    <a:pt x="824" y="45"/>
                    <a:pt x="825" y="46"/>
                    <a:pt x="826" y="43"/>
                  </a:cubicBezTo>
                  <a:cubicBezTo>
                    <a:pt x="826" y="41"/>
                    <a:pt x="824" y="38"/>
                    <a:pt x="824" y="38"/>
                  </a:cubicBezTo>
                  <a:cubicBezTo>
                    <a:pt x="824" y="8"/>
                    <a:pt x="824" y="8"/>
                    <a:pt x="824" y="8"/>
                  </a:cubicBezTo>
                  <a:cubicBezTo>
                    <a:pt x="824" y="8"/>
                    <a:pt x="826" y="4"/>
                    <a:pt x="821" y="4"/>
                  </a:cubicBezTo>
                  <a:cubicBezTo>
                    <a:pt x="817" y="4"/>
                    <a:pt x="821" y="9"/>
                    <a:pt x="821" y="9"/>
                  </a:cubicBezTo>
                  <a:cubicBezTo>
                    <a:pt x="821" y="9"/>
                    <a:pt x="821" y="39"/>
                    <a:pt x="819" y="40"/>
                  </a:cubicBezTo>
                  <a:cubicBezTo>
                    <a:pt x="817" y="40"/>
                    <a:pt x="819" y="44"/>
                    <a:pt x="819" y="44"/>
                  </a:cubicBezTo>
                  <a:cubicBezTo>
                    <a:pt x="819" y="64"/>
                    <a:pt x="819" y="64"/>
                    <a:pt x="819" y="64"/>
                  </a:cubicBezTo>
                  <a:cubicBezTo>
                    <a:pt x="819" y="64"/>
                    <a:pt x="818" y="65"/>
                    <a:pt x="817" y="65"/>
                  </a:cubicBezTo>
                  <a:cubicBezTo>
                    <a:pt x="815" y="65"/>
                    <a:pt x="804" y="63"/>
                    <a:pt x="804" y="63"/>
                  </a:cubicBezTo>
                  <a:cubicBezTo>
                    <a:pt x="804" y="43"/>
                    <a:pt x="804" y="43"/>
                    <a:pt x="804" y="43"/>
                  </a:cubicBezTo>
                  <a:cubicBezTo>
                    <a:pt x="804" y="41"/>
                    <a:pt x="804" y="41"/>
                    <a:pt x="804" y="41"/>
                  </a:cubicBezTo>
                  <a:cubicBezTo>
                    <a:pt x="805" y="40"/>
                    <a:pt x="802" y="36"/>
                    <a:pt x="802" y="36"/>
                  </a:cubicBezTo>
                  <a:cubicBezTo>
                    <a:pt x="802" y="36"/>
                    <a:pt x="802" y="7"/>
                    <a:pt x="803" y="5"/>
                  </a:cubicBezTo>
                  <a:cubicBezTo>
                    <a:pt x="803" y="3"/>
                    <a:pt x="801" y="0"/>
                    <a:pt x="799" y="2"/>
                  </a:cubicBezTo>
                  <a:cubicBezTo>
                    <a:pt x="797" y="4"/>
                    <a:pt x="799" y="6"/>
                    <a:pt x="799" y="6"/>
                  </a:cubicBezTo>
                  <a:cubicBezTo>
                    <a:pt x="799" y="36"/>
                    <a:pt x="799" y="36"/>
                    <a:pt x="799" y="36"/>
                  </a:cubicBezTo>
                  <a:cubicBezTo>
                    <a:pt x="798" y="38"/>
                    <a:pt x="798" y="38"/>
                    <a:pt x="798" y="38"/>
                  </a:cubicBezTo>
                  <a:cubicBezTo>
                    <a:pt x="796" y="40"/>
                    <a:pt x="799" y="43"/>
                    <a:pt x="799" y="43"/>
                  </a:cubicBezTo>
                  <a:cubicBezTo>
                    <a:pt x="799" y="82"/>
                    <a:pt x="799" y="82"/>
                    <a:pt x="799" y="82"/>
                  </a:cubicBezTo>
                  <a:cubicBezTo>
                    <a:pt x="770" y="105"/>
                    <a:pt x="770" y="105"/>
                    <a:pt x="770" y="105"/>
                  </a:cubicBezTo>
                  <a:cubicBezTo>
                    <a:pt x="770" y="180"/>
                    <a:pt x="770" y="180"/>
                    <a:pt x="770" y="180"/>
                  </a:cubicBezTo>
                  <a:cubicBezTo>
                    <a:pt x="770" y="180"/>
                    <a:pt x="763" y="180"/>
                    <a:pt x="761" y="180"/>
                  </a:cubicBezTo>
                  <a:cubicBezTo>
                    <a:pt x="759" y="179"/>
                    <a:pt x="752" y="177"/>
                    <a:pt x="751" y="183"/>
                  </a:cubicBezTo>
                  <a:cubicBezTo>
                    <a:pt x="750" y="188"/>
                    <a:pt x="746" y="189"/>
                    <a:pt x="746" y="189"/>
                  </a:cubicBezTo>
                  <a:cubicBezTo>
                    <a:pt x="750" y="193"/>
                    <a:pt x="750" y="193"/>
                    <a:pt x="750" y="193"/>
                  </a:cubicBezTo>
                  <a:cubicBezTo>
                    <a:pt x="746" y="193"/>
                    <a:pt x="746" y="193"/>
                    <a:pt x="746" y="193"/>
                  </a:cubicBezTo>
                  <a:cubicBezTo>
                    <a:pt x="746" y="288"/>
                    <a:pt x="746" y="288"/>
                    <a:pt x="746" y="288"/>
                  </a:cubicBezTo>
                  <a:cubicBezTo>
                    <a:pt x="742" y="288"/>
                    <a:pt x="742" y="288"/>
                    <a:pt x="742" y="288"/>
                  </a:cubicBezTo>
                  <a:cubicBezTo>
                    <a:pt x="742" y="284"/>
                    <a:pt x="742" y="284"/>
                    <a:pt x="742" y="284"/>
                  </a:cubicBezTo>
                  <a:cubicBezTo>
                    <a:pt x="736" y="284"/>
                    <a:pt x="736" y="284"/>
                    <a:pt x="736" y="284"/>
                  </a:cubicBezTo>
                  <a:cubicBezTo>
                    <a:pt x="736" y="290"/>
                    <a:pt x="736" y="290"/>
                    <a:pt x="736" y="290"/>
                  </a:cubicBezTo>
                  <a:cubicBezTo>
                    <a:pt x="727" y="305"/>
                    <a:pt x="727" y="305"/>
                    <a:pt x="727" y="305"/>
                  </a:cubicBezTo>
                  <a:cubicBezTo>
                    <a:pt x="721" y="306"/>
                    <a:pt x="721" y="306"/>
                    <a:pt x="721" y="306"/>
                  </a:cubicBezTo>
                  <a:cubicBezTo>
                    <a:pt x="721" y="310"/>
                    <a:pt x="721" y="310"/>
                    <a:pt x="721" y="310"/>
                  </a:cubicBezTo>
                  <a:cubicBezTo>
                    <a:pt x="702" y="313"/>
                    <a:pt x="702" y="313"/>
                    <a:pt x="702" y="313"/>
                  </a:cubicBezTo>
                  <a:cubicBezTo>
                    <a:pt x="702" y="330"/>
                    <a:pt x="702" y="330"/>
                    <a:pt x="702" y="330"/>
                  </a:cubicBezTo>
                  <a:cubicBezTo>
                    <a:pt x="698" y="330"/>
                    <a:pt x="698" y="330"/>
                    <a:pt x="698" y="330"/>
                  </a:cubicBezTo>
                  <a:cubicBezTo>
                    <a:pt x="698" y="324"/>
                    <a:pt x="698" y="324"/>
                    <a:pt x="698" y="324"/>
                  </a:cubicBezTo>
                  <a:cubicBezTo>
                    <a:pt x="696" y="321"/>
                    <a:pt x="696" y="321"/>
                    <a:pt x="696" y="321"/>
                  </a:cubicBezTo>
                  <a:cubicBezTo>
                    <a:pt x="691" y="302"/>
                    <a:pt x="691" y="302"/>
                    <a:pt x="691" y="302"/>
                  </a:cubicBezTo>
                  <a:cubicBezTo>
                    <a:pt x="691" y="235"/>
                    <a:pt x="691" y="235"/>
                    <a:pt x="691" y="235"/>
                  </a:cubicBezTo>
                  <a:cubicBezTo>
                    <a:pt x="680" y="230"/>
                    <a:pt x="680" y="230"/>
                    <a:pt x="680" y="230"/>
                  </a:cubicBezTo>
                  <a:cubicBezTo>
                    <a:pt x="680" y="222"/>
                    <a:pt x="680" y="222"/>
                    <a:pt x="680" y="222"/>
                  </a:cubicBezTo>
                  <a:cubicBezTo>
                    <a:pt x="674" y="222"/>
                    <a:pt x="674" y="222"/>
                    <a:pt x="674" y="222"/>
                  </a:cubicBezTo>
                  <a:cubicBezTo>
                    <a:pt x="674" y="218"/>
                    <a:pt x="674" y="218"/>
                    <a:pt x="674" y="218"/>
                  </a:cubicBezTo>
                  <a:cubicBezTo>
                    <a:pt x="656" y="218"/>
                    <a:pt x="656" y="218"/>
                    <a:pt x="656" y="218"/>
                  </a:cubicBezTo>
                  <a:cubicBezTo>
                    <a:pt x="656" y="205"/>
                    <a:pt x="656" y="205"/>
                    <a:pt x="656" y="205"/>
                  </a:cubicBezTo>
                  <a:cubicBezTo>
                    <a:pt x="638" y="205"/>
                    <a:pt x="638" y="205"/>
                    <a:pt x="638" y="205"/>
                  </a:cubicBezTo>
                  <a:cubicBezTo>
                    <a:pt x="638" y="201"/>
                    <a:pt x="638" y="201"/>
                    <a:pt x="638" y="201"/>
                  </a:cubicBezTo>
                  <a:cubicBezTo>
                    <a:pt x="634" y="201"/>
                    <a:pt x="634" y="201"/>
                    <a:pt x="634" y="201"/>
                  </a:cubicBezTo>
                  <a:cubicBezTo>
                    <a:pt x="634" y="205"/>
                    <a:pt x="634" y="205"/>
                    <a:pt x="634" y="205"/>
                  </a:cubicBezTo>
                  <a:cubicBezTo>
                    <a:pt x="620" y="205"/>
                    <a:pt x="620" y="205"/>
                    <a:pt x="620" y="205"/>
                  </a:cubicBezTo>
                  <a:cubicBezTo>
                    <a:pt x="561" y="205"/>
                    <a:pt x="561" y="205"/>
                    <a:pt x="561" y="205"/>
                  </a:cubicBezTo>
                  <a:cubicBezTo>
                    <a:pt x="561" y="213"/>
                    <a:pt x="561" y="213"/>
                    <a:pt x="561" y="213"/>
                  </a:cubicBezTo>
                  <a:cubicBezTo>
                    <a:pt x="523" y="219"/>
                    <a:pt x="523" y="219"/>
                    <a:pt x="523" y="219"/>
                  </a:cubicBezTo>
                  <a:cubicBezTo>
                    <a:pt x="523" y="245"/>
                    <a:pt x="523" y="245"/>
                    <a:pt x="523" y="245"/>
                  </a:cubicBezTo>
                  <a:cubicBezTo>
                    <a:pt x="517" y="245"/>
                    <a:pt x="517" y="245"/>
                    <a:pt x="517" y="245"/>
                  </a:cubicBezTo>
                  <a:cubicBezTo>
                    <a:pt x="513" y="251"/>
                    <a:pt x="513" y="251"/>
                    <a:pt x="513" y="251"/>
                  </a:cubicBezTo>
                  <a:cubicBezTo>
                    <a:pt x="513" y="317"/>
                    <a:pt x="513" y="317"/>
                    <a:pt x="513" y="317"/>
                  </a:cubicBezTo>
                  <a:cubicBezTo>
                    <a:pt x="506" y="324"/>
                    <a:pt x="506" y="324"/>
                    <a:pt x="506" y="324"/>
                  </a:cubicBezTo>
                  <a:cubicBezTo>
                    <a:pt x="506" y="338"/>
                    <a:pt x="506" y="338"/>
                    <a:pt x="506" y="338"/>
                  </a:cubicBezTo>
                  <a:cubicBezTo>
                    <a:pt x="495" y="338"/>
                    <a:pt x="495" y="338"/>
                    <a:pt x="495" y="338"/>
                  </a:cubicBezTo>
                  <a:cubicBezTo>
                    <a:pt x="486" y="325"/>
                    <a:pt x="486" y="325"/>
                    <a:pt x="486" y="325"/>
                  </a:cubicBezTo>
                  <a:cubicBezTo>
                    <a:pt x="486" y="316"/>
                    <a:pt x="486" y="316"/>
                    <a:pt x="486" y="316"/>
                  </a:cubicBezTo>
                  <a:cubicBezTo>
                    <a:pt x="460" y="316"/>
                    <a:pt x="460" y="316"/>
                    <a:pt x="460" y="316"/>
                  </a:cubicBezTo>
                  <a:cubicBezTo>
                    <a:pt x="460" y="294"/>
                    <a:pt x="460" y="294"/>
                    <a:pt x="460" y="294"/>
                  </a:cubicBezTo>
                  <a:cubicBezTo>
                    <a:pt x="452" y="286"/>
                    <a:pt x="452" y="286"/>
                    <a:pt x="452" y="286"/>
                  </a:cubicBezTo>
                  <a:cubicBezTo>
                    <a:pt x="452" y="213"/>
                    <a:pt x="452" y="213"/>
                    <a:pt x="452" y="213"/>
                  </a:cubicBezTo>
                  <a:cubicBezTo>
                    <a:pt x="445" y="208"/>
                    <a:pt x="445" y="208"/>
                    <a:pt x="445" y="208"/>
                  </a:cubicBezTo>
                  <a:cubicBezTo>
                    <a:pt x="435" y="208"/>
                    <a:pt x="435" y="208"/>
                    <a:pt x="435" y="208"/>
                  </a:cubicBezTo>
                  <a:cubicBezTo>
                    <a:pt x="433" y="205"/>
                    <a:pt x="433" y="205"/>
                    <a:pt x="433" y="205"/>
                  </a:cubicBezTo>
                  <a:cubicBezTo>
                    <a:pt x="432" y="201"/>
                    <a:pt x="428" y="202"/>
                    <a:pt x="428" y="201"/>
                  </a:cubicBezTo>
                  <a:cubicBezTo>
                    <a:pt x="429" y="201"/>
                    <a:pt x="428" y="196"/>
                    <a:pt x="428" y="196"/>
                  </a:cubicBezTo>
                  <a:cubicBezTo>
                    <a:pt x="428" y="196"/>
                    <a:pt x="428" y="194"/>
                    <a:pt x="430" y="192"/>
                  </a:cubicBezTo>
                  <a:cubicBezTo>
                    <a:pt x="432" y="189"/>
                    <a:pt x="432" y="185"/>
                    <a:pt x="432" y="185"/>
                  </a:cubicBezTo>
                  <a:cubicBezTo>
                    <a:pt x="432" y="185"/>
                    <a:pt x="432" y="186"/>
                    <a:pt x="430" y="187"/>
                  </a:cubicBezTo>
                  <a:cubicBezTo>
                    <a:pt x="428" y="188"/>
                    <a:pt x="427" y="185"/>
                    <a:pt x="424" y="184"/>
                  </a:cubicBezTo>
                  <a:cubicBezTo>
                    <a:pt x="422" y="183"/>
                    <a:pt x="423" y="185"/>
                    <a:pt x="419" y="185"/>
                  </a:cubicBezTo>
                  <a:cubicBezTo>
                    <a:pt x="414" y="184"/>
                    <a:pt x="414" y="187"/>
                    <a:pt x="414" y="187"/>
                  </a:cubicBezTo>
                  <a:cubicBezTo>
                    <a:pt x="410" y="187"/>
                    <a:pt x="410" y="187"/>
                    <a:pt x="410" y="187"/>
                  </a:cubicBezTo>
                  <a:cubicBezTo>
                    <a:pt x="407" y="187"/>
                    <a:pt x="408" y="189"/>
                    <a:pt x="408" y="189"/>
                  </a:cubicBezTo>
                  <a:cubicBezTo>
                    <a:pt x="408" y="189"/>
                    <a:pt x="405" y="189"/>
                    <a:pt x="402" y="192"/>
                  </a:cubicBezTo>
                  <a:cubicBezTo>
                    <a:pt x="400" y="195"/>
                    <a:pt x="399" y="192"/>
                    <a:pt x="396" y="193"/>
                  </a:cubicBezTo>
                  <a:cubicBezTo>
                    <a:pt x="392" y="194"/>
                    <a:pt x="400" y="201"/>
                    <a:pt x="400" y="201"/>
                  </a:cubicBezTo>
                  <a:cubicBezTo>
                    <a:pt x="400" y="201"/>
                    <a:pt x="402" y="201"/>
                    <a:pt x="397" y="202"/>
                  </a:cubicBezTo>
                  <a:cubicBezTo>
                    <a:pt x="392" y="203"/>
                    <a:pt x="390" y="208"/>
                    <a:pt x="390" y="208"/>
                  </a:cubicBezTo>
                  <a:cubicBezTo>
                    <a:pt x="374" y="208"/>
                    <a:pt x="374" y="208"/>
                    <a:pt x="374" y="208"/>
                  </a:cubicBezTo>
                  <a:cubicBezTo>
                    <a:pt x="374" y="230"/>
                    <a:pt x="374" y="230"/>
                    <a:pt x="374" y="230"/>
                  </a:cubicBezTo>
                  <a:cubicBezTo>
                    <a:pt x="362" y="230"/>
                    <a:pt x="362" y="230"/>
                    <a:pt x="362" y="230"/>
                  </a:cubicBezTo>
                  <a:cubicBezTo>
                    <a:pt x="362" y="253"/>
                    <a:pt x="362" y="253"/>
                    <a:pt x="362" y="253"/>
                  </a:cubicBezTo>
                  <a:cubicBezTo>
                    <a:pt x="346" y="253"/>
                    <a:pt x="346" y="253"/>
                    <a:pt x="346" y="253"/>
                  </a:cubicBezTo>
                  <a:cubicBezTo>
                    <a:pt x="346" y="196"/>
                    <a:pt x="346" y="196"/>
                    <a:pt x="346" y="196"/>
                  </a:cubicBezTo>
                  <a:cubicBezTo>
                    <a:pt x="346" y="175"/>
                    <a:pt x="346" y="175"/>
                    <a:pt x="346" y="175"/>
                  </a:cubicBezTo>
                  <a:cubicBezTo>
                    <a:pt x="346" y="175"/>
                    <a:pt x="333" y="175"/>
                    <a:pt x="298" y="176"/>
                  </a:cubicBezTo>
                  <a:cubicBezTo>
                    <a:pt x="263" y="176"/>
                    <a:pt x="258" y="182"/>
                    <a:pt x="258" y="182"/>
                  </a:cubicBezTo>
                  <a:cubicBezTo>
                    <a:pt x="258" y="200"/>
                    <a:pt x="258" y="200"/>
                    <a:pt x="258" y="200"/>
                  </a:cubicBezTo>
                  <a:cubicBezTo>
                    <a:pt x="261" y="200"/>
                    <a:pt x="261" y="200"/>
                    <a:pt x="261" y="200"/>
                  </a:cubicBezTo>
                  <a:cubicBezTo>
                    <a:pt x="261" y="261"/>
                    <a:pt x="261" y="261"/>
                    <a:pt x="261" y="261"/>
                  </a:cubicBezTo>
                  <a:cubicBezTo>
                    <a:pt x="258" y="260"/>
                    <a:pt x="258" y="260"/>
                    <a:pt x="258" y="260"/>
                  </a:cubicBezTo>
                  <a:cubicBezTo>
                    <a:pt x="258" y="250"/>
                    <a:pt x="258" y="250"/>
                    <a:pt x="258" y="250"/>
                  </a:cubicBezTo>
                  <a:cubicBezTo>
                    <a:pt x="207" y="246"/>
                    <a:pt x="207" y="246"/>
                    <a:pt x="207" y="246"/>
                  </a:cubicBezTo>
                  <a:cubicBezTo>
                    <a:pt x="207" y="246"/>
                    <a:pt x="208" y="200"/>
                    <a:pt x="207" y="199"/>
                  </a:cubicBezTo>
                  <a:cubicBezTo>
                    <a:pt x="207" y="198"/>
                    <a:pt x="196" y="194"/>
                    <a:pt x="171" y="191"/>
                  </a:cubicBezTo>
                  <a:cubicBezTo>
                    <a:pt x="147" y="189"/>
                    <a:pt x="128" y="189"/>
                    <a:pt x="128" y="189"/>
                  </a:cubicBezTo>
                  <a:cubicBezTo>
                    <a:pt x="128" y="189"/>
                    <a:pt x="128" y="190"/>
                    <a:pt x="128" y="190"/>
                  </a:cubicBezTo>
                  <a:cubicBezTo>
                    <a:pt x="127" y="190"/>
                    <a:pt x="121" y="191"/>
                    <a:pt x="121" y="191"/>
                  </a:cubicBezTo>
                  <a:cubicBezTo>
                    <a:pt x="121" y="257"/>
                    <a:pt x="121" y="257"/>
                    <a:pt x="121" y="257"/>
                  </a:cubicBezTo>
                  <a:cubicBezTo>
                    <a:pt x="121" y="257"/>
                    <a:pt x="118" y="257"/>
                    <a:pt x="114" y="257"/>
                  </a:cubicBezTo>
                  <a:cubicBezTo>
                    <a:pt x="109" y="257"/>
                    <a:pt x="110" y="259"/>
                    <a:pt x="110" y="259"/>
                  </a:cubicBezTo>
                  <a:cubicBezTo>
                    <a:pt x="110" y="416"/>
                    <a:pt x="110" y="416"/>
                    <a:pt x="110" y="416"/>
                  </a:cubicBezTo>
                  <a:cubicBezTo>
                    <a:pt x="97" y="416"/>
                    <a:pt x="97" y="416"/>
                    <a:pt x="97" y="416"/>
                  </a:cubicBezTo>
                  <a:cubicBezTo>
                    <a:pt x="97" y="246"/>
                    <a:pt x="97" y="246"/>
                    <a:pt x="97" y="246"/>
                  </a:cubicBezTo>
                  <a:cubicBezTo>
                    <a:pt x="97" y="246"/>
                    <a:pt x="95" y="245"/>
                    <a:pt x="92" y="245"/>
                  </a:cubicBezTo>
                  <a:cubicBezTo>
                    <a:pt x="88" y="245"/>
                    <a:pt x="79" y="244"/>
                    <a:pt x="79" y="244"/>
                  </a:cubicBezTo>
                  <a:cubicBezTo>
                    <a:pt x="57" y="243"/>
                    <a:pt x="57" y="243"/>
                    <a:pt x="57" y="243"/>
                  </a:cubicBezTo>
                  <a:cubicBezTo>
                    <a:pt x="35" y="243"/>
                    <a:pt x="35" y="243"/>
                    <a:pt x="35" y="243"/>
                  </a:cubicBezTo>
                  <a:cubicBezTo>
                    <a:pt x="35" y="246"/>
                    <a:pt x="35" y="246"/>
                    <a:pt x="35" y="246"/>
                  </a:cubicBezTo>
                  <a:cubicBezTo>
                    <a:pt x="25" y="246"/>
                    <a:pt x="25" y="246"/>
                    <a:pt x="25" y="246"/>
                  </a:cubicBezTo>
                  <a:cubicBezTo>
                    <a:pt x="25" y="444"/>
                    <a:pt x="25" y="444"/>
                    <a:pt x="25" y="444"/>
                  </a:cubicBezTo>
                  <a:cubicBezTo>
                    <a:pt x="1" y="444"/>
                    <a:pt x="1" y="444"/>
                    <a:pt x="1" y="444"/>
                  </a:cubicBezTo>
                  <a:cubicBezTo>
                    <a:pt x="0" y="494"/>
                    <a:pt x="0" y="494"/>
                    <a:pt x="0" y="494"/>
                  </a:cubicBezTo>
                  <a:cubicBezTo>
                    <a:pt x="1305" y="494"/>
                    <a:pt x="1305" y="494"/>
                    <a:pt x="1305" y="494"/>
                  </a:cubicBezTo>
                  <a:lnTo>
                    <a:pt x="1305"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ontserrat Light"/>
                <a:ea typeface="方正兰亭黑简体"/>
              </a:endParaRPr>
            </a:p>
          </p:txBody>
        </p:sp>
        <p:sp>
          <p:nvSpPr>
            <p:cNvPr id="35" name="Freeform 20"/>
            <p:cNvSpPr>
              <a:spLocks noEditPoints="1"/>
            </p:cNvSpPr>
            <p:nvPr/>
          </p:nvSpPr>
          <p:spPr bwMode="auto">
            <a:xfrm>
              <a:off x="4676" y="1731"/>
              <a:ext cx="1419" cy="880"/>
            </a:xfrm>
            <a:custGeom>
              <a:avLst/>
              <a:gdLst>
                <a:gd name="T0" fmla="*/ 868 w 875"/>
                <a:gd name="T1" fmla="*/ 374 h 541"/>
                <a:gd name="T2" fmla="*/ 860 w 875"/>
                <a:gd name="T3" fmla="*/ 379 h 541"/>
                <a:gd name="T4" fmla="*/ 845 w 875"/>
                <a:gd name="T5" fmla="*/ 358 h 541"/>
                <a:gd name="T6" fmla="*/ 830 w 875"/>
                <a:gd name="T7" fmla="*/ 342 h 541"/>
                <a:gd name="T8" fmla="*/ 818 w 875"/>
                <a:gd name="T9" fmla="*/ 359 h 541"/>
                <a:gd name="T10" fmla="*/ 801 w 875"/>
                <a:gd name="T11" fmla="*/ 370 h 541"/>
                <a:gd name="T12" fmla="*/ 788 w 875"/>
                <a:gd name="T13" fmla="*/ 357 h 541"/>
                <a:gd name="T14" fmla="*/ 782 w 875"/>
                <a:gd name="T15" fmla="*/ 356 h 541"/>
                <a:gd name="T16" fmla="*/ 774 w 875"/>
                <a:gd name="T17" fmla="*/ 371 h 541"/>
                <a:gd name="T18" fmla="*/ 776 w 875"/>
                <a:gd name="T19" fmla="*/ 378 h 541"/>
                <a:gd name="T20" fmla="*/ 764 w 875"/>
                <a:gd name="T21" fmla="*/ 423 h 541"/>
                <a:gd name="T22" fmla="*/ 741 w 875"/>
                <a:gd name="T23" fmla="*/ 360 h 541"/>
                <a:gd name="T24" fmla="*/ 732 w 875"/>
                <a:gd name="T25" fmla="*/ 349 h 541"/>
                <a:gd name="T26" fmla="*/ 724 w 875"/>
                <a:gd name="T27" fmla="*/ 361 h 541"/>
                <a:gd name="T28" fmla="*/ 704 w 875"/>
                <a:gd name="T29" fmla="*/ 388 h 541"/>
                <a:gd name="T30" fmla="*/ 669 w 875"/>
                <a:gd name="T31" fmla="*/ 391 h 541"/>
                <a:gd name="T32" fmla="*/ 661 w 875"/>
                <a:gd name="T33" fmla="*/ 380 h 541"/>
                <a:gd name="T34" fmla="*/ 643 w 875"/>
                <a:gd name="T35" fmla="*/ 387 h 541"/>
                <a:gd name="T36" fmla="*/ 642 w 875"/>
                <a:gd name="T37" fmla="*/ 393 h 541"/>
                <a:gd name="T38" fmla="*/ 618 w 875"/>
                <a:gd name="T39" fmla="*/ 402 h 541"/>
                <a:gd name="T40" fmla="*/ 593 w 875"/>
                <a:gd name="T41" fmla="*/ 442 h 541"/>
                <a:gd name="T42" fmla="*/ 586 w 875"/>
                <a:gd name="T43" fmla="*/ 434 h 541"/>
                <a:gd name="T44" fmla="*/ 555 w 875"/>
                <a:gd name="T45" fmla="*/ 409 h 541"/>
                <a:gd name="T46" fmla="*/ 525 w 875"/>
                <a:gd name="T47" fmla="*/ 409 h 541"/>
                <a:gd name="T48" fmla="*/ 497 w 875"/>
                <a:gd name="T49" fmla="*/ 428 h 541"/>
                <a:gd name="T50" fmla="*/ 485 w 875"/>
                <a:gd name="T51" fmla="*/ 381 h 541"/>
                <a:gd name="T52" fmla="*/ 444 w 875"/>
                <a:gd name="T53" fmla="*/ 291 h 541"/>
                <a:gd name="T54" fmla="*/ 399 w 875"/>
                <a:gd name="T55" fmla="*/ 256 h 541"/>
                <a:gd name="T56" fmla="*/ 390 w 875"/>
                <a:gd name="T57" fmla="*/ 287 h 541"/>
                <a:gd name="T58" fmla="*/ 375 w 875"/>
                <a:gd name="T59" fmla="*/ 340 h 541"/>
                <a:gd name="T60" fmla="*/ 371 w 875"/>
                <a:gd name="T61" fmla="*/ 319 h 541"/>
                <a:gd name="T62" fmla="*/ 363 w 875"/>
                <a:gd name="T63" fmla="*/ 221 h 541"/>
                <a:gd name="T64" fmla="*/ 351 w 875"/>
                <a:gd name="T65" fmla="*/ 127 h 541"/>
                <a:gd name="T66" fmla="*/ 343 w 875"/>
                <a:gd name="T67" fmla="*/ 71 h 541"/>
                <a:gd name="T68" fmla="*/ 335 w 875"/>
                <a:gd name="T69" fmla="*/ 56 h 541"/>
                <a:gd name="T70" fmla="*/ 333 w 875"/>
                <a:gd name="T71" fmla="*/ 40 h 541"/>
                <a:gd name="T72" fmla="*/ 330 w 875"/>
                <a:gd name="T73" fmla="*/ 5 h 541"/>
                <a:gd name="T74" fmla="*/ 328 w 875"/>
                <a:gd name="T75" fmla="*/ 52 h 541"/>
                <a:gd name="T76" fmla="*/ 324 w 875"/>
                <a:gd name="T77" fmla="*/ 68 h 541"/>
                <a:gd name="T78" fmla="*/ 312 w 875"/>
                <a:gd name="T79" fmla="*/ 101 h 541"/>
                <a:gd name="T80" fmla="*/ 306 w 875"/>
                <a:gd name="T81" fmla="*/ 221 h 541"/>
                <a:gd name="T82" fmla="*/ 249 w 875"/>
                <a:gd name="T83" fmla="*/ 222 h 541"/>
                <a:gd name="T84" fmla="*/ 240 w 875"/>
                <a:gd name="T85" fmla="*/ 100 h 541"/>
                <a:gd name="T86" fmla="*/ 227 w 875"/>
                <a:gd name="T87" fmla="*/ 67 h 541"/>
                <a:gd name="T88" fmla="*/ 222 w 875"/>
                <a:gd name="T89" fmla="*/ 52 h 541"/>
                <a:gd name="T90" fmla="*/ 219 w 875"/>
                <a:gd name="T91" fmla="*/ 3 h 541"/>
                <a:gd name="T92" fmla="*/ 218 w 875"/>
                <a:gd name="T93" fmla="*/ 40 h 541"/>
                <a:gd name="T94" fmla="*/ 217 w 875"/>
                <a:gd name="T95" fmla="*/ 54 h 541"/>
                <a:gd name="T96" fmla="*/ 208 w 875"/>
                <a:gd name="T97" fmla="*/ 70 h 541"/>
                <a:gd name="T98" fmla="*/ 199 w 875"/>
                <a:gd name="T99" fmla="*/ 127 h 541"/>
                <a:gd name="T100" fmla="*/ 189 w 875"/>
                <a:gd name="T101" fmla="*/ 222 h 541"/>
                <a:gd name="T102" fmla="*/ 147 w 875"/>
                <a:gd name="T103" fmla="*/ 347 h 541"/>
                <a:gd name="T104" fmla="*/ 129 w 875"/>
                <a:gd name="T105" fmla="*/ 343 h 541"/>
                <a:gd name="T106" fmla="*/ 113 w 875"/>
                <a:gd name="T107" fmla="*/ 363 h 541"/>
                <a:gd name="T108" fmla="*/ 75 w 875"/>
                <a:gd name="T109" fmla="*/ 363 h 541"/>
                <a:gd name="T110" fmla="*/ 67 w 875"/>
                <a:gd name="T111" fmla="*/ 337 h 541"/>
                <a:gd name="T112" fmla="*/ 40 w 875"/>
                <a:gd name="T113" fmla="*/ 354 h 541"/>
                <a:gd name="T114" fmla="*/ 875 w 875"/>
                <a:gd name="T115" fmla="*/ 541 h 541"/>
                <a:gd name="T116" fmla="*/ 256 w 875"/>
                <a:gd name="T117" fmla="*/ 306 h 541"/>
                <a:gd name="T118" fmla="*/ 299 w 875"/>
                <a:gd name="T119" fmla="*/ 356 h 541"/>
                <a:gd name="T120" fmla="*/ 280 w 875"/>
                <a:gd name="T121" fmla="*/ 444 h 541"/>
                <a:gd name="T122" fmla="*/ 278 w 875"/>
                <a:gd name="T123" fmla="*/ 309 h 541"/>
                <a:gd name="T124" fmla="*/ 281 w 875"/>
                <a:gd name="T125" fmla="*/ 30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541">
                  <a:moveTo>
                    <a:pt x="873" y="382"/>
                  </a:moveTo>
                  <a:cubicBezTo>
                    <a:pt x="873" y="378"/>
                    <a:pt x="873" y="378"/>
                    <a:pt x="873" y="378"/>
                  </a:cubicBezTo>
                  <a:cubicBezTo>
                    <a:pt x="871" y="378"/>
                    <a:pt x="871" y="378"/>
                    <a:pt x="871" y="378"/>
                  </a:cubicBezTo>
                  <a:cubicBezTo>
                    <a:pt x="871" y="374"/>
                    <a:pt x="871" y="374"/>
                    <a:pt x="871" y="374"/>
                  </a:cubicBezTo>
                  <a:cubicBezTo>
                    <a:pt x="868" y="374"/>
                    <a:pt x="868" y="374"/>
                    <a:pt x="868" y="374"/>
                  </a:cubicBezTo>
                  <a:cubicBezTo>
                    <a:pt x="868" y="381"/>
                    <a:pt x="868" y="381"/>
                    <a:pt x="868" y="381"/>
                  </a:cubicBezTo>
                  <a:cubicBezTo>
                    <a:pt x="866" y="383"/>
                    <a:pt x="866" y="383"/>
                    <a:pt x="866" y="383"/>
                  </a:cubicBezTo>
                  <a:cubicBezTo>
                    <a:pt x="864" y="383"/>
                    <a:pt x="864" y="383"/>
                    <a:pt x="864" y="383"/>
                  </a:cubicBezTo>
                  <a:cubicBezTo>
                    <a:pt x="864" y="379"/>
                    <a:pt x="864" y="379"/>
                    <a:pt x="864" y="379"/>
                  </a:cubicBezTo>
                  <a:cubicBezTo>
                    <a:pt x="860" y="379"/>
                    <a:pt x="860" y="379"/>
                    <a:pt x="860" y="379"/>
                  </a:cubicBezTo>
                  <a:cubicBezTo>
                    <a:pt x="860" y="386"/>
                    <a:pt x="860" y="386"/>
                    <a:pt x="860" y="386"/>
                  </a:cubicBezTo>
                  <a:cubicBezTo>
                    <a:pt x="848" y="386"/>
                    <a:pt x="848" y="386"/>
                    <a:pt x="848" y="386"/>
                  </a:cubicBezTo>
                  <a:cubicBezTo>
                    <a:pt x="848" y="412"/>
                    <a:pt x="848" y="412"/>
                    <a:pt x="848" y="412"/>
                  </a:cubicBezTo>
                  <a:cubicBezTo>
                    <a:pt x="845" y="412"/>
                    <a:pt x="845" y="412"/>
                    <a:pt x="845" y="412"/>
                  </a:cubicBezTo>
                  <a:cubicBezTo>
                    <a:pt x="845" y="358"/>
                    <a:pt x="845" y="358"/>
                    <a:pt x="845" y="358"/>
                  </a:cubicBezTo>
                  <a:cubicBezTo>
                    <a:pt x="842" y="358"/>
                    <a:pt x="842" y="358"/>
                    <a:pt x="842" y="358"/>
                  </a:cubicBezTo>
                  <a:cubicBezTo>
                    <a:pt x="842" y="340"/>
                    <a:pt x="842" y="340"/>
                    <a:pt x="842" y="340"/>
                  </a:cubicBezTo>
                  <a:cubicBezTo>
                    <a:pt x="835" y="340"/>
                    <a:pt x="835" y="340"/>
                    <a:pt x="835" y="340"/>
                  </a:cubicBezTo>
                  <a:cubicBezTo>
                    <a:pt x="835" y="342"/>
                    <a:pt x="835" y="342"/>
                    <a:pt x="835" y="342"/>
                  </a:cubicBezTo>
                  <a:cubicBezTo>
                    <a:pt x="830" y="342"/>
                    <a:pt x="830" y="342"/>
                    <a:pt x="830" y="342"/>
                  </a:cubicBezTo>
                  <a:cubicBezTo>
                    <a:pt x="830" y="348"/>
                    <a:pt x="830" y="348"/>
                    <a:pt x="830" y="348"/>
                  </a:cubicBezTo>
                  <a:cubicBezTo>
                    <a:pt x="826" y="348"/>
                    <a:pt x="826" y="348"/>
                    <a:pt x="826" y="348"/>
                  </a:cubicBezTo>
                  <a:cubicBezTo>
                    <a:pt x="826" y="354"/>
                    <a:pt x="826" y="354"/>
                    <a:pt x="826" y="354"/>
                  </a:cubicBezTo>
                  <a:cubicBezTo>
                    <a:pt x="818" y="354"/>
                    <a:pt x="818" y="354"/>
                    <a:pt x="818" y="354"/>
                  </a:cubicBezTo>
                  <a:cubicBezTo>
                    <a:pt x="818" y="359"/>
                    <a:pt x="818" y="359"/>
                    <a:pt x="818" y="359"/>
                  </a:cubicBezTo>
                  <a:cubicBezTo>
                    <a:pt x="808" y="359"/>
                    <a:pt x="808" y="359"/>
                    <a:pt x="808" y="359"/>
                  </a:cubicBezTo>
                  <a:cubicBezTo>
                    <a:pt x="808" y="377"/>
                    <a:pt x="808" y="377"/>
                    <a:pt x="808" y="377"/>
                  </a:cubicBezTo>
                  <a:cubicBezTo>
                    <a:pt x="803" y="377"/>
                    <a:pt x="803" y="377"/>
                    <a:pt x="803" y="377"/>
                  </a:cubicBezTo>
                  <a:cubicBezTo>
                    <a:pt x="803" y="370"/>
                    <a:pt x="803" y="370"/>
                    <a:pt x="803" y="370"/>
                  </a:cubicBezTo>
                  <a:cubicBezTo>
                    <a:pt x="801" y="370"/>
                    <a:pt x="801" y="370"/>
                    <a:pt x="801" y="370"/>
                  </a:cubicBezTo>
                  <a:cubicBezTo>
                    <a:pt x="801" y="365"/>
                    <a:pt x="801" y="365"/>
                    <a:pt x="801" y="365"/>
                  </a:cubicBezTo>
                  <a:cubicBezTo>
                    <a:pt x="786" y="365"/>
                    <a:pt x="786" y="365"/>
                    <a:pt x="786" y="365"/>
                  </a:cubicBezTo>
                  <a:cubicBezTo>
                    <a:pt x="786" y="359"/>
                    <a:pt x="786" y="359"/>
                    <a:pt x="786" y="359"/>
                  </a:cubicBezTo>
                  <a:cubicBezTo>
                    <a:pt x="788" y="359"/>
                    <a:pt x="788" y="359"/>
                    <a:pt x="788" y="359"/>
                  </a:cubicBezTo>
                  <a:cubicBezTo>
                    <a:pt x="788" y="357"/>
                    <a:pt x="788" y="357"/>
                    <a:pt x="788" y="357"/>
                  </a:cubicBezTo>
                  <a:cubicBezTo>
                    <a:pt x="786" y="357"/>
                    <a:pt x="786" y="357"/>
                    <a:pt x="786" y="357"/>
                  </a:cubicBezTo>
                  <a:cubicBezTo>
                    <a:pt x="786" y="347"/>
                    <a:pt x="786" y="347"/>
                    <a:pt x="786" y="347"/>
                  </a:cubicBezTo>
                  <a:cubicBezTo>
                    <a:pt x="783" y="347"/>
                    <a:pt x="783" y="347"/>
                    <a:pt x="783" y="347"/>
                  </a:cubicBezTo>
                  <a:cubicBezTo>
                    <a:pt x="783" y="351"/>
                    <a:pt x="783" y="351"/>
                    <a:pt x="783" y="351"/>
                  </a:cubicBezTo>
                  <a:cubicBezTo>
                    <a:pt x="782" y="356"/>
                    <a:pt x="782" y="356"/>
                    <a:pt x="782" y="356"/>
                  </a:cubicBezTo>
                  <a:cubicBezTo>
                    <a:pt x="780" y="356"/>
                    <a:pt x="780" y="356"/>
                    <a:pt x="780" y="356"/>
                  </a:cubicBezTo>
                  <a:cubicBezTo>
                    <a:pt x="780" y="364"/>
                    <a:pt x="780" y="364"/>
                    <a:pt x="780" y="364"/>
                  </a:cubicBezTo>
                  <a:cubicBezTo>
                    <a:pt x="779" y="364"/>
                    <a:pt x="779" y="364"/>
                    <a:pt x="779" y="364"/>
                  </a:cubicBezTo>
                  <a:cubicBezTo>
                    <a:pt x="779" y="371"/>
                    <a:pt x="779" y="371"/>
                    <a:pt x="779" y="371"/>
                  </a:cubicBezTo>
                  <a:cubicBezTo>
                    <a:pt x="774" y="371"/>
                    <a:pt x="774" y="371"/>
                    <a:pt x="774" y="371"/>
                  </a:cubicBezTo>
                  <a:cubicBezTo>
                    <a:pt x="776" y="372"/>
                    <a:pt x="776" y="372"/>
                    <a:pt x="776" y="372"/>
                  </a:cubicBezTo>
                  <a:cubicBezTo>
                    <a:pt x="776" y="375"/>
                    <a:pt x="776" y="375"/>
                    <a:pt x="776" y="375"/>
                  </a:cubicBezTo>
                  <a:cubicBezTo>
                    <a:pt x="774" y="375"/>
                    <a:pt x="774" y="375"/>
                    <a:pt x="774" y="375"/>
                  </a:cubicBezTo>
                  <a:cubicBezTo>
                    <a:pt x="776" y="376"/>
                    <a:pt x="776" y="376"/>
                    <a:pt x="776" y="376"/>
                  </a:cubicBezTo>
                  <a:cubicBezTo>
                    <a:pt x="776" y="378"/>
                    <a:pt x="776" y="378"/>
                    <a:pt x="776" y="378"/>
                  </a:cubicBezTo>
                  <a:cubicBezTo>
                    <a:pt x="772" y="378"/>
                    <a:pt x="772" y="378"/>
                    <a:pt x="772" y="378"/>
                  </a:cubicBezTo>
                  <a:cubicBezTo>
                    <a:pt x="772" y="375"/>
                    <a:pt x="772" y="375"/>
                    <a:pt x="772" y="375"/>
                  </a:cubicBezTo>
                  <a:cubicBezTo>
                    <a:pt x="767" y="375"/>
                    <a:pt x="767" y="375"/>
                    <a:pt x="767" y="375"/>
                  </a:cubicBezTo>
                  <a:cubicBezTo>
                    <a:pt x="767" y="423"/>
                    <a:pt x="767" y="423"/>
                    <a:pt x="767" y="423"/>
                  </a:cubicBezTo>
                  <a:cubicBezTo>
                    <a:pt x="764" y="423"/>
                    <a:pt x="764" y="423"/>
                    <a:pt x="764" y="423"/>
                  </a:cubicBezTo>
                  <a:cubicBezTo>
                    <a:pt x="764" y="412"/>
                    <a:pt x="764" y="412"/>
                    <a:pt x="764" y="412"/>
                  </a:cubicBezTo>
                  <a:cubicBezTo>
                    <a:pt x="760" y="412"/>
                    <a:pt x="760" y="412"/>
                    <a:pt x="760" y="412"/>
                  </a:cubicBezTo>
                  <a:cubicBezTo>
                    <a:pt x="760" y="369"/>
                    <a:pt x="760" y="369"/>
                    <a:pt x="760" y="369"/>
                  </a:cubicBezTo>
                  <a:cubicBezTo>
                    <a:pt x="741" y="369"/>
                    <a:pt x="741" y="369"/>
                    <a:pt x="741" y="369"/>
                  </a:cubicBezTo>
                  <a:cubicBezTo>
                    <a:pt x="741" y="360"/>
                    <a:pt x="741" y="360"/>
                    <a:pt x="741" y="360"/>
                  </a:cubicBezTo>
                  <a:cubicBezTo>
                    <a:pt x="736" y="360"/>
                    <a:pt x="736" y="360"/>
                    <a:pt x="736" y="360"/>
                  </a:cubicBezTo>
                  <a:cubicBezTo>
                    <a:pt x="736" y="353"/>
                    <a:pt x="736" y="353"/>
                    <a:pt x="736" y="353"/>
                  </a:cubicBezTo>
                  <a:cubicBezTo>
                    <a:pt x="733" y="353"/>
                    <a:pt x="733" y="353"/>
                    <a:pt x="733" y="353"/>
                  </a:cubicBezTo>
                  <a:cubicBezTo>
                    <a:pt x="736" y="349"/>
                    <a:pt x="736" y="349"/>
                    <a:pt x="736" y="349"/>
                  </a:cubicBezTo>
                  <a:cubicBezTo>
                    <a:pt x="732" y="349"/>
                    <a:pt x="732" y="349"/>
                    <a:pt x="732" y="349"/>
                  </a:cubicBezTo>
                  <a:cubicBezTo>
                    <a:pt x="732" y="310"/>
                    <a:pt x="732" y="310"/>
                    <a:pt x="732" y="310"/>
                  </a:cubicBezTo>
                  <a:cubicBezTo>
                    <a:pt x="730" y="305"/>
                    <a:pt x="730" y="305"/>
                    <a:pt x="730" y="305"/>
                  </a:cubicBezTo>
                  <a:cubicBezTo>
                    <a:pt x="729" y="310"/>
                    <a:pt x="729" y="310"/>
                    <a:pt x="729" y="310"/>
                  </a:cubicBezTo>
                  <a:cubicBezTo>
                    <a:pt x="729" y="361"/>
                    <a:pt x="729" y="361"/>
                    <a:pt x="729" y="361"/>
                  </a:cubicBezTo>
                  <a:cubicBezTo>
                    <a:pt x="724" y="361"/>
                    <a:pt x="724" y="361"/>
                    <a:pt x="724" y="361"/>
                  </a:cubicBezTo>
                  <a:cubicBezTo>
                    <a:pt x="725" y="365"/>
                    <a:pt x="725" y="365"/>
                    <a:pt x="725" y="365"/>
                  </a:cubicBezTo>
                  <a:cubicBezTo>
                    <a:pt x="722" y="365"/>
                    <a:pt x="722" y="365"/>
                    <a:pt x="722" y="365"/>
                  </a:cubicBezTo>
                  <a:cubicBezTo>
                    <a:pt x="724" y="368"/>
                    <a:pt x="724" y="368"/>
                    <a:pt x="724" y="368"/>
                  </a:cubicBezTo>
                  <a:cubicBezTo>
                    <a:pt x="704" y="368"/>
                    <a:pt x="704" y="368"/>
                    <a:pt x="704" y="368"/>
                  </a:cubicBezTo>
                  <a:cubicBezTo>
                    <a:pt x="704" y="388"/>
                    <a:pt x="704" y="388"/>
                    <a:pt x="704" y="388"/>
                  </a:cubicBezTo>
                  <a:cubicBezTo>
                    <a:pt x="695" y="388"/>
                    <a:pt x="695" y="388"/>
                    <a:pt x="695" y="388"/>
                  </a:cubicBezTo>
                  <a:cubicBezTo>
                    <a:pt x="695" y="393"/>
                    <a:pt x="695" y="393"/>
                    <a:pt x="695" y="393"/>
                  </a:cubicBezTo>
                  <a:cubicBezTo>
                    <a:pt x="672" y="394"/>
                    <a:pt x="672" y="394"/>
                    <a:pt x="672" y="394"/>
                  </a:cubicBezTo>
                  <a:cubicBezTo>
                    <a:pt x="673" y="391"/>
                    <a:pt x="673" y="391"/>
                    <a:pt x="673" y="391"/>
                  </a:cubicBezTo>
                  <a:cubicBezTo>
                    <a:pt x="669" y="391"/>
                    <a:pt x="669" y="391"/>
                    <a:pt x="669" y="391"/>
                  </a:cubicBezTo>
                  <a:cubicBezTo>
                    <a:pt x="669" y="388"/>
                    <a:pt x="669" y="388"/>
                    <a:pt x="669" y="388"/>
                  </a:cubicBezTo>
                  <a:cubicBezTo>
                    <a:pt x="670" y="387"/>
                    <a:pt x="670" y="387"/>
                    <a:pt x="670" y="387"/>
                  </a:cubicBezTo>
                  <a:cubicBezTo>
                    <a:pt x="669" y="386"/>
                    <a:pt x="669" y="386"/>
                    <a:pt x="669" y="386"/>
                  </a:cubicBezTo>
                  <a:cubicBezTo>
                    <a:pt x="669" y="380"/>
                    <a:pt x="669" y="380"/>
                    <a:pt x="669" y="380"/>
                  </a:cubicBezTo>
                  <a:cubicBezTo>
                    <a:pt x="661" y="380"/>
                    <a:pt x="661" y="380"/>
                    <a:pt x="661" y="380"/>
                  </a:cubicBezTo>
                  <a:cubicBezTo>
                    <a:pt x="661" y="377"/>
                    <a:pt x="661" y="377"/>
                    <a:pt x="661" y="377"/>
                  </a:cubicBezTo>
                  <a:cubicBezTo>
                    <a:pt x="653" y="377"/>
                    <a:pt x="653" y="377"/>
                    <a:pt x="653" y="377"/>
                  </a:cubicBezTo>
                  <a:cubicBezTo>
                    <a:pt x="653" y="380"/>
                    <a:pt x="653" y="380"/>
                    <a:pt x="653" y="380"/>
                  </a:cubicBezTo>
                  <a:cubicBezTo>
                    <a:pt x="643" y="380"/>
                    <a:pt x="643" y="380"/>
                    <a:pt x="643" y="380"/>
                  </a:cubicBezTo>
                  <a:cubicBezTo>
                    <a:pt x="643" y="387"/>
                    <a:pt x="643" y="387"/>
                    <a:pt x="643" y="387"/>
                  </a:cubicBezTo>
                  <a:cubicBezTo>
                    <a:pt x="642" y="388"/>
                    <a:pt x="642" y="388"/>
                    <a:pt x="642" y="388"/>
                  </a:cubicBezTo>
                  <a:cubicBezTo>
                    <a:pt x="644" y="389"/>
                    <a:pt x="644" y="389"/>
                    <a:pt x="644" y="389"/>
                  </a:cubicBezTo>
                  <a:cubicBezTo>
                    <a:pt x="644" y="391"/>
                    <a:pt x="644" y="391"/>
                    <a:pt x="644" y="391"/>
                  </a:cubicBezTo>
                  <a:cubicBezTo>
                    <a:pt x="640" y="391"/>
                    <a:pt x="640" y="391"/>
                    <a:pt x="640" y="391"/>
                  </a:cubicBezTo>
                  <a:cubicBezTo>
                    <a:pt x="642" y="393"/>
                    <a:pt x="642" y="393"/>
                    <a:pt x="642" y="393"/>
                  </a:cubicBezTo>
                  <a:cubicBezTo>
                    <a:pt x="642" y="400"/>
                    <a:pt x="642" y="400"/>
                    <a:pt x="642" y="400"/>
                  </a:cubicBezTo>
                  <a:cubicBezTo>
                    <a:pt x="639" y="400"/>
                    <a:pt x="639" y="400"/>
                    <a:pt x="639" y="400"/>
                  </a:cubicBezTo>
                  <a:cubicBezTo>
                    <a:pt x="639" y="407"/>
                    <a:pt x="639" y="407"/>
                    <a:pt x="639" y="407"/>
                  </a:cubicBezTo>
                  <a:cubicBezTo>
                    <a:pt x="618" y="407"/>
                    <a:pt x="618" y="407"/>
                    <a:pt x="618" y="407"/>
                  </a:cubicBezTo>
                  <a:cubicBezTo>
                    <a:pt x="618" y="402"/>
                    <a:pt x="618" y="402"/>
                    <a:pt x="618" y="402"/>
                  </a:cubicBezTo>
                  <a:cubicBezTo>
                    <a:pt x="608" y="394"/>
                    <a:pt x="608" y="394"/>
                    <a:pt x="608" y="394"/>
                  </a:cubicBezTo>
                  <a:cubicBezTo>
                    <a:pt x="599" y="402"/>
                    <a:pt x="599" y="402"/>
                    <a:pt x="599" y="402"/>
                  </a:cubicBezTo>
                  <a:cubicBezTo>
                    <a:pt x="599" y="408"/>
                    <a:pt x="599" y="408"/>
                    <a:pt x="599" y="408"/>
                  </a:cubicBezTo>
                  <a:cubicBezTo>
                    <a:pt x="593" y="408"/>
                    <a:pt x="593" y="408"/>
                    <a:pt x="593" y="408"/>
                  </a:cubicBezTo>
                  <a:cubicBezTo>
                    <a:pt x="593" y="442"/>
                    <a:pt x="593" y="442"/>
                    <a:pt x="593" y="442"/>
                  </a:cubicBezTo>
                  <a:cubicBezTo>
                    <a:pt x="590" y="442"/>
                    <a:pt x="590" y="442"/>
                    <a:pt x="590" y="442"/>
                  </a:cubicBezTo>
                  <a:cubicBezTo>
                    <a:pt x="590" y="440"/>
                    <a:pt x="590" y="440"/>
                    <a:pt x="590" y="440"/>
                  </a:cubicBezTo>
                  <a:cubicBezTo>
                    <a:pt x="583" y="440"/>
                    <a:pt x="583" y="440"/>
                    <a:pt x="583" y="440"/>
                  </a:cubicBezTo>
                  <a:cubicBezTo>
                    <a:pt x="583" y="434"/>
                    <a:pt x="583" y="434"/>
                    <a:pt x="583" y="434"/>
                  </a:cubicBezTo>
                  <a:cubicBezTo>
                    <a:pt x="586" y="434"/>
                    <a:pt x="586" y="434"/>
                    <a:pt x="586" y="434"/>
                  </a:cubicBezTo>
                  <a:cubicBezTo>
                    <a:pt x="572" y="425"/>
                    <a:pt x="572" y="425"/>
                    <a:pt x="572" y="425"/>
                  </a:cubicBezTo>
                  <a:cubicBezTo>
                    <a:pt x="579" y="425"/>
                    <a:pt x="579" y="425"/>
                    <a:pt x="579" y="425"/>
                  </a:cubicBezTo>
                  <a:cubicBezTo>
                    <a:pt x="567" y="419"/>
                    <a:pt x="567" y="419"/>
                    <a:pt x="567" y="419"/>
                  </a:cubicBezTo>
                  <a:cubicBezTo>
                    <a:pt x="555" y="425"/>
                    <a:pt x="555" y="425"/>
                    <a:pt x="555" y="425"/>
                  </a:cubicBezTo>
                  <a:cubicBezTo>
                    <a:pt x="555" y="409"/>
                    <a:pt x="555" y="409"/>
                    <a:pt x="555" y="409"/>
                  </a:cubicBezTo>
                  <a:cubicBezTo>
                    <a:pt x="552" y="409"/>
                    <a:pt x="552" y="409"/>
                    <a:pt x="552" y="409"/>
                  </a:cubicBezTo>
                  <a:cubicBezTo>
                    <a:pt x="552" y="403"/>
                    <a:pt x="552" y="403"/>
                    <a:pt x="552" y="403"/>
                  </a:cubicBezTo>
                  <a:cubicBezTo>
                    <a:pt x="538" y="392"/>
                    <a:pt x="538" y="392"/>
                    <a:pt x="538" y="392"/>
                  </a:cubicBezTo>
                  <a:cubicBezTo>
                    <a:pt x="525" y="403"/>
                    <a:pt x="525" y="403"/>
                    <a:pt x="525" y="403"/>
                  </a:cubicBezTo>
                  <a:cubicBezTo>
                    <a:pt x="525" y="409"/>
                    <a:pt x="525" y="409"/>
                    <a:pt x="525" y="409"/>
                  </a:cubicBezTo>
                  <a:cubicBezTo>
                    <a:pt x="522" y="409"/>
                    <a:pt x="522" y="409"/>
                    <a:pt x="522" y="409"/>
                  </a:cubicBezTo>
                  <a:cubicBezTo>
                    <a:pt x="522" y="425"/>
                    <a:pt x="522" y="425"/>
                    <a:pt x="522" y="425"/>
                  </a:cubicBezTo>
                  <a:cubicBezTo>
                    <a:pt x="509" y="420"/>
                    <a:pt x="509" y="420"/>
                    <a:pt x="509" y="420"/>
                  </a:cubicBezTo>
                  <a:cubicBezTo>
                    <a:pt x="497" y="425"/>
                    <a:pt x="497" y="425"/>
                    <a:pt x="497" y="425"/>
                  </a:cubicBezTo>
                  <a:cubicBezTo>
                    <a:pt x="497" y="428"/>
                    <a:pt x="497" y="428"/>
                    <a:pt x="497" y="428"/>
                  </a:cubicBezTo>
                  <a:cubicBezTo>
                    <a:pt x="496" y="428"/>
                    <a:pt x="496" y="428"/>
                    <a:pt x="496" y="428"/>
                  </a:cubicBezTo>
                  <a:cubicBezTo>
                    <a:pt x="496" y="419"/>
                    <a:pt x="496" y="419"/>
                    <a:pt x="496" y="419"/>
                  </a:cubicBezTo>
                  <a:cubicBezTo>
                    <a:pt x="488" y="430"/>
                    <a:pt x="488" y="430"/>
                    <a:pt x="488" y="430"/>
                  </a:cubicBezTo>
                  <a:cubicBezTo>
                    <a:pt x="488" y="381"/>
                    <a:pt x="488" y="381"/>
                    <a:pt x="488" y="381"/>
                  </a:cubicBezTo>
                  <a:cubicBezTo>
                    <a:pt x="485" y="381"/>
                    <a:pt x="485" y="381"/>
                    <a:pt x="485" y="381"/>
                  </a:cubicBezTo>
                  <a:cubicBezTo>
                    <a:pt x="485" y="354"/>
                    <a:pt x="485" y="354"/>
                    <a:pt x="485" y="354"/>
                  </a:cubicBezTo>
                  <a:cubicBezTo>
                    <a:pt x="447" y="355"/>
                    <a:pt x="447" y="355"/>
                    <a:pt x="447" y="355"/>
                  </a:cubicBezTo>
                  <a:cubicBezTo>
                    <a:pt x="447" y="350"/>
                    <a:pt x="447" y="350"/>
                    <a:pt x="447" y="350"/>
                  </a:cubicBezTo>
                  <a:cubicBezTo>
                    <a:pt x="444" y="350"/>
                    <a:pt x="444" y="350"/>
                    <a:pt x="444" y="350"/>
                  </a:cubicBezTo>
                  <a:cubicBezTo>
                    <a:pt x="444" y="291"/>
                    <a:pt x="444" y="291"/>
                    <a:pt x="444" y="291"/>
                  </a:cubicBezTo>
                  <a:cubicBezTo>
                    <a:pt x="442" y="291"/>
                    <a:pt x="442" y="291"/>
                    <a:pt x="442" y="291"/>
                  </a:cubicBezTo>
                  <a:cubicBezTo>
                    <a:pt x="442" y="260"/>
                    <a:pt x="442" y="260"/>
                    <a:pt x="442" y="260"/>
                  </a:cubicBezTo>
                  <a:cubicBezTo>
                    <a:pt x="444" y="260"/>
                    <a:pt x="444" y="260"/>
                    <a:pt x="444" y="260"/>
                  </a:cubicBezTo>
                  <a:cubicBezTo>
                    <a:pt x="444" y="256"/>
                    <a:pt x="444" y="256"/>
                    <a:pt x="444" y="256"/>
                  </a:cubicBezTo>
                  <a:cubicBezTo>
                    <a:pt x="399" y="256"/>
                    <a:pt x="399" y="256"/>
                    <a:pt x="399" y="256"/>
                  </a:cubicBezTo>
                  <a:cubicBezTo>
                    <a:pt x="399" y="260"/>
                    <a:pt x="399" y="260"/>
                    <a:pt x="399" y="260"/>
                  </a:cubicBezTo>
                  <a:cubicBezTo>
                    <a:pt x="400" y="260"/>
                    <a:pt x="400" y="260"/>
                    <a:pt x="400" y="260"/>
                  </a:cubicBezTo>
                  <a:cubicBezTo>
                    <a:pt x="400" y="276"/>
                    <a:pt x="400" y="276"/>
                    <a:pt x="400" y="276"/>
                  </a:cubicBezTo>
                  <a:cubicBezTo>
                    <a:pt x="390" y="284"/>
                    <a:pt x="390" y="284"/>
                    <a:pt x="390" y="284"/>
                  </a:cubicBezTo>
                  <a:cubicBezTo>
                    <a:pt x="390" y="287"/>
                    <a:pt x="390" y="287"/>
                    <a:pt x="390" y="287"/>
                  </a:cubicBezTo>
                  <a:cubicBezTo>
                    <a:pt x="388" y="287"/>
                    <a:pt x="388" y="287"/>
                    <a:pt x="388" y="287"/>
                  </a:cubicBezTo>
                  <a:cubicBezTo>
                    <a:pt x="388" y="291"/>
                    <a:pt x="388" y="291"/>
                    <a:pt x="388" y="291"/>
                  </a:cubicBezTo>
                  <a:cubicBezTo>
                    <a:pt x="382" y="291"/>
                    <a:pt x="382" y="291"/>
                    <a:pt x="382" y="291"/>
                  </a:cubicBezTo>
                  <a:cubicBezTo>
                    <a:pt x="382" y="340"/>
                    <a:pt x="382" y="340"/>
                    <a:pt x="382" y="340"/>
                  </a:cubicBezTo>
                  <a:cubicBezTo>
                    <a:pt x="375" y="340"/>
                    <a:pt x="375" y="340"/>
                    <a:pt x="375" y="340"/>
                  </a:cubicBezTo>
                  <a:cubicBezTo>
                    <a:pt x="375" y="326"/>
                    <a:pt x="375" y="326"/>
                    <a:pt x="375" y="326"/>
                  </a:cubicBezTo>
                  <a:cubicBezTo>
                    <a:pt x="373" y="324"/>
                    <a:pt x="373" y="324"/>
                    <a:pt x="373" y="324"/>
                  </a:cubicBezTo>
                  <a:cubicBezTo>
                    <a:pt x="373" y="318"/>
                    <a:pt x="373" y="318"/>
                    <a:pt x="373" y="318"/>
                  </a:cubicBezTo>
                  <a:cubicBezTo>
                    <a:pt x="372" y="313"/>
                    <a:pt x="372" y="313"/>
                    <a:pt x="372" y="313"/>
                  </a:cubicBezTo>
                  <a:cubicBezTo>
                    <a:pt x="371" y="319"/>
                    <a:pt x="371" y="319"/>
                    <a:pt x="371" y="319"/>
                  </a:cubicBezTo>
                  <a:cubicBezTo>
                    <a:pt x="371" y="325"/>
                    <a:pt x="371" y="325"/>
                    <a:pt x="371" y="325"/>
                  </a:cubicBezTo>
                  <a:cubicBezTo>
                    <a:pt x="370" y="326"/>
                    <a:pt x="370" y="326"/>
                    <a:pt x="370" y="326"/>
                  </a:cubicBezTo>
                  <a:cubicBezTo>
                    <a:pt x="370" y="341"/>
                    <a:pt x="370" y="341"/>
                    <a:pt x="370" y="341"/>
                  </a:cubicBezTo>
                  <a:cubicBezTo>
                    <a:pt x="363" y="341"/>
                    <a:pt x="363" y="341"/>
                    <a:pt x="363" y="341"/>
                  </a:cubicBezTo>
                  <a:cubicBezTo>
                    <a:pt x="363" y="221"/>
                    <a:pt x="363" y="221"/>
                    <a:pt x="363" y="221"/>
                  </a:cubicBezTo>
                  <a:cubicBezTo>
                    <a:pt x="360" y="221"/>
                    <a:pt x="360" y="221"/>
                    <a:pt x="360" y="221"/>
                  </a:cubicBezTo>
                  <a:cubicBezTo>
                    <a:pt x="360" y="166"/>
                    <a:pt x="360" y="166"/>
                    <a:pt x="360" y="166"/>
                  </a:cubicBezTo>
                  <a:cubicBezTo>
                    <a:pt x="356" y="166"/>
                    <a:pt x="356" y="166"/>
                    <a:pt x="356" y="166"/>
                  </a:cubicBezTo>
                  <a:cubicBezTo>
                    <a:pt x="356" y="127"/>
                    <a:pt x="356" y="127"/>
                    <a:pt x="356" y="127"/>
                  </a:cubicBezTo>
                  <a:cubicBezTo>
                    <a:pt x="351" y="127"/>
                    <a:pt x="351" y="127"/>
                    <a:pt x="351" y="127"/>
                  </a:cubicBezTo>
                  <a:cubicBezTo>
                    <a:pt x="351" y="100"/>
                    <a:pt x="351" y="100"/>
                    <a:pt x="351" y="100"/>
                  </a:cubicBezTo>
                  <a:cubicBezTo>
                    <a:pt x="347" y="100"/>
                    <a:pt x="347" y="100"/>
                    <a:pt x="347" y="100"/>
                  </a:cubicBezTo>
                  <a:cubicBezTo>
                    <a:pt x="347" y="79"/>
                    <a:pt x="347" y="79"/>
                    <a:pt x="347" y="79"/>
                  </a:cubicBezTo>
                  <a:cubicBezTo>
                    <a:pt x="343" y="79"/>
                    <a:pt x="343" y="79"/>
                    <a:pt x="343" y="79"/>
                  </a:cubicBezTo>
                  <a:cubicBezTo>
                    <a:pt x="343" y="71"/>
                    <a:pt x="343" y="71"/>
                    <a:pt x="343" y="71"/>
                  </a:cubicBezTo>
                  <a:cubicBezTo>
                    <a:pt x="339" y="68"/>
                    <a:pt x="339" y="68"/>
                    <a:pt x="339" y="68"/>
                  </a:cubicBezTo>
                  <a:cubicBezTo>
                    <a:pt x="339" y="64"/>
                    <a:pt x="339" y="64"/>
                    <a:pt x="339" y="64"/>
                  </a:cubicBezTo>
                  <a:cubicBezTo>
                    <a:pt x="336" y="61"/>
                    <a:pt x="336" y="61"/>
                    <a:pt x="336" y="61"/>
                  </a:cubicBezTo>
                  <a:cubicBezTo>
                    <a:pt x="336" y="57"/>
                    <a:pt x="336" y="57"/>
                    <a:pt x="336" y="57"/>
                  </a:cubicBezTo>
                  <a:cubicBezTo>
                    <a:pt x="335" y="56"/>
                    <a:pt x="335" y="56"/>
                    <a:pt x="335" y="56"/>
                  </a:cubicBezTo>
                  <a:cubicBezTo>
                    <a:pt x="335" y="52"/>
                    <a:pt x="335" y="52"/>
                    <a:pt x="335" y="52"/>
                  </a:cubicBezTo>
                  <a:cubicBezTo>
                    <a:pt x="333" y="50"/>
                    <a:pt x="333" y="50"/>
                    <a:pt x="333" y="50"/>
                  </a:cubicBezTo>
                  <a:cubicBezTo>
                    <a:pt x="333" y="46"/>
                    <a:pt x="333" y="46"/>
                    <a:pt x="333" y="46"/>
                  </a:cubicBezTo>
                  <a:cubicBezTo>
                    <a:pt x="334" y="45"/>
                    <a:pt x="335" y="44"/>
                    <a:pt x="335" y="43"/>
                  </a:cubicBezTo>
                  <a:cubicBezTo>
                    <a:pt x="335" y="42"/>
                    <a:pt x="334" y="41"/>
                    <a:pt x="333" y="40"/>
                  </a:cubicBezTo>
                  <a:cubicBezTo>
                    <a:pt x="332" y="5"/>
                    <a:pt x="332" y="5"/>
                    <a:pt x="332" y="5"/>
                  </a:cubicBezTo>
                  <a:cubicBezTo>
                    <a:pt x="332" y="5"/>
                    <a:pt x="333" y="4"/>
                    <a:pt x="333" y="4"/>
                  </a:cubicBezTo>
                  <a:cubicBezTo>
                    <a:pt x="333" y="3"/>
                    <a:pt x="332" y="2"/>
                    <a:pt x="331" y="2"/>
                  </a:cubicBezTo>
                  <a:cubicBezTo>
                    <a:pt x="330" y="2"/>
                    <a:pt x="329" y="3"/>
                    <a:pt x="329" y="4"/>
                  </a:cubicBezTo>
                  <a:cubicBezTo>
                    <a:pt x="329" y="4"/>
                    <a:pt x="330" y="5"/>
                    <a:pt x="330" y="5"/>
                  </a:cubicBezTo>
                  <a:cubicBezTo>
                    <a:pt x="330" y="41"/>
                    <a:pt x="330" y="41"/>
                    <a:pt x="330" y="41"/>
                  </a:cubicBezTo>
                  <a:cubicBezTo>
                    <a:pt x="329" y="41"/>
                    <a:pt x="328" y="42"/>
                    <a:pt x="328" y="43"/>
                  </a:cubicBezTo>
                  <a:cubicBezTo>
                    <a:pt x="328" y="44"/>
                    <a:pt x="329" y="45"/>
                    <a:pt x="330" y="46"/>
                  </a:cubicBezTo>
                  <a:cubicBezTo>
                    <a:pt x="330" y="50"/>
                    <a:pt x="330" y="50"/>
                    <a:pt x="330" y="50"/>
                  </a:cubicBezTo>
                  <a:cubicBezTo>
                    <a:pt x="328" y="52"/>
                    <a:pt x="328" y="52"/>
                    <a:pt x="328" y="52"/>
                  </a:cubicBezTo>
                  <a:cubicBezTo>
                    <a:pt x="328" y="56"/>
                    <a:pt x="328" y="56"/>
                    <a:pt x="328" y="56"/>
                  </a:cubicBezTo>
                  <a:cubicBezTo>
                    <a:pt x="327" y="57"/>
                    <a:pt x="327" y="57"/>
                    <a:pt x="327" y="57"/>
                  </a:cubicBezTo>
                  <a:cubicBezTo>
                    <a:pt x="327" y="61"/>
                    <a:pt x="327" y="61"/>
                    <a:pt x="327" y="61"/>
                  </a:cubicBezTo>
                  <a:cubicBezTo>
                    <a:pt x="324" y="63"/>
                    <a:pt x="324" y="63"/>
                    <a:pt x="324" y="63"/>
                  </a:cubicBezTo>
                  <a:cubicBezTo>
                    <a:pt x="324" y="68"/>
                    <a:pt x="324" y="68"/>
                    <a:pt x="324" y="68"/>
                  </a:cubicBezTo>
                  <a:cubicBezTo>
                    <a:pt x="321" y="71"/>
                    <a:pt x="321" y="71"/>
                    <a:pt x="321" y="71"/>
                  </a:cubicBezTo>
                  <a:cubicBezTo>
                    <a:pt x="321" y="80"/>
                    <a:pt x="321" y="80"/>
                    <a:pt x="321" y="80"/>
                  </a:cubicBezTo>
                  <a:cubicBezTo>
                    <a:pt x="317" y="80"/>
                    <a:pt x="317" y="80"/>
                    <a:pt x="317" y="80"/>
                  </a:cubicBezTo>
                  <a:cubicBezTo>
                    <a:pt x="317" y="101"/>
                    <a:pt x="317" y="101"/>
                    <a:pt x="317" y="101"/>
                  </a:cubicBezTo>
                  <a:cubicBezTo>
                    <a:pt x="312" y="101"/>
                    <a:pt x="312" y="101"/>
                    <a:pt x="312" y="101"/>
                  </a:cubicBezTo>
                  <a:cubicBezTo>
                    <a:pt x="312" y="126"/>
                    <a:pt x="312" y="126"/>
                    <a:pt x="312" y="126"/>
                  </a:cubicBezTo>
                  <a:cubicBezTo>
                    <a:pt x="308" y="126"/>
                    <a:pt x="308" y="126"/>
                    <a:pt x="308" y="126"/>
                  </a:cubicBezTo>
                  <a:cubicBezTo>
                    <a:pt x="308" y="166"/>
                    <a:pt x="308" y="166"/>
                    <a:pt x="308" y="166"/>
                  </a:cubicBezTo>
                  <a:cubicBezTo>
                    <a:pt x="306" y="166"/>
                    <a:pt x="306" y="166"/>
                    <a:pt x="306" y="166"/>
                  </a:cubicBezTo>
                  <a:cubicBezTo>
                    <a:pt x="306" y="221"/>
                    <a:pt x="306" y="221"/>
                    <a:pt x="306" y="221"/>
                  </a:cubicBezTo>
                  <a:cubicBezTo>
                    <a:pt x="304" y="221"/>
                    <a:pt x="304" y="221"/>
                    <a:pt x="304" y="221"/>
                  </a:cubicBezTo>
                  <a:cubicBezTo>
                    <a:pt x="304" y="294"/>
                    <a:pt x="304" y="294"/>
                    <a:pt x="304" y="294"/>
                  </a:cubicBezTo>
                  <a:cubicBezTo>
                    <a:pt x="251" y="294"/>
                    <a:pt x="251" y="294"/>
                    <a:pt x="251" y="294"/>
                  </a:cubicBezTo>
                  <a:cubicBezTo>
                    <a:pt x="251" y="222"/>
                    <a:pt x="251" y="222"/>
                    <a:pt x="251" y="222"/>
                  </a:cubicBezTo>
                  <a:cubicBezTo>
                    <a:pt x="249" y="222"/>
                    <a:pt x="249" y="222"/>
                    <a:pt x="249" y="222"/>
                  </a:cubicBezTo>
                  <a:cubicBezTo>
                    <a:pt x="249" y="166"/>
                    <a:pt x="249" y="166"/>
                    <a:pt x="249" y="166"/>
                  </a:cubicBezTo>
                  <a:cubicBezTo>
                    <a:pt x="245" y="166"/>
                    <a:pt x="245" y="166"/>
                    <a:pt x="245" y="166"/>
                  </a:cubicBezTo>
                  <a:cubicBezTo>
                    <a:pt x="245" y="127"/>
                    <a:pt x="245" y="127"/>
                    <a:pt x="245" y="127"/>
                  </a:cubicBezTo>
                  <a:cubicBezTo>
                    <a:pt x="240" y="127"/>
                    <a:pt x="240" y="127"/>
                    <a:pt x="240" y="127"/>
                  </a:cubicBezTo>
                  <a:cubicBezTo>
                    <a:pt x="240" y="100"/>
                    <a:pt x="240" y="100"/>
                    <a:pt x="240" y="100"/>
                  </a:cubicBezTo>
                  <a:cubicBezTo>
                    <a:pt x="235" y="100"/>
                    <a:pt x="235" y="100"/>
                    <a:pt x="235" y="100"/>
                  </a:cubicBezTo>
                  <a:cubicBezTo>
                    <a:pt x="235" y="79"/>
                    <a:pt x="235" y="79"/>
                    <a:pt x="235" y="79"/>
                  </a:cubicBezTo>
                  <a:cubicBezTo>
                    <a:pt x="231" y="79"/>
                    <a:pt x="231" y="79"/>
                    <a:pt x="231" y="79"/>
                  </a:cubicBezTo>
                  <a:cubicBezTo>
                    <a:pt x="231" y="70"/>
                    <a:pt x="231" y="70"/>
                    <a:pt x="231" y="70"/>
                  </a:cubicBezTo>
                  <a:cubicBezTo>
                    <a:pt x="227" y="67"/>
                    <a:pt x="227" y="67"/>
                    <a:pt x="227" y="67"/>
                  </a:cubicBezTo>
                  <a:cubicBezTo>
                    <a:pt x="227" y="63"/>
                    <a:pt x="227" y="63"/>
                    <a:pt x="227" y="63"/>
                  </a:cubicBezTo>
                  <a:cubicBezTo>
                    <a:pt x="225" y="61"/>
                    <a:pt x="225" y="61"/>
                    <a:pt x="225" y="61"/>
                  </a:cubicBezTo>
                  <a:cubicBezTo>
                    <a:pt x="225" y="57"/>
                    <a:pt x="225" y="57"/>
                    <a:pt x="225" y="57"/>
                  </a:cubicBezTo>
                  <a:cubicBezTo>
                    <a:pt x="222" y="54"/>
                    <a:pt x="222" y="54"/>
                    <a:pt x="222" y="54"/>
                  </a:cubicBezTo>
                  <a:cubicBezTo>
                    <a:pt x="222" y="52"/>
                    <a:pt x="222" y="52"/>
                    <a:pt x="222" y="52"/>
                  </a:cubicBezTo>
                  <a:cubicBezTo>
                    <a:pt x="221" y="52"/>
                    <a:pt x="221" y="52"/>
                    <a:pt x="221" y="52"/>
                  </a:cubicBezTo>
                  <a:cubicBezTo>
                    <a:pt x="221" y="46"/>
                    <a:pt x="221" y="46"/>
                    <a:pt x="221" y="46"/>
                  </a:cubicBezTo>
                  <a:cubicBezTo>
                    <a:pt x="222" y="46"/>
                    <a:pt x="223" y="44"/>
                    <a:pt x="223" y="43"/>
                  </a:cubicBezTo>
                  <a:cubicBezTo>
                    <a:pt x="223" y="42"/>
                    <a:pt x="222" y="41"/>
                    <a:pt x="221" y="40"/>
                  </a:cubicBezTo>
                  <a:cubicBezTo>
                    <a:pt x="219" y="3"/>
                    <a:pt x="219" y="3"/>
                    <a:pt x="219" y="3"/>
                  </a:cubicBezTo>
                  <a:cubicBezTo>
                    <a:pt x="220" y="3"/>
                    <a:pt x="220" y="3"/>
                    <a:pt x="220" y="2"/>
                  </a:cubicBezTo>
                  <a:cubicBezTo>
                    <a:pt x="220" y="1"/>
                    <a:pt x="220" y="0"/>
                    <a:pt x="219" y="0"/>
                  </a:cubicBezTo>
                  <a:cubicBezTo>
                    <a:pt x="218" y="0"/>
                    <a:pt x="217" y="1"/>
                    <a:pt x="217" y="2"/>
                  </a:cubicBezTo>
                  <a:cubicBezTo>
                    <a:pt x="217" y="3"/>
                    <a:pt x="218" y="3"/>
                    <a:pt x="218" y="3"/>
                  </a:cubicBezTo>
                  <a:cubicBezTo>
                    <a:pt x="218" y="40"/>
                    <a:pt x="218" y="40"/>
                    <a:pt x="218" y="40"/>
                  </a:cubicBezTo>
                  <a:cubicBezTo>
                    <a:pt x="217" y="41"/>
                    <a:pt x="216" y="42"/>
                    <a:pt x="216" y="43"/>
                  </a:cubicBezTo>
                  <a:cubicBezTo>
                    <a:pt x="216" y="44"/>
                    <a:pt x="217" y="45"/>
                    <a:pt x="218" y="46"/>
                  </a:cubicBezTo>
                  <a:cubicBezTo>
                    <a:pt x="218" y="52"/>
                    <a:pt x="218" y="52"/>
                    <a:pt x="218" y="52"/>
                  </a:cubicBezTo>
                  <a:cubicBezTo>
                    <a:pt x="217" y="52"/>
                    <a:pt x="217" y="52"/>
                    <a:pt x="217" y="52"/>
                  </a:cubicBezTo>
                  <a:cubicBezTo>
                    <a:pt x="217" y="54"/>
                    <a:pt x="217" y="54"/>
                    <a:pt x="217" y="54"/>
                  </a:cubicBezTo>
                  <a:cubicBezTo>
                    <a:pt x="214" y="57"/>
                    <a:pt x="214" y="57"/>
                    <a:pt x="214" y="57"/>
                  </a:cubicBezTo>
                  <a:cubicBezTo>
                    <a:pt x="214" y="61"/>
                    <a:pt x="214" y="61"/>
                    <a:pt x="214" y="61"/>
                  </a:cubicBezTo>
                  <a:cubicBezTo>
                    <a:pt x="211" y="63"/>
                    <a:pt x="211" y="63"/>
                    <a:pt x="211" y="63"/>
                  </a:cubicBezTo>
                  <a:cubicBezTo>
                    <a:pt x="211" y="67"/>
                    <a:pt x="211" y="67"/>
                    <a:pt x="211" y="67"/>
                  </a:cubicBezTo>
                  <a:cubicBezTo>
                    <a:pt x="208" y="70"/>
                    <a:pt x="208" y="70"/>
                    <a:pt x="208" y="70"/>
                  </a:cubicBezTo>
                  <a:cubicBezTo>
                    <a:pt x="208" y="79"/>
                    <a:pt x="208" y="79"/>
                    <a:pt x="208" y="79"/>
                  </a:cubicBezTo>
                  <a:cubicBezTo>
                    <a:pt x="204" y="79"/>
                    <a:pt x="204" y="79"/>
                    <a:pt x="204" y="79"/>
                  </a:cubicBezTo>
                  <a:cubicBezTo>
                    <a:pt x="204" y="100"/>
                    <a:pt x="204" y="100"/>
                    <a:pt x="204" y="100"/>
                  </a:cubicBezTo>
                  <a:cubicBezTo>
                    <a:pt x="199" y="100"/>
                    <a:pt x="199" y="100"/>
                    <a:pt x="199" y="100"/>
                  </a:cubicBezTo>
                  <a:cubicBezTo>
                    <a:pt x="199" y="127"/>
                    <a:pt x="199" y="127"/>
                    <a:pt x="199" y="127"/>
                  </a:cubicBezTo>
                  <a:cubicBezTo>
                    <a:pt x="194" y="127"/>
                    <a:pt x="194" y="127"/>
                    <a:pt x="194" y="127"/>
                  </a:cubicBezTo>
                  <a:cubicBezTo>
                    <a:pt x="194" y="166"/>
                    <a:pt x="194" y="166"/>
                    <a:pt x="194" y="166"/>
                  </a:cubicBezTo>
                  <a:cubicBezTo>
                    <a:pt x="191" y="166"/>
                    <a:pt x="191" y="166"/>
                    <a:pt x="191" y="166"/>
                  </a:cubicBezTo>
                  <a:cubicBezTo>
                    <a:pt x="191" y="222"/>
                    <a:pt x="191" y="222"/>
                    <a:pt x="191" y="222"/>
                  </a:cubicBezTo>
                  <a:cubicBezTo>
                    <a:pt x="189" y="222"/>
                    <a:pt x="189" y="222"/>
                    <a:pt x="189" y="222"/>
                  </a:cubicBezTo>
                  <a:cubicBezTo>
                    <a:pt x="190" y="350"/>
                    <a:pt x="190" y="350"/>
                    <a:pt x="190" y="350"/>
                  </a:cubicBezTo>
                  <a:cubicBezTo>
                    <a:pt x="161" y="350"/>
                    <a:pt x="161" y="350"/>
                    <a:pt x="161" y="350"/>
                  </a:cubicBezTo>
                  <a:cubicBezTo>
                    <a:pt x="161" y="346"/>
                    <a:pt x="161" y="346"/>
                    <a:pt x="161" y="346"/>
                  </a:cubicBezTo>
                  <a:cubicBezTo>
                    <a:pt x="154" y="345"/>
                    <a:pt x="154" y="345"/>
                    <a:pt x="154" y="345"/>
                  </a:cubicBezTo>
                  <a:cubicBezTo>
                    <a:pt x="147" y="347"/>
                    <a:pt x="147" y="347"/>
                    <a:pt x="147" y="347"/>
                  </a:cubicBezTo>
                  <a:cubicBezTo>
                    <a:pt x="147" y="350"/>
                    <a:pt x="147" y="350"/>
                    <a:pt x="147" y="350"/>
                  </a:cubicBezTo>
                  <a:cubicBezTo>
                    <a:pt x="138" y="350"/>
                    <a:pt x="138" y="350"/>
                    <a:pt x="138" y="350"/>
                  </a:cubicBezTo>
                  <a:cubicBezTo>
                    <a:pt x="132" y="344"/>
                    <a:pt x="132" y="344"/>
                    <a:pt x="132" y="344"/>
                  </a:cubicBezTo>
                  <a:cubicBezTo>
                    <a:pt x="130" y="345"/>
                    <a:pt x="130" y="345"/>
                    <a:pt x="130" y="345"/>
                  </a:cubicBezTo>
                  <a:cubicBezTo>
                    <a:pt x="129" y="343"/>
                    <a:pt x="129" y="343"/>
                    <a:pt x="129" y="343"/>
                  </a:cubicBezTo>
                  <a:cubicBezTo>
                    <a:pt x="122" y="348"/>
                    <a:pt x="122" y="348"/>
                    <a:pt x="122" y="348"/>
                  </a:cubicBezTo>
                  <a:cubicBezTo>
                    <a:pt x="122" y="371"/>
                    <a:pt x="122" y="371"/>
                    <a:pt x="122" y="371"/>
                  </a:cubicBezTo>
                  <a:cubicBezTo>
                    <a:pt x="115" y="371"/>
                    <a:pt x="115" y="371"/>
                    <a:pt x="115" y="371"/>
                  </a:cubicBezTo>
                  <a:cubicBezTo>
                    <a:pt x="115" y="363"/>
                    <a:pt x="115" y="363"/>
                    <a:pt x="115" y="363"/>
                  </a:cubicBezTo>
                  <a:cubicBezTo>
                    <a:pt x="113" y="363"/>
                    <a:pt x="113" y="363"/>
                    <a:pt x="113" y="363"/>
                  </a:cubicBezTo>
                  <a:cubicBezTo>
                    <a:pt x="107" y="357"/>
                    <a:pt x="107" y="357"/>
                    <a:pt x="107" y="357"/>
                  </a:cubicBezTo>
                  <a:cubicBezTo>
                    <a:pt x="99" y="363"/>
                    <a:pt x="99" y="363"/>
                    <a:pt x="99" y="363"/>
                  </a:cubicBezTo>
                  <a:cubicBezTo>
                    <a:pt x="93" y="357"/>
                    <a:pt x="93" y="357"/>
                    <a:pt x="93" y="357"/>
                  </a:cubicBezTo>
                  <a:cubicBezTo>
                    <a:pt x="87" y="363"/>
                    <a:pt x="87" y="363"/>
                    <a:pt x="87" y="363"/>
                  </a:cubicBezTo>
                  <a:cubicBezTo>
                    <a:pt x="75" y="363"/>
                    <a:pt x="75" y="363"/>
                    <a:pt x="75" y="363"/>
                  </a:cubicBezTo>
                  <a:cubicBezTo>
                    <a:pt x="75" y="354"/>
                    <a:pt x="75" y="354"/>
                    <a:pt x="75" y="354"/>
                  </a:cubicBezTo>
                  <a:cubicBezTo>
                    <a:pt x="69" y="354"/>
                    <a:pt x="69" y="354"/>
                    <a:pt x="69" y="354"/>
                  </a:cubicBezTo>
                  <a:cubicBezTo>
                    <a:pt x="69" y="343"/>
                    <a:pt x="69" y="343"/>
                    <a:pt x="69" y="343"/>
                  </a:cubicBezTo>
                  <a:cubicBezTo>
                    <a:pt x="67" y="343"/>
                    <a:pt x="67" y="343"/>
                    <a:pt x="67" y="343"/>
                  </a:cubicBezTo>
                  <a:cubicBezTo>
                    <a:pt x="67" y="337"/>
                    <a:pt x="67" y="337"/>
                    <a:pt x="67" y="337"/>
                  </a:cubicBezTo>
                  <a:cubicBezTo>
                    <a:pt x="55" y="327"/>
                    <a:pt x="55" y="327"/>
                    <a:pt x="55" y="327"/>
                  </a:cubicBezTo>
                  <a:cubicBezTo>
                    <a:pt x="43" y="338"/>
                    <a:pt x="43" y="338"/>
                    <a:pt x="43" y="338"/>
                  </a:cubicBezTo>
                  <a:cubicBezTo>
                    <a:pt x="43" y="343"/>
                    <a:pt x="43" y="343"/>
                    <a:pt x="43" y="343"/>
                  </a:cubicBezTo>
                  <a:cubicBezTo>
                    <a:pt x="40" y="343"/>
                    <a:pt x="40" y="343"/>
                    <a:pt x="40" y="343"/>
                  </a:cubicBezTo>
                  <a:cubicBezTo>
                    <a:pt x="40" y="354"/>
                    <a:pt x="40" y="354"/>
                    <a:pt x="40" y="354"/>
                  </a:cubicBezTo>
                  <a:cubicBezTo>
                    <a:pt x="35" y="354"/>
                    <a:pt x="35" y="354"/>
                    <a:pt x="35" y="354"/>
                  </a:cubicBezTo>
                  <a:cubicBezTo>
                    <a:pt x="35" y="366"/>
                    <a:pt x="35" y="366"/>
                    <a:pt x="35" y="366"/>
                  </a:cubicBezTo>
                  <a:cubicBezTo>
                    <a:pt x="0" y="367"/>
                    <a:pt x="0" y="367"/>
                    <a:pt x="0" y="367"/>
                  </a:cubicBezTo>
                  <a:cubicBezTo>
                    <a:pt x="0" y="541"/>
                    <a:pt x="0" y="541"/>
                    <a:pt x="0" y="541"/>
                  </a:cubicBezTo>
                  <a:cubicBezTo>
                    <a:pt x="875" y="541"/>
                    <a:pt x="875" y="541"/>
                    <a:pt x="875" y="541"/>
                  </a:cubicBezTo>
                  <a:cubicBezTo>
                    <a:pt x="875" y="382"/>
                    <a:pt x="875" y="382"/>
                    <a:pt x="875" y="382"/>
                  </a:cubicBezTo>
                  <a:lnTo>
                    <a:pt x="873" y="382"/>
                  </a:lnTo>
                  <a:close/>
                  <a:moveTo>
                    <a:pt x="253" y="309"/>
                  </a:moveTo>
                  <a:cubicBezTo>
                    <a:pt x="253" y="309"/>
                    <a:pt x="254" y="309"/>
                    <a:pt x="255" y="308"/>
                  </a:cubicBezTo>
                  <a:cubicBezTo>
                    <a:pt x="255" y="307"/>
                    <a:pt x="256" y="306"/>
                    <a:pt x="256" y="306"/>
                  </a:cubicBezTo>
                  <a:cubicBezTo>
                    <a:pt x="276" y="305"/>
                    <a:pt x="276" y="305"/>
                    <a:pt x="276" y="305"/>
                  </a:cubicBezTo>
                  <a:cubicBezTo>
                    <a:pt x="275" y="306"/>
                    <a:pt x="276" y="308"/>
                    <a:pt x="276" y="308"/>
                  </a:cubicBezTo>
                  <a:cubicBezTo>
                    <a:pt x="255" y="350"/>
                    <a:pt x="255" y="350"/>
                    <a:pt x="255" y="350"/>
                  </a:cubicBezTo>
                  <a:lnTo>
                    <a:pt x="253" y="309"/>
                  </a:lnTo>
                  <a:close/>
                  <a:moveTo>
                    <a:pt x="299" y="356"/>
                  </a:moveTo>
                  <a:cubicBezTo>
                    <a:pt x="299" y="367"/>
                    <a:pt x="299" y="367"/>
                    <a:pt x="299" y="367"/>
                  </a:cubicBezTo>
                  <a:cubicBezTo>
                    <a:pt x="298" y="367"/>
                    <a:pt x="298" y="367"/>
                    <a:pt x="298" y="367"/>
                  </a:cubicBezTo>
                  <a:cubicBezTo>
                    <a:pt x="298" y="452"/>
                    <a:pt x="298" y="452"/>
                    <a:pt x="298" y="452"/>
                  </a:cubicBezTo>
                  <a:cubicBezTo>
                    <a:pt x="280" y="452"/>
                    <a:pt x="280" y="452"/>
                    <a:pt x="280" y="452"/>
                  </a:cubicBezTo>
                  <a:cubicBezTo>
                    <a:pt x="280" y="444"/>
                    <a:pt x="280" y="444"/>
                    <a:pt x="280" y="444"/>
                  </a:cubicBezTo>
                  <a:cubicBezTo>
                    <a:pt x="261" y="444"/>
                    <a:pt x="261" y="444"/>
                    <a:pt x="261" y="444"/>
                  </a:cubicBezTo>
                  <a:cubicBezTo>
                    <a:pt x="259" y="360"/>
                    <a:pt x="259" y="360"/>
                    <a:pt x="259" y="360"/>
                  </a:cubicBezTo>
                  <a:cubicBezTo>
                    <a:pt x="255" y="360"/>
                    <a:pt x="255" y="360"/>
                    <a:pt x="255" y="360"/>
                  </a:cubicBezTo>
                  <a:cubicBezTo>
                    <a:pt x="255" y="357"/>
                    <a:pt x="255" y="357"/>
                    <a:pt x="255" y="357"/>
                  </a:cubicBezTo>
                  <a:cubicBezTo>
                    <a:pt x="278" y="309"/>
                    <a:pt x="278" y="309"/>
                    <a:pt x="278" y="309"/>
                  </a:cubicBezTo>
                  <a:cubicBezTo>
                    <a:pt x="301" y="356"/>
                    <a:pt x="301" y="356"/>
                    <a:pt x="301" y="356"/>
                  </a:cubicBezTo>
                  <a:lnTo>
                    <a:pt x="299" y="356"/>
                  </a:lnTo>
                  <a:close/>
                  <a:moveTo>
                    <a:pt x="303" y="354"/>
                  </a:moveTo>
                  <a:cubicBezTo>
                    <a:pt x="281" y="308"/>
                    <a:pt x="281" y="308"/>
                    <a:pt x="281" y="308"/>
                  </a:cubicBezTo>
                  <a:cubicBezTo>
                    <a:pt x="281" y="308"/>
                    <a:pt x="281" y="308"/>
                    <a:pt x="281" y="307"/>
                  </a:cubicBezTo>
                  <a:cubicBezTo>
                    <a:pt x="281" y="306"/>
                    <a:pt x="281" y="306"/>
                    <a:pt x="281" y="306"/>
                  </a:cubicBezTo>
                  <a:cubicBezTo>
                    <a:pt x="303" y="306"/>
                    <a:pt x="303" y="306"/>
                    <a:pt x="303" y="306"/>
                  </a:cubicBezTo>
                  <a:lnTo>
                    <a:pt x="303" y="3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ontserrat Light"/>
                <a:ea typeface="方正兰亭黑简体"/>
              </a:endParaRPr>
            </a:p>
          </p:txBody>
        </p:sp>
        <p:sp>
          <p:nvSpPr>
            <p:cNvPr id="36" name="Freeform 21"/>
            <p:cNvSpPr>
              <a:spLocks noEditPoints="1"/>
            </p:cNvSpPr>
            <p:nvPr/>
          </p:nvSpPr>
          <p:spPr bwMode="auto">
            <a:xfrm>
              <a:off x="6084" y="1813"/>
              <a:ext cx="1594" cy="798"/>
            </a:xfrm>
            <a:custGeom>
              <a:avLst/>
              <a:gdLst>
                <a:gd name="T0" fmla="*/ 935 w 983"/>
                <a:gd name="T1" fmla="*/ 431 h 490"/>
                <a:gd name="T2" fmla="*/ 826 w 983"/>
                <a:gd name="T3" fmla="*/ 402 h 490"/>
                <a:gd name="T4" fmla="*/ 755 w 983"/>
                <a:gd name="T5" fmla="*/ 411 h 490"/>
                <a:gd name="T6" fmla="*/ 626 w 983"/>
                <a:gd name="T7" fmla="*/ 392 h 490"/>
                <a:gd name="T8" fmla="*/ 514 w 983"/>
                <a:gd name="T9" fmla="*/ 406 h 490"/>
                <a:gd name="T10" fmla="*/ 450 w 983"/>
                <a:gd name="T11" fmla="*/ 342 h 490"/>
                <a:gd name="T12" fmla="*/ 313 w 983"/>
                <a:gd name="T13" fmla="*/ 368 h 490"/>
                <a:gd name="T14" fmla="*/ 282 w 983"/>
                <a:gd name="T15" fmla="*/ 273 h 490"/>
                <a:gd name="T16" fmla="*/ 266 w 983"/>
                <a:gd name="T17" fmla="*/ 47 h 490"/>
                <a:gd name="T18" fmla="*/ 245 w 983"/>
                <a:gd name="T19" fmla="*/ 47 h 490"/>
                <a:gd name="T20" fmla="*/ 225 w 983"/>
                <a:gd name="T21" fmla="*/ 276 h 490"/>
                <a:gd name="T22" fmla="*/ 170 w 983"/>
                <a:gd name="T23" fmla="*/ 386 h 490"/>
                <a:gd name="T24" fmla="*/ 96 w 983"/>
                <a:gd name="T25" fmla="*/ 346 h 490"/>
                <a:gd name="T26" fmla="*/ 10 w 983"/>
                <a:gd name="T27" fmla="*/ 319 h 490"/>
                <a:gd name="T28" fmla="*/ 233 w 983"/>
                <a:gd name="T29" fmla="*/ 316 h 490"/>
                <a:gd name="T30" fmla="*/ 239 w 983"/>
                <a:gd name="T31" fmla="*/ 275 h 490"/>
                <a:gd name="T32" fmla="*/ 248 w 983"/>
                <a:gd name="T33" fmla="*/ 265 h 490"/>
                <a:gd name="T34" fmla="*/ 254 w 983"/>
                <a:gd name="T35" fmla="*/ 89 h 490"/>
                <a:gd name="T36" fmla="*/ 257 w 983"/>
                <a:gd name="T37" fmla="*/ 79 h 490"/>
                <a:gd name="T38" fmla="*/ 256 w 983"/>
                <a:gd name="T39" fmla="*/ 90 h 490"/>
                <a:gd name="T40" fmla="*/ 253 w 983"/>
                <a:gd name="T41" fmla="*/ 289 h 490"/>
                <a:gd name="T42" fmla="*/ 248 w 983"/>
                <a:gd name="T43" fmla="*/ 211 h 490"/>
                <a:gd name="T44" fmla="*/ 255 w 983"/>
                <a:gd name="T45" fmla="*/ 136 h 490"/>
                <a:gd name="T46" fmla="*/ 256 w 983"/>
                <a:gd name="T47" fmla="*/ 238 h 490"/>
                <a:gd name="T48" fmla="*/ 260 w 983"/>
                <a:gd name="T49" fmla="*/ 245 h 490"/>
                <a:gd name="T50" fmla="*/ 257 w 983"/>
                <a:gd name="T51" fmla="*/ 207 h 490"/>
                <a:gd name="T52" fmla="*/ 251 w 983"/>
                <a:gd name="T53" fmla="*/ 250 h 490"/>
                <a:gd name="T54" fmla="*/ 262 w 983"/>
                <a:gd name="T55" fmla="*/ 246 h 490"/>
                <a:gd name="T56" fmla="*/ 264 w 983"/>
                <a:gd name="T57" fmla="*/ 210 h 490"/>
                <a:gd name="T58" fmla="*/ 257 w 983"/>
                <a:gd name="T59" fmla="*/ 125 h 490"/>
                <a:gd name="T60" fmla="*/ 261 w 983"/>
                <a:gd name="T61" fmla="*/ 169 h 490"/>
                <a:gd name="T62" fmla="*/ 258 w 983"/>
                <a:gd name="T63" fmla="*/ 149 h 490"/>
                <a:gd name="T64" fmla="*/ 257 w 983"/>
                <a:gd name="T65" fmla="*/ 126 h 490"/>
                <a:gd name="T66" fmla="*/ 255 w 983"/>
                <a:gd name="T67" fmla="*/ 204 h 490"/>
                <a:gd name="T68" fmla="*/ 251 w 983"/>
                <a:gd name="T69" fmla="*/ 120 h 490"/>
                <a:gd name="T70" fmla="*/ 254 w 983"/>
                <a:gd name="T71" fmla="*/ 149 h 490"/>
                <a:gd name="T72" fmla="*/ 249 w 983"/>
                <a:gd name="T73" fmla="*/ 170 h 490"/>
                <a:gd name="T74" fmla="*/ 242 w 983"/>
                <a:gd name="T75" fmla="*/ 205 h 490"/>
                <a:gd name="T76" fmla="*/ 239 w 983"/>
                <a:gd name="T77" fmla="*/ 247 h 490"/>
                <a:gd name="T78" fmla="*/ 252 w 983"/>
                <a:gd name="T79" fmla="*/ 291 h 490"/>
                <a:gd name="T80" fmla="*/ 262 w 983"/>
                <a:gd name="T81" fmla="*/ 291 h 490"/>
                <a:gd name="T82" fmla="*/ 275 w 983"/>
                <a:gd name="T83" fmla="*/ 294 h 490"/>
                <a:gd name="T84" fmla="*/ 274 w 983"/>
                <a:gd name="T85" fmla="*/ 296 h 490"/>
                <a:gd name="T86" fmla="*/ 287 w 983"/>
                <a:gd name="T87" fmla="*/ 317 h 490"/>
                <a:gd name="T88" fmla="*/ 292 w 983"/>
                <a:gd name="T89" fmla="*/ 333 h 490"/>
                <a:gd name="T90" fmla="*/ 272 w 983"/>
                <a:gd name="T91" fmla="*/ 272 h 490"/>
                <a:gd name="T92" fmla="*/ 267 w 983"/>
                <a:gd name="T93" fmla="*/ 239 h 490"/>
                <a:gd name="T94" fmla="*/ 268 w 983"/>
                <a:gd name="T95" fmla="*/ 178 h 490"/>
                <a:gd name="T96" fmla="*/ 265 w 983"/>
                <a:gd name="T97" fmla="*/ 128 h 490"/>
                <a:gd name="T98" fmla="*/ 260 w 983"/>
                <a:gd name="T99" fmla="*/ 92 h 490"/>
                <a:gd name="T100" fmla="*/ 256 w 983"/>
                <a:gd name="T101" fmla="*/ 192 h 490"/>
                <a:gd name="T102" fmla="*/ 248 w 983"/>
                <a:gd name="T103" fmla="*/ 73 h 490"/>
                <a:gd name="T104" fmla="*/ 246 w 983"/>
                <a:gd name="T105" fmla="*/ 125 h 490"/>
                <a:gd name="T106" fmla="*/ 248 w 983"/>
                <a:gd name="T107" fmla="*/ 183 h 490"/>
                <a:gd name="T108" fmla="*/ 239 w 983"/>
                <a:gd name="T109" fmla="*/ 236 h 490"/>
                <a:gd name="T110" fmla="*/ 235 w 983"/>
                <a:gd name="T111" fmla="*/ 275 h 490"/>
                <a:gd name="T112" fmla="*/ 229 w 983"/>
                <a:gd name="T113" fmla="*/ 324 h 490"/>
                <a:gd name="T114" fmla="*/ 238 w 983"/>
                <a:gd name="T115" fmla="*/ 330 h 490"/>
                <a:gd name="T116" fmla="*/ 243 w 983"/>
                <a:gd name="T117" fmla="*/ 328 h 490"/>
                <a:gd name="T118" fmla="*/ 284 w 983"/>
                <a:gd name="T119" fmla="*/ 343 h 490"/>
                <a:gd name="T120" fmla="*/ 301 w 983"/>
                <a:gd name="T121" fmla="*/ 35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0">
                  <a:moveTo>
                    <a:pt x="979" y="437"/>
                  </a:moveTo>
                  <a:cubicBezTo>
                    <a:pt x="979" y="433"/>
                    <a:pt x="979" y="433"/>
                    <a:pt x="979" y="433"/>
                  </a:cubicBezTo>
                  <a:cubicBezTo>
                    <a:pt x="975" y="429"/>
                    <a:pt x="975" y="429"/>
                    <a:pt x="975" y="429"/>
                  </a:cubicBezTo>
                  <a:cubicBezTo>
                    <a:pt x="975" y="417"/>
                    <a:pt x="975" y="417"/>
                    <a:pt x="975" y="417"/>
                  </a:cubicBezTo>
                  <a:cubicBezTo>
                    <a:pt x="970" y="417"/>
                    <a:pt x="970" y="417"/>
                    <a:pt x="970" y="417"/>
                  </a:cubicBezTo>
                  <a:cubicBezTo>
                    <a:pt x="969" y="415"/>
                    <a:pt x="969" y="415"/>
                    <a:pt x="969" y="415"/>
                  </a:cubicBezTo>
                  <a:cubicBezTo>
                    <a:pt x="967" y="417"/>
                    <a:pt x="967" y="417"/>
                    <a:pt x="967" y="417"/>
                  </a:cubicBezTo>
                  <a:cubicBezTo>
                    <a:pt x="957" y="417"/>
                    <a:pt x="957" y="417"/>
                    <a:pt x="957" y="417"/>
                  </a:cubicBezTo>
                  <a:cubicBezTo>
                    <a:pt x="957" y="415"/>
                    <a:pt x="957" y="415"/>
                    <a:pt x="957" y="415"/>
                  </a:cubicBezTo>
                  <a:cubicBezTo>
                    <a:pt x="955" y="413"/>
                    <a:pt x="955" y="413"/>
                    <a:pt x="955" y="413"/>
                  </a:cubicBezTo>
                  <a:cubicBezTo>
                    <a:pt x="953" y="413"/>
                    <a:pt x="953" y="413"/>
                    <a:pt x="953" y="413"/>
                  </a:cubicBezTo>
                  <a:cubicBezTo>
                    <a:pt x="953" y="416"/>
                    <a:pt x="953" y="416"/>
                    <a:pt x="953" y="416"/>
                  </a:cubicBezTo>
                  <a:cubicBezTo>
                    <a:pt x="947" y="416"/>
                    <a:pt x="947" y="416"/>
                    <a:pt x="947" y="416"/>
                  </a:cubicBezTo>
                  <a:cubicBezTo>
                    <a:pt x="947" y="418"/>
                    <a:pt x="947" y="418"/>
                    <a:pt x="947" y="418"/>
                  </a:cubicBezTo>
                  <a:cubicBezTo>
                    <a:pt x="946" y="418"/>
                    <a:pt x="946" y="418"/>
                    <a:pt x="946" y="418"/>
                  </a:cubicBezTo>
                  <a:cubicBezTo>
                    <a:pt x="943" y="420"/>
                    <a:pt x="943" y="420"/>
                    <a:pt x="943" y="420"/>
                  </a:cubicBezTo>
                  <a:cubicBezTo>
                    <a:pt x="939" y="420"/>
                    <a:pt x="939" y="420"/>
                    <a:pt x="939" y="420"/>
                  </a:cubicBezTo>
                  <a:cubicBezTo>
                    <a:pt x="939" y="433"/>
                    <a:pt x="939" y="433"/>
                    <a:pt x="939" y="433"/>
                  </a:cubicBezTo>
                  <a:cubicBezTo>
                    <a:pt x="935" y="431"/>
                    <a:pt x="935" y="431"/>
                    <a:pt x="935" y="431"/>
                  </a:cubicBezTo>
                  <a:cubicBezTo>
                    <a:pt x="935" y="375"/>
                    <a:pt x="935" y="375"/>
                    <a:pt x="935" y="375"/>
                  </a:cubicBezTo>
                  <a:cubicBezTo>
                    <a:pt x="919" y="375"/>
                    <a:pt x="919" y="375"/>
                    <a:pt x="919" y="375"/>
                  </a:cubicBezTo>
                  <a:cubicBezTo>
                    <a:pt x="919" y="358"/>
                    <a:pt x="919" y="358"/>
                    <a:pt x="919" y="358"/>
                  </a:cubicBezTo>
                  <a:cubicBezTo>
                    <a:pt x="883" y="358"/>
                    <a:pt x="883" y="358"/>
                    <a:pt x="883" y="358"/>
                  </a:cubicBezTo>
                  <a:cubicBezTo>
                    <a:pt x="883" y="398"/>
                    <a:pt x="883" y="398"/>
                    <a:pt x="883" y="398"/>
                  </a:cubicBezTo>
                  <a:cubicBezTo>
                    <a:pt x="874" y="398"/>
                    <a:pt x="874" y="398"/>
                    <a:pt x="874" y="398"/>
                  </a:cubicBezTo>
                  <a:cubicBezTo>
                    <a:pt x="872" y="400"/>
                    <a:pt x="872" y="400"/>
                    <a:pt x="872" y="400"/>
                  </a:cubicBezTo>
                  <a:cubicBezTo>
                    <a:pt x="870" y="398"/>
                    <a:pt x="870" y="398"/>
                    <a:pt x="870" y="398"/>
                  </a:cubicBezTo>
                  <a:cubicBezTo>
                    <a:pt x="858" y="398"/>
                    <a:pt x="858" y="398"/>
                    <a:pt x="858" y="398"/>
                  </a:cubicBezTo>
                  <a:cubicBezTo>
                    <a:pt x="856" y="400"/>
                    <a:pt x="856" y="400"/>
                    <a:pt x="856" y="400"/>
                  </a:cubicBezTo>
                  <a:cubicBezTo>
                    <a:pt x="853" y="400"/>
                    <a:pt x="853" y="400"/>
                    <a:pt x="853" y="400"/>
                  </a:cubicBezTo>
                  <a:cubicBezTo>
                    <a:pt x="853" y="393"/>
                    <a:pt x="853" y="393"/>
                    <a:pt x="853" y="393"/>
                  </a:cubicBezTo>
                  <a:cubicBezTo>
                    <a:pt x="850" y="393"/>
                    <a:pt x="850" y="393"/>
                    <a:pt x="850" y="393"/>
                  </a:cubicBezTo>
                  <a:cubicBezTo>
                    <a:pt x="850" y="400"/>
                    <a:pt x="850" y="400"/>
                    <a:pt x="850" y="400"/>
                  </a:cubicBezTo>
                  <a:cubicBezTo>
                    <a:pt x="844" y="400"/>
                    <a:pt x="844" y="400"/>
                    <a:pt x="844" y="400"/>
                  </a:cubicBezTo>
                  <a:cubicBezTo>
                    <a:pt x="840" y="403"/>
                    <a:pt x="840" y="403"/>
                    <a:pt x="840" y="403"/>
                  </a:cubicBezTo>
                  <a:cubicBezTo>
                    <a:pt x="832" y="403"/>
                    <a:pt x="832" y="403"/>
                    <a:pt x="832" y="403"/>
                  </a:cubicBezTo>
                  <a:cubicBezTo>
                    <a:pt x="830" y="402"/>
                    <a:pt x="830" y="402"/>
                    <a:pt x="830" y="402"/>
                  </a:cubicBezTo>
                  <a:cubicBezTo>
                    <a:pt x="826" y="402"/>
                    <a:pt x="826" y="402"/>
                    <a:pt x="826" y="402"/>
                  </a:cubicBezTo>
                  <a:cubicBezTo>
                    <a:pt x="825" y="404"/>
                    <a:pt x="825" y="404"/>
                    <a:pt x="825" y="404"/>
                  </a:cubicBezTo>
                  <a:cubicBezTo>
                    <a:pt x="822" y="404"/>
                    <a:pt x="822" y="404"/>
                    <a:pt x="822" y="404"/>
                  </a:cubicBezTo>
                  <a:cubicBezTo>
                    <a:pt x="821" y="402"/>
                    <a:pt x="821" y="402"/>
                    <a:pt x="821" y="402"/>
                  </a:cubicBezTo>
                  <a:cubicBezTo>
                    <a:pt x="783" y="402"/>
                    <a:pt x="783" y="402"/>
                    <a:pt x="783" y="402"/>
                  </a:cubicBezTo>
                  <a:cubicBezTo>
                    <a:pt x="783" y="407"/>
                    <a:pt x="783" y="407"/>
                    <a:pt x="783" y="407"/>
                  </a:cubicBezTo>
                  <a:cubicBezTo>
                    <a:pt x="780" y="407"/>
                    <a:pt x="780" y="407"/>
                    <a:pt x="780" y="407"/>
                  </a:cubicBezTo>
                  <a:cubicBezTo>
                    <a:pt x="780" y="410"/>
                    <a:pt x="780" y="410"/>
                    <a:pt x="780" y="410"/>
                  </a:cubicBezTo>
                  <a:cubicBezTo>
                    <a:pt x="777" y="410"/>
                    <a:pt x="777" y="410"/>
                    <a:pt x="777" y="410"/>
                  </a:cubicBezTo>
                  <a:cubicBezTo>
                    <a:pt x="777" y="415"/>
                    <a:pt x="777" y="415"/>
                    <a:pt x="777" y="415"/>
                  </a:cubicBezTo>
                  <a:cubicBezTo>
                    <a:pt x="774" y="415"/>
                    <a:pt x="774" y="415"/>
                    <a:pt x="774" y="415"/>
                  </a:cubicBezTo>
                  <a:cubicBezTo>
                    <a:pt x="774" y="411"/>
                    <a:pt x="774" y="411"/>
                    <a:pt x="774" y="411"/>
                  </a:cubicBezTo>
                  <a:cubicBezTo>
                    <a:pt x="772" y="411"/>
                    <a:pt x="772" y="411"/>
                    <a:pt x="772" y="411"/>
                  </a:cubicBezTo>
                  <a:cubicBezTo>
                    <a:pt x="772" y="394"/>
                    <a:pt x="772" y="394"/>
                    <a:pt x="772" y="394"/>
                  </a:cubicBezTo>
                  <a:cubicBezTo>
                    <a:pt x="766" y="394"/>
                    <a:pt x="766" y="394"/>
                    <a:pt x="766" y="394"/>
                  </a:cubicBezTo>
                  <a:cubicBezTo>
                    <a:pt x="766" y="393"/>
                    <a:pt x="766" y="393"/>
                    <a:pt x="766" y="393"/>
                  </a:cubicBezTo>
                  <a:cubicBezTo>
                    <a:pt x="758" y="393"/>
                    <a:pt x="758" y="393"/>
                    <a:pt x="758" y="393"/>
                  </a:cubicBezTo>
                  <a:cubicBezTo>
                    <a:pt x="758" y="396"/>
                    <a:pt x="758" y="396"/>
                    <a:pt x="758" y="396"/>
                  </a:cubicBezTo>
                  <a:cubicBezTo>
                    <a:pt x="755" y="396"/>
                    <a:pt x="755" y="396"/>
                    <a:pt x="755" y="396"/>
                  </a:cubicBezTo>
                  <a:cubicBezTo>
                    <a:pt x="755" y="411"/>
                    <a:pt x="755" y="411"/>
                    <a:pt x="755" y="411"/>
                  </a:cubicBezTo>
                  <a:cubicBezTo>
                    <a:pt x="740" y="411"/>
                    <a:pt x="740" y="411"/>
                    <a:pt x="740" y="411"/>
                  </a:cubicBezTo>
                  <a:cubicBezTo>
                    <a:pt x="740" y="408"/>
                    <a:pt x="740" y="408"/>
                    <a:pt x="740" y="408"/>
                  </a:cubicBezTo>
                  <a:cubicBezTo>
                    <a:pt x="725" y="408"/>
                    <a:pt x="725" y="408"/>
                    <a:pt x="725" y="408"/>
                  </a:cubicBezTo>
                  <a:cubicBezTo>
                    <a:pt x="725" y="387"/>
                    <a:pt x="725" y="387"/>
                    <a:pt x="725" y="387"/>
                  </a:cubicBezTo>
                  <a:cubicBezTo>
                    <a:pt x="703" y="387"/>
                    <a:pt x="703" y="387"/>
                    <a:pt x="703" y="387"/>
                  </a:cubicBezTo>
                  <a:cubicBezTo>
                    <a:pt x="683" y="387"/>
                    <a:pt x="683" y="387"/>
                    <a:pt x="683" y="387"/>
                  </a:cubicBezTo>
                  <a:cubicBezTo>
                    <a:pt x="683" y="402"/>
                    <a:pt x="683" y="402"/>
                    <a:pt x="683" y="402"/>
                  </a:cubicBezTo>
                  <a:cubicBezTo>
                    <a:pt x="659" y="402"/>
                    <a:pt x="659" y="402"/>
                    <a:pt x="659" y="402"/>
                  </a:cubicBezTo>
                  <a:cubicBezTo>
                    <a:pt x="656" y="405"/>
                    <a:pt x="656" y="405"/>
                    <a:pt x="656" y="405"/>
                  </a:cubicBezTo>
                  <a:cubicBezTo>
                    <a:pt x="651" y="405"/>
                    <a:pt x="651" y="405"/>
                    <a:pt x="651" y="405"/>
                  </a:cubicBezTo>
                  <a:cubicBezTo>
                    <a:pt x="649" y="408"/>
                    <a:pt x="649" y="408"/>
                    <a:pt x="649" y="408"/>
                  </a:cubicBezTo>
                  <a:cubicBezTo>
                    <a:pt x="643" y="408"/>
                    <a:pt x="643" y="408"/>
                    <a:pt x="643" y="408"/>
                  </a:cubicBezTo>
                  <a:cubicBezTo>
                    <a:pt x="643" y="412"/>
                    <a:pt x="643" y="412"/>
                    <a:pt x="643" y="412"/>
                  </a:cubicBezTo>
                  <a:cubicBezTo>
                    <a:pt x="639" y="412"/>
                    <a:pt x="639" y="412"/>
                    <a:pt x="639" y="412"/>
                  </a:cubicBezTo>
                  <a:cubicBezTo>
                    <a:pt x="639" y="408"/>
                    <a:pt x="639" y="408"/>
                    <a:pt x="639" y="408"/>
                  </a:cubicBezTo>
                  <a:cubicBezTo>
                    <a:pt x="633" y="408"/>
                    <a:pt x="633" y="408"/>
                    <a:pt x="633" y="408"/>
                  </a:cubicBezTo>
                  <a:cubicBezTo>
                    <a:pt x="633" y="401"/>
                    <a:pt x="633" y="401"/>
                    <a:pt x="633" y="401"/>
                  </a:cubicBezTo>
                  <a:cubicBezTo>
                    <a:pt x="626" y="401"/>
                    <a:pt x="626" y="401"/>
                    <a:pt x="626" y="401"/>
                  </a:cubicBezTo>
                  <a:cubicBezTo>
                    <a:pt x="626" y="392"/>
                    <a:pt x="626" y="392"/>
                    <a:pt x="626" y="392"/>
                  </a:cubicBezTo>
                  <a:cubicBezTo>
                    <a:pt x="606" y="392"/>
                    <a:pt x="606" y="392"/>
                    <a:pt x="606" y="392"/>
                  </a:cubicBezTo>
                  <a:cubicBezTo>
                    <a:pt x="606" y="407"/>
                    <a:pt x="606" y="407"/>
                    <a:pt x="606" y="407"/>
                  </a:cubicBezTo>
                  <a:cubicBezTo>
                    <a:pt x="589" y="407"/>
                    <a:pt x="589" y="407"/>
                    <a:pt x="589" y="407"/>
                  </a:cubicBezTo>
                  <a:cubicBezTo>
                    <a:pt x="589" y="345"/>
                    <a:pt x="589" y="345"/>
                    <a:pt x="589" y="345"/>
                  </a:cubicBezTo>
                  <a:cubicBezTo>
                    <a:pt x="567" y="345"/>
                    <a:pt x="567" y="345"/>
                    <a:pt x="567" y="345"/>
                  </a:cubicBezTo>
                  <a:cubicBezTo>
                    <a:pt x="567" y="343"/>
                    <a:pt x="567" y="343"/>
                    <a:pt x="567" y="343"/>
                  </a:cubicBezTo>
                  <a:cubicBezTo>
                    <a:pt x="553" y="342"/>
                    <a:pt x="553" y="342"/>
                    <a:pt x="553" y="342"/>
                  </a:cubicBezTo>
                  <a:cubicBezTo>
                    <a:pt x="549" y="345"/>
                    <a:pt x="549" y="345"/>
                    <a:pt x="549" y="345"/>
                  </a:cubicBezTo>
                  <a:cubicBezTo>
                    <a:pt x="537" y="345"/>
                    <a:pt x="537" y="345"/>
                    <a:pt x="537" y="345"/>
                  </a:cubicBezTo>
                  <a:cubicBezTo>
                    <a:pt x="532" y="346"/>
                    <a:pt x="532" y="346"/>
                    <a:pt x="532" y="346"/>
                  </a:cubicBezTo>
                  <a:cubicBezTo>
                    <a:pt x="532" y="369"/>
                    <a:pt x="532" y="369"/>
                    <a:pt x="532" y="369"/>
                  </a:cubicBezTo>
                  <a:cubicBezTo>
                    <a:pt x="528" y="369"/>
                    <a:pt x="528" y="369"/>
                    <a:pt x="528" y="369"/>
                  </a:cubicBezTo>
                  <a:cubicBezTo>
                    <a:pt x="528" y="368"/>
                    <a:pt x="528" y="368"/>
                    <a:pt x="528" y="368"/>
                  </a:cubicBezTo>
                  <a:cubicBezTo>
                    <a:pt x="523" y="368"/>
                    <a:pt x="523" y="368"/>
                    <a:pt x="523" y="368"/>
                  </a:cubicBezTo>
                  <a:cubicBezTo>
                    <a:pt x="523" y="375"/>
                    <a:pt x="523" y="375"/>
                    <a:pt x="523" y="375"/>
                  </a:cubicBezTo>
                  <a:cubicBezTo>
                    <a:pt x="517" y="375"/>
                    <a:pt x="517" y="375"/>
                    <a:pt x="517" y="375"/>
                  </a:cubicBezTo>
                  <a:cubicBezTo>
                    <a:pt x="517" y="382"/>
                    <a:pt x="517" y="382"/>
                    <a:pt x="517" y="382"/>
                  </a:cubicBezTo>
                  <a:cubicBezTo>
                    <a:pt x="514" y="382"/>
                    <a:pt x="514" y="382"/>
                    <a:pt x="514" y="382"/>
                  </a:cubicBezTo>
                  <a:cubicBezTo>
                    <a:pt x="514" y="406"/>
                    <a:pt x="514" y="406"/>
                    <a:pt x="514" y="406"/>
                  </a:cubicBezTo>
                  <a:cubicBezTo>
                    <a:pt x="511" y="406"/>
                    <a:pt x="511" y="406"/>
                    <a:pt x="511" y="406"/>
                  </a:cubicBezTo>
                  <a:cubicBezTo>
                    <a:pt x="511" y="329"/>
                    <a:pt x="511" y="329"/>
                    <a:pt x="511" y="329"/>
                  </a:cubicBezTo>
                  <a:cubicBezTo>
                    <a:pt x="498" y="329"/>
                    <a:pt x="498" y="329"/>
                    <a:pt x="498" y="329"/>
                  </a:cubicBezTo>
                  <a:cubicBezTo>
                    <a:pt x="498" y="325"/>
                    <a:pt x="498" y="325"/>
                    <a:pt x="498" y="325"/>
                  </a:cubicBezTo>
                  <a:cubicBezTo>
                    <a:pt x="493" y="325"/>
                    <a:pt x="493" y="325"/>
                    <a:pt x="493" y="325"/>
                  </a:cubicBezTo>
                  <a:cubicBezTo>
                    <a:pt x="493" y="323"/>
                    <a:pt x="493" y="323"/>
                    <a:pt x="493" y="323"/>
                  </a:cubicBezTo>
                  <a:cubicBezTo>
                    <a:pt x="484" y="323"/>
                    <a:pt x="484" y="323"/>
                    <a:pt x="484" y="323"/>
                  </a:cubicBezTo>
                  <a:cubicBezTo>
                    <a:pt x="484" y="311"/>
                    <a:pt x="484" y="311"/>
                    <a:pt x="484" y="311"/>
                  </a:cubicBezTo>
                  <a:cubicBezTo>
                    <a:pt x="477" y="311"/>
                    <a:pt x="477" y="311"/>
                    <a:pt x="477" y="311"/>
                  </a:cubicBezTo>
                  <a:cubicBezTo>
                    <a:pt x="475" y="308"/>
                    <a:pt x="475" y="308"/>
                    <a:pt x="475" y="308"/>
                  </a:cubicBezTo>
                  <a:cubicBezTo>
                    <a:pt x="475" y="305"/>
                    <a:pt x="475" y="305"/>
                    <a:pt x="475" y="305"/>
                  </a:cubicBezTo>
                  <a:cubicBezTo>
                    <a:pt x="472" y="305"/>
                    <a:pt x="472" y="305"/>
                    <a:pt x="472" y="305"/>
                  </a:cubicBezTo>
                  <a:cubicBezTo>
                    <a:pt x="472" y="309"/>
                    <a:pt x="472" y="309"/>
                    <a:pt x="472" y="309"/>
                  </a:cubicBezTo>
                  <a:cubicBezTo>
                    <a:pt x="470" y="311"/>
                    <a:pt x="470" y="311"/>
                    <a:pt x="470" y="311"/>
                  </a:cubicBezTo>
                  <a:cubicBezTo>
                    <a:pt x="460" y="311"/>
                    <a:pt x="460" y="311"/>
                    <a:pt x="460" y="311"/>
                  </a:cubicBezTo>
                  <a:cubicBezTo>
                    <a:pt x="460" y="341"/>
                    <a:pt x="460" y="341"/>
                    <a:pt x="460" y="341"/>
                  </a:cubicBezTo>
                  <a:cubicBezTo>
                    <a:pt x="458" y="341"/>
                    <a:pt x="458" y="341"/>
                    <a:pt x="458" y="341"/>
                  </a:cubicBezTo>
                  <a:cubicBezTo>
                    <a:pt x="458" y="342"/>
                    <a:pt x="458" y="342"/>
                    <a:pt x="458" y="342"/>
                  </a:cubicBezTo>
                  <a:cubicBezTo>
                    <a:pt x="450" y="342"/>
                    <a:pt x="450" y="342"/>
                    <a:pt x="450" y="342"/>
                  </a:cubicBezTo>
                  <a:cubicBezTo>
                    <a:pt x="450" y="358"/>
                    <a:pt x="450" y="358"/>
                    <a:pt x="450" y="358"/>
                  </a:cubicBezTo>
                  <a:cubicBezTo>
                    <a:pt x="440" y="358"/>
                    <a:pt x="440" y="358"/>
                    <a:pt x="440" y="358"/>
                  </a:cubicBezTo>
                  <a:cubicBezTo>
                    <a:pt x="435" y="356"/>
                    <a:pt x="435" y="356"/>
                    <a:pt x="435" y="356"/>
                  </a:cubicBezTo>
                  <a:cubicBezTo>
                    <a:pt x="435" y="330"/>
                    <a:pt x="435" y="330"/>
                    <a:pt x="435" y="330"/>
                  </a:cubicBezTo>
                  <a:cubicBezTo>
                    <a:pt x="422" y="330"/>
                    <a:pt x="422" y="330"/>
                    <a:pt x="422" y="330"/>
                  </a:cubicBezTo>
                  <a:cubicBezTo>
                    <a:pt x="422" y="312"/>
                    <a:pt x="422" y="312"/>
                    <a:pt x="422" y="312"/>
                  </a:cubicBezTo>
                  <a:cubicBezTo>
                    <a:pt x="376" y="312"/>
                    <a:pt x="376" y="312"/>
                    <a:pt x="376" y="312"/>
                  </a:cubicBezTo>
                  <a:cubicBezTo>
                    <a:pt x="376" y="326"/>
                    <a:pt x="376" y="326"/>
                    <a:pt x="376" y="326"/>
                  </a:cubicBezTo>
                  <a:cubicBezTo>
                    <a:pt x="374" y="326"/>
                    <a:pt x="374" y="326"/>
                    <a:pt x="374" y="326"/>
                  </a:cubicBezTo>
                  <a:cubicBezTo>
                    <a:pt x="374" y="330"/>
                    <a:pt x="374" y="330"/>
                    <a:pt x="374" y="330"/>
                  </a:cubicBezTo>
                  <a:cubicBezTo>
                    <a:pt x="348" y="330"/>
                    <a:pt x="348" y="330"/>
                    <a:pt x="348" y="330"/>
                  </a:cubicBezTo>
                  <a:cubicBezTo>
                    <a:pt x="348" y="334"/>
                    <a:pt x="348" y="334"/>
                    <a:pt x="348" y="334"/>
                  </a:cubicBezTo>
                  <a:cubicBezTo>
                    <a:pt x="345" y="334"/>
                    <a:pt x="345" y="334"/>
                    <a:pt x="345" y="334"/>
                  </a:cubicBezTo>
                  <a:cubicBezTo>
                    <a:pt x="345" y="403"/>
                    <a:pt x="345" y="403"/>
                    <a:pt x="345" y="403"/>
                  </a:cubicBezTo>
                  <a:cubicBezTo>
                    <a:pt x="327" y="403"/>
                    <a:pt x="327" y="403"/>
                    <a:pt x="327" y="403"/>
                  </a:cubicBezTo>
                  <a:cubicBezTo>
                    <a:pt x="324" y="398"/>
                    <a:pt x="324" y="398"/>
                    <a:pt x="324" y="398"/>
                  </a:cubicBezTo>
                  <a:cubicBezTo>
                    <a:pt x="324" y="398"/>
                    <a:pt x="312" y="378"/>
                    <a:pt x="312" y="377"/>
                  </a:cubicBezTo>
                  <a:cubicBezTo>
                    <a:pt x="312" y="377"/>
                    <a:pt x="311" y="374"/>
                    <a:pt x="312" y="372"/>
                  </a:cubicBezTo>
                  <a:cubicBezTo>
                    <a:pt x="312" y="370"/>
                    <a:pt x="313" y="368"/>
                    <a:pt x="313" y="368"/>
                  </a:cubicBezTo>
                  <a:cubicBezTo>
                    <a:pt x="313" y="365"/>
                    <a:pt x="313" y="365"/>
                    <a:pt x="313" y="365"/>
                  </a:cubicBezTo>
                  <a:cubicBezTo>
                    <a:pt x="312" y="365"/>
                    <a:pt x="312" y="365"/>
                    <a:pt x="312" y="365"/>
                  </a:cubicBezTo>
                  <a:cubicBezTo>
                    <a:pt x="312" y="364"/>
                    <a:pt x="312" y="364"/>
                    <a:pt x="312" y="364"/>
                  </a:cubicBezTo>
                  <a:cubicBezTo>
                    <a:pt x="311" y="364"/>
                    <a:pt x="311" y="364"/>
                    <a:pt x="311" y="364"/>
                  </a:cubicBezTo>
                  <a:cubicBezTo>
                    <a:pt x="311" y="357"/>
                    <a:pt x="311" y="357"/>
                    <a:pt x="311" y="357"/>
                  </a:cubicBezTo>
                  <a:cubicBezTo>
                    <a:pt x="312" y="357"/>
                    <a:pt x="312" y="357"/>
                    <a:pt x="312" y="357"/>
                  </a:cubicBezTo>
                  <a:cubicBezTo>
                    <a:pt x="312" y="355"/>
                    <a:pt x="312" y="355"/>
                    <a:pt x="312" y="355"/>
                  </a:cubicBezTo>
                  <a:cubicBezTo>
                    <a:pt x="303" y="355"/>
                    <a:pt x="303" y="355"/>
                    <a:pt x="303" y="355"/>
                  </a:cubicBezTo>
                  <a:cubicBezTo>
                    <a:pt x="303" y="355"/>
                    <a:pt x="300" y="348"/>
                    <a:pt x="299" y="345"/>
                  </a:cubicBezTo>
                  <a:cubicBezTo>
                    <a:pt x="298" y="343"/>
                    <a:pt x="291" y="320"/>
                    <a:pt x="290" y="317"/>
                  </a:cubicBezTo>
                  <a:cubicBezTo>
                    <a:pt x="290" y="314"/>
                    <a:pt x="283" y="290"/>
                    <a:pt x="283" y="290"/>
                  </a:cubicBezTo>
                  <a:cubicBezTo>
                    <a:pt x="283" y="290"/>
                    <a:pt x="284" y="289"/>
                    <a:pt x="285" y="288"/>
                  </a:cubicBezTo>
                  <a:cubicBezTo>
                    <a:pt x="285" y="288"/>
                    <a:pt x="287" y="287"/>
                    <a:pt x="287" y="287"/>
                  </a:cubicBezTo>
                  <a:cubicBezTo>
                    <a:pt x="288" y="280"/>
                    <a:pt x="288" y="280"/>
                    <a:pt x="288" y="280"/>
                  </a:cubicBezTo>
                  <a:cubicBezTo>
                    <a:pt x="288" y="279"/>
                    <a:pt x="288" y="279"/>
                    <a:pt x="288" y="279"/>
                  </a:cubicBezTo>
                  <a:cubicBezTo>
                    <a:pt x="287" y="279"/>
                    <a:pt x="287" y="279"/>
                    <a:pt x="287" y="279"/>
                  </a:cubicBezTo>
                  <a:cubicBezTo>
                    <a:pt x="287" y="276"/>
                    <a:pt x="287" y="276"/>
                    <a:pt x="287" y="276"/>
                  </a:cubicBezTo>
                  <a:cubicBezTo>
                    <a:pt x="282" y="274"/>
                    <a:pt x="282" y="274"/>
                    <a:pt x="282" y="274"/>
                  </a:cubicBezTo>
                  <a:cubicBezTo>
                    <a:pt x="282" y="273"/>
                    <a:pt x="282" y="273"/>
                    <a:pt x="282" y="273"/>
                  </a:cubicBezTo>
                  <a:cubicBezTo>
                    <a:pt x="280" y="273"/>
                    <a:pt x="280" y="273"/>
                    <a:pt x="280" y="273"/>
                  </a:cubicBezTo>
                  <a:cubicBezTo>
                    <a:pt x="280" y="273"/>
                    <a:pt x="279" y="269"/>
                    <a:pt x="279" y="266"/>
                  </a:cubicBezTo>
                  <a:cubicBezTo>
                    <a:pt x="278" y="263"/>
                    <a:pt x="275" y="242"/>
                    <a:pt x="275" y="241"/>
                  </a:cubicBezTo>
                  <a:cubicBezTo>
                    <a:pt x="275" y="241"/>
                    <a:pt x="272" y="210"/>
                    <a:pt x="272" y="207"/>
                  </a:cubicBezTo>
                  <a:cubicBezTo>
                    <a:pt x="271" y="203"/>
                    <a:pt x="269" y="179"/>
                    <a:pt x="269" y="179"/>
                  </a:cubicBezTo>
                  <a:cubicBezTo>
                    <a:pt x="269" y="179"/>
                    <a:pt x="268" y="152"/>
                    <a:pt x="268" y="150"/>
                  </a:cubicBezTo>
                  <a:cubicBezTo>
                    <a:pt x="268" y="147"/>
                    <a:pt x="266" y="120"/>
                    <a:pt x="266" y="116"/>
                  </a:cubicBezTo>
                  <a:cubicBezTo>
                    <a:pt x="266" y="113"/>
                    <a:pt x="264" y="85"/>
                    <a:pt x="264" y="82"/>
                  </a:cubicBezTo>
                  <a:cubicBezTo>
                    <a:pt x="264" y="68"/>
                    <a:pt x="264" y="68"/>
                    <a:pt x="264" y="68"/>
                  </a:cubicBezTo>
                  <a:cubicBezTo>
                    <a:pt x="264" y="68"/>
                    <a:pt x="264" y="68"/>
                    <a:pt x="264" y="68"/>
                  </a:cubicBezTo>
                  <a:cubicBezTo>
                    <a:pt x="265" y="67"/>
                    <a:pt x="265" y="67"/>
                    <a:pt x="265" y="67"/>
                  </a:cubicBezTo>
                  <a:cubicBezTo>
                    <a:pt x="265" y="65"/>
                    <a:pt x="268" y="63"/>
                    <a:pt x="268" y="63"/>
                  </a:cubicBezTo>
                  <a:cubicBezTo>
                    <a:pt x="268" y="53"/>
                    <a:pt x="268" y="53"/>
                    <a:pt x="268" y="53"/>
                  </a:cubicBezTo>
                  <a:cubicBezTo>
                    <a:pt x="268" y="53"/>
                    <a:pt x="268" y="53"/>
                    <a:pt x="268" y="53"/>
                  </a:cubicBezTo>
                  <a:cubicBezTo>
                    <a:pt x="268" y="51"/>
                    <a:pt x="268" y="51"/>
                    <a:pt x="268" y="51"/>
                  </a:cubicBezTo>
                  <a:cubicBezTo>
                    <a:pt x="266" y="51"/>
                    <a:pt x="266" y="51"/>
                    <a:pt x="266" y="51"/>
                  </a:cubicBezTo>
                  <a:cubicBezTo>
                    <a:pt x="266" y="48"/>
                    <a:pt x="266" y="48"/>
                    <a:pt x="266" y="48"/>
                  </a:cubicBezTo>
                  <a:cubicBezTo>
                    <a:pt x="265" y="48"/>
                    <a:pt x="265" y="48"/>
                    <a:pt x="265" y="48"/>
                  </a:cubicBezTo>
                  <a:cubicBezTo>
                    <a:pt x="266" y="47"/>
                    <a:pt x="266" y="47"/>
                    <a:pt x="266" y="47"/>
                  </a:cubicBezTo>
                  <a:cubicBezTo>
                    <a:pt x="266" y="42"/>
                    <a:pt x="266" y="42"/>
                    <a:pt x="266" y="42"/>
                  </a:cubicBezTo>
                  <a:cubicBezTo>
                    <a:pt x="260" y="36"/>
                    <a:pt x="260" y="36"/>
                    <a:pt x="260" y="36"/>
                  </a:cubicBezTo>
                  <a:cubicBezTo>
                    <a:pt x="258" y="36"/>
                    <a:pt x="258" y="36"/>
                    <a:pt x="258" y="36"/>
                  </a:cubicBezTo>
                  <a:cubicBezTo>
                    <a:pt x="258" y="32"/>
                    <a:pt x="258" y="32"/>
                    <a:pt x="258" y="32"/>
                  </a:cubicBezTo>
                  <a:cubicBezTo>
                    <a:pt x="257" y="31"/>
                    <a:pt x="257" y="31"/>
                    <a:pt x="257" y="31"/>
                  </a:cubicBezTo>
                  <a:cubicBezTo>
                    <a:pt x="257" y="18"/>
                    <a:pt x="257" y="18"/>
                    <a:pt x="257" y="18"/>
                  </a:cubicBezTo>
                  <a:cubicBezTo>
                    <a:pt x="257" y="17"/>
                    <a:pt x="257" y="17"/>
                    <a:pt x="257" y="17"/>
                  </a:cubicBezTo>
                  <a:cubicBezTo>
                    <a:pt x="257" y="1"/>
                    <a:pt x="257" y="1"/>
                    <a:pt x="257" y="1"/>
                  </a:cubicBezTo>
                  <a:cubicBezTo>
                    <a:pt x="259" y="0"/>
                    <a:pt x="259" y="0"/>
                    <a:pt x="259" y="0"/>
                  </a:cubicBezTo>
                  <a:cubicBezTo>
                    <a:pt x="252" y="0"/>
                    <a:pt x="252" y="0"/>
                    <a:pt x="252" y="0"/>
                  </a:cubicBezTo>
                  <a:cubicBezTo>
                    <a:pt x="254" y="1"/>
                    <a:pt x="254" y="1"/>
                    <a:pt x="254" y="1"/>
                  </a:cubicBezTo>
                  <a:cubicBezTo>
                    <a:pt x="254" y="17"/>
                    <a:pt x="254" y="17"/>
                    <a:pt x="254" y="17"/>
                  </a:cubicBezTo>
                  <a:cubicBezTo>
                    <a:pt x="253" y="18"/>
                    <a:pt x="253" y="18"/>
                    <a:pt x="253" y="18"/>
                  </a:cubicBezTo>
                  <a:cubicBezTo>
                    <a:pt x="253" y="31"/>
                    <a:pt x="253" y="31"/>
                    <a:pt x="253" y="31"/>
                  </a:cubicBezTo>
                  <a:cubicBezTo>
                    <a:pt x="253" y="32"/>
                    <a:pt x="253" y="32"/>
                    <a:pt x="253" y="32"/>
                  </a:cubicBezTo>
                  <a:cubicBezTo>
                    <a:pt x="253" y="36"/>
                    <a:pt x="253" y="36"/>
                    <a:pt x="253" y="36"/>
                  </a:cubicBezTo>
                  <a:cubicBezTo>
                    <a:pt x="252" y="36"/>
                    <a:pt x="252" y="36"/>
                    <a:pt x="252" y="36"/>
                  </a:cubicBezTo>
                  <a:cubicBezTo>
                    <a:pt x="245" y="42"/>
                    <a:pt x="245" y="42"/>
                    <a:pt x="245" y="42"/>
                  </a:cubicBezTo>
                  <a:cubicBezTo>
                    <a:pt x="245" y="47"/>
                    <a:pt x="245" y="47"/>
                    <a:pt x="245" y="47"/>
                  </a:cubicBezTo>
                  <a:cubicBezTo>
                    <a:pt x="246" y="48"/>
                    <a:pt x="246" y="48"/>
                    <a:pt x="246" y="48"/>
                  </a:cubicBezTo>
                  <a:cubicBezTo>
                    <a:pt x="245" y="48"/>
                    <a:pt x="245" y="48"/>
                    <a:pt x="245" y="48"/>
                  </a:cubicBezTo>
                  <a:cubicBezTo>
                    <a:pt x="245" y="51"/>
                    <a:pt x="245" y="51"/>
                    <a:pt x="245" y="51"/>
                  </a:cubicBezTo>
                  <a:cubicBezTo>
                    <a:pt x="243" y="51"/>
                    <a:pt x="243" y="51"/>
                    <a:pt x="243" y="51"/>
                  </a:cubicBezTo>
                  <a:cubicBezTo>
                    <a:pt x="243" y="53"/>
                    <a:pt x="243" y="53"/>
                    <a:pt x="243" y="53"/>
                  </a:cubicBezTo>
                  <a:cubicBezTo>
                    <a:pt x="243" y="53"/>
                    <a:pt x="243" y="53"/>
                    <a:pt x="243" y="53"/>
                  </a:cubicBezTo>
                  <a:cubicBezTo>
                    <a:pt x="244" y="63"/>
                    <a:pt x="244" y="63"/>
                    <a:pt x="244" y="63"/>
                  </a:cubicBezTo>
                  <a:cubicBezTo>
                    <a:pt x="245" y="64"/>
                    <a:pt x="245" y="64"/>
                    <a:pt x="245" y="64"/>
                  </a:cubicBezTo>
                  <a:cubicBezTo>
                    <a:pt x="246" y="65"/>
                    <a:pt x="247" y="68"/>
                    <a:pt x="247" y="68"/>
                  </a:cubicBezTo>
                  <a:cubicBezTo>
                    <a:pt x="248" y="68"/>
                    <a:pt x="248" y="68"/>
                    <a:pt x="248" y="68"/>
                  </a:cubicBezTo>
                  <a:cubicBezTo>
                    <a:pt x="248" y="68"/>
                    <a:pt x="247" y="88"/>
                    <a:pt x="247" y="91"/>
                  </a:cubicBezTo>
                  <a:cubicBezTo>
                    <a:pt x="246" y="94"/>
                    <a:pt x="244" y="132"/>
                    <a:pt x="244" y="135"/>
                  </a:cubicBezTo>
                  <a:cubicBezTo>
                    <a:pt x="244" y="138"/>
                    <a:pt x="243" y="164"/>
                    <a:pt x="243" y="167"/>
                  </a:cubicBezTo>
                  <a:cubicBezTo>
                    <a:pt x="243" y="170"/>
                    <a:pt x="241" y="193"/>
                    <a:pt x="240" y="203"/>
                  </a:cubicBezTo>
                  <a:cubicBezTo>
                    <a:pt x="239" y="213"/>
                    <a:pt x="237" y="234"/>
                    <a:pt x="236" y="242"/>
                  </a:cubicBezTo>
                  <a:cubicBezTo>
                    <a:pt x="236" y="249"/>
                    <a:pt x="232" y="273"/>
                    <a:pt x="232" y="273"/>
                  </a:cubicBezTo>
                  <a:cubicBezTo>
                    <a:pt x="230" y="273"/>
                    <a:pt x="230" y="273"/>
                    <a:pt x="230" y="273"/>
                  </a:cubicBezTo>
                  <a:cubicBezTo>
                    <a:pt x="230" y="275"/>
                    <a:pt x="230" y="275"/>
                    <a:pt x="230" y="275"/>
                  </a:cubicBezTo>
                  <a:cubicBezTo>
                    <a:pt x="225" y="276"/>
                    <a:pt x="225" y="276"/>
                    <a:pt x="225" y="276"/>
                  </a:cubicBezTo>
                  <a:cubicBezTo>
                    <a:pt x="225" y="280"/>
                    <a:pt x="225" y="280"/>
                    <a:pt x="225" y="280"/>
                  </a:cubicBezTo>
                  <a:cubicBezTo>
                    <a:pt x="224" y="280"/>
                    <a:pt x="224" y="280"/>
                    <a:pt x="224" y="280"/>
                  </a:cubicBezTo>
                  <a:cubicBezTo>
                    <a:pt x="224" y="281"/>
                    <a:pt x="224" y="281"/>
                    <a:pt x="224" y="281"/>
                  </a:cubicBezTo>
                  <a:cubicBezTo>
                    <a:pt x="226" y="288"/>
                    <a:pt x="226" y="288"/>
                    <a:pt x="226" y="288"/>
                  </a:cubicBezTo>
                  <a:cubicBezTo>
                    <a:pt x="228" y="288"/>
                    <a:pt x="228" y="288"/>
                    <a:pt x="228" y="288"/>
                  </a:cubicBezTo>
                  <a:cubicBezTo>
                    <a:pt x="229" y="289"/>
                    <a:pt x="229" y="289"/>
                    <a:pt x="229" y="289"/>
                  </a:cubicBezTo>
                  <a:cubicBezTo>
                    <a:pt x="229" y="289"/>
                    <a:pt x="227" y="298"/>
                    <a:pt x="226" y="302"/>
                  </a:cubicBezTo>
                  <a:cubicBezTo>
                    <a:pt x="225" y="306"/>
                    <a:pt x="220" y="324"/>
                    <a:pt x="218" y="330"/>
                  </a:cubicBezTo>
                  <a:cubicBezTo>
                    <a:pt x="218" y="330"/>
                    <a:pt x="218" y="331"/>
                    <a:pt x="218" y="331"/>
                  </a:cubicBezTo>
                  <a:cubicBezTo>
                    <a:pt x="205" y="332"/>
                    <a:pt x="205" y="332"/>
                    <a:pt x="205" y="332"/>
                  </a:cubicBezTo>
                  <a:cubicBezTo>
                    <a:pt x="200" y="332"/>
                    <a:pt x="200" y="332"/>
                    <a:pt x="200" y="332"/>
                  </a:cubicBezTo>
                  <a:cubicBezTo>
                    <a:pt x="200" y="356"/>
                    <a:pt x="200" y="356"/>
                    <a:pt x="200" y="356"/>
                  </a:cubicBezTo>
                  <a:cubicBezTo>
                    <a:pt x="200" y="356"/>
                    <a:pt x="200" y="356"/>
                    <a:pt x="200" y="356"/>
                  </a:cubicBezTo>
                  <a:cubicBezTo>
                    <a:pt x="200" y="357"/>
                    <a:pt x="200" y="357"/>
                    <a:pt x="200" y="357"/>
                  </a:cubicBezTo>
                  <a:cubicBezTo>
                    <a:pt x="200" y="357"/>
                    <a:pt x="200" y="357"/>
                    <a:pt x="200" y="357"/>
                  </a:cubicBezTo>
                  <a:cubicBezTo>
                    <a:pt x="200" y="359"/>
                    <a:pt x="200" y="359"/>
                    <a:pt x="200" y="359"/>
                  </a:cubicBezTo>
                  <a:cubicBezTo>
                    <a:pt x="175" y="359"/>
                    <a:pt x="175" y="359"/>
                    <a:pt x="175" y="359"/>
                  </a:cubicBezTo>
                  <a:cubicBezTo>
                    <a:pt x="175" y="384"/>
                    <a:pt x="175" y="384"/>
                    <a:pt x="175" y="384"/>
                  </a:cubicBezTo>
                  <a:cubicBezTo>
                    <a:pt x="170" y="386"/>
                    <a:pt x="170" y="386"/>
                    <a:pt x="170" y="386"/>
                  </a:cubicBezTo>
                  <a:cubicBezTo>
                    <a:pt x="170" y="362"/>
                    <a:pt x="170" y="362"/>
                    <a:pt x="170" y="362"/>
                  </a:cubicBezTo>
                  <a:cubicBezTo>
                    <a:pt x="165" y="362"/>
                    <a:pt x="165" y="362"/>
                    <a:pt x="165" y="362"/>
                  </a:cubicBezTo>
                  <a:cubicBezTo>
                    <a:pt x="165" y="352"/>
                    <a:pt x="165" y="352"/>
                    <a:pt x="165" y="352"/>
                  </a:cubicBezTo>
                  <a:cubicBezTo>
                    <a:pt x="152" y="352"/>
                    <a:pt x="152" y="352"/>
                    <a:pt x="152" y="352"/>
                  </a:cubicBezTo>
                  <a:cubicBezTo>
                    <a:pt x="152" y="353"/>
                    <a:pt x="152" y="353"/>
                    <a:pt x="152" y="353"/>
                  </a:cubicBezTo>
                  <a:cubicBezTo>
                    <a:pt x="145" y="353"/>
                    <a:pt x="145" y="353"/>
                    <a:pt x="145" y="353"/>
                  </a:cubicBezTo>
                  <a:cubicBezTo>
                    <a:pt x="145" y="351"/>
                    <a:pt x="145" y="351"/>
                    <a:pt x="145" y="351"/>
                  </a:cubicBezTo>
                  <a:cubicBezTo>
                    <a:pt x="135" y="351"/>
                    <a:pt x="135" y="351"/>
                    <a:pt x="135" y="351"/>
                  </a:cubicBezTo>
                  <a:cubicBezTo>
                    <a:pt x="135" y="354"/>
                    <a:pt x="135" y="354"/>
                    <a:pt x="135" y="354"/>
                  </a:cubicBezTo>
                  <a:cubicBezTo>
                    <a:pt x="121" y="354"/>
                    <a:pt x="121" y="354"/>
                    <a:pt x="121" y="354"/>
                  </a:cubicBezTo>
                  <a:cubicBezTo>
                    <a:pt x="116" y="353"/>
                    <a:pt x="116" y="353"/>
                    <a:pt x="116" y="353"/>
                  </a:cubicBezTo>
                  <a:cubicBezTo>
                    <a:pt x="103" y="353"/>
                    <a:pt x="103" y="353"/>
                    <a:pt x="103" y="353"/>
                  </a:cubicBezTo>
                  <a:cubicBezTo>
                    <a:pt x="103" y="351"/>
                    <a:pt x="103" y="351"/>
                    <a:pt x="103" y="351"/>
                  </a:cubicBezTo>
                  <a:cubicBezTo>
                    <a:pt x="102" y="350"/>
                    <a:pt x="102" y="350"/>
                    <a:pt x="102" y="350"/>
                  </a:cubicBezTo>
                  <a:cubicBezTo>
                    <a:pt x="102" y="346"/>
                    <a:pt x="102" y="346"/>
                    <a:pt x="102" y="346"/>
                  </a:cubicBezTo>
                  <a:cubicBezTo>
                    <a:pt x="100" y="346"/>
                    <a:pt x="100" y="346"/>
                    <a:pt x="100" y="346"/>
                  </a:cubicBezTo>
                  <a:cubicBezTo>
                    <a:pt x="100" y="350"/>
                    <a:pt x="100" y="350"/>
                    <a:pt x="100" y="350"/>
                  </a:cubicBezTo>
                  <a:cubicBezTo>
                    <a:pt x="96" y="350"/>
                    <a:pt x="96" y="350"/>
                    <a:pt x="96" y="350"/>
                  </a:cubicBezTo>
                  <a:cubicBezTo>
                    <a:pt x="96" y="346"/>
                    <a:pt x="96" y="346"/>
                    <a:pt x="96" y="346"/>
                  </a:cubicBezTo>
                  <a:cubicBezTo>
                    <a:pt x="95" y="346"/>
                    <a:pt x="95" y="346"/>
                    <a:pt x="95" y="346"/>
                  </a:cubicBezTo>
                  <a:cubicBezTo>
                    <a:pt x="95" y="350"/>
                    <a:pt x="95" y="350"/>
                    <a:pt x="95" y="350"/>
                  </a:cubicBezTo>
                  <a:cubicBezTo>
                    <a:pt x="94" y="351"/>
                    <a:pt x="94" y="351"/>
                    <a:pt x="94" y="351"/>
                  </a:cubicBezTo>
                  <a:cubicBezTo>
                    <a:pt x="94" y="353"/>
                    <a:pt x="94" y="353"/>
                    <a:pt x="94" y="353"/>
                  </a:cubicBezTo>
                  <a:cubicBezTo>
                    <a:pt x="87" y="353"/>
                    <a:pt x="87" y="353"/>
                    <a:pt x="87" y="353"/>
                  </a:cubicBezTo>
                  <a:cubicBezTo>
                    <a:pt x="87" y="401"/>
                    <a:pt x="87" y="401"/>
                    <a:pt x="87" y="401"/>
                  </a:cubicBezTo>
                  <a:cubicBezTo>
                    <a:pt x="84" y="401"/>
                    <a:pt x="84" y="401"/>
                    <a:pt x="84" y="401"/>
                  </a:cubicBezTo>
                  <a:cubicBezTo>
                    <a:pt x="84" y="369"/>
                    <a:pt x="84" y="369"/>
                    <a:pt x="84" y="369"/>
                  </a:cubicBezTo>
                  <a:cubicBezTo>
                    <a:pt x="68" y="369"/>
                    <a:pt x="68" y="369"/>
                    <a:pt x="68" y="369"/>
                  </a:cubicBezTo>
                  <a:cubicBezTo>
                    <a:pt x="68" y="366"/>
                    <a:pt x="68" y="366"/>
                    <a:pt x="68" y="366"/>
                  </a:cubicBezTo>
                  <a:cubicBezTo>
                    <a:pt x="55" y="366"/>
                    <a:pt x="55" y="366"/>
                    <a:pt x="55" y="366"/>
                  </a:cubicBezTo>
                  <a:cubicBezTo>
                    <a:pt x="55" y="368"/>
                    <a:pt x="55" y="368"/>
                    <a:pt x="55" y="368"/>
                  </a:cubicBezTo>
                  <a:cubicBezTo>
                    <a:pt x="41" y="368"/>
                    <a:pt x="41" y="368"/>
                    <a:pt x="41" y="368"/>
                  </a:cubicBezTo>
                  <a:cubicBezTo>
                    <a:pt x="41" y="364"/>
                    <a:pt x="41" y="364"/>
                    <a:pt x="41" y="364"/>
                  </a:cubicBezTo>
                  <a:cubicBezTo>
                    <a:pt x="23" y="364"/>
                    <a:pt x="23" y="364"/>
                    <a:pt x="23" y="364"/>
                  </a:cubicBezTo>
                  <a:cubicBezTo>
                    <a:pt x="23" y="364"/>
                    <a:pt x="23" y="330"/>
                    <a:pt x="23" y="325"/>
                  </a:cubicBezTo>
                  <a:cubicBezTo>
                    <a:pt x="23" y="320"/>
                    <a:pt x="12" y="318"/>
                    <a:pt x="12" y="318"/>
                  </a:cubicBezTo>
                  <a:cubicBezTo>
                    <a:pt x="10" y="320"/>
                    <a:pt x="10" y="320"/>
                    <a:pt x="10" y="320"/>
                  </a:cubicBezTo>
                  <a:cubicBezTo>
                    <a:pt x="10" y="319"/>
                    <a:pt x="10" y="319"/>
                    <a:pt x="10" y="319"/>
                  </a:cubicBezTo>
                  <a:cubicBezTo>
                    <a:pt x="10" y="319"/>
                    <a:pt x="5" y="319"/>
                    <a:pt x="3" y="320"/>
                  </a:cubicBezTo>
                  <a:cubicBezTo>
                    <a:pt x="2" y="320"/>
                    <a:pt x="1" y="320"/>
                    <a:pt x="0" y="321"/>
                  </a:cubicBezTo>
                  <a:cubicBezTo>
                    <a:pt x="0" y="490"/>
                    <a:pt x="0" y="490"/>
                    <a:pt x="0" y="490"/>
                  </a:cubicBezTo>
                  <a:cubicBezTo>
                    <a:pt x="983" y="490"/>
                    <a:pt x="983" y="490"/>
                    <a:pt x="983" y="490"/>
                  </a:cubicBezTo>
                  <a:cubicBezTo>
                    <a:pt x="983" y="437"/>
                    <a:pt x="983" y="437"/>
                    <a:pt x="983" y="437"/>
                  </a:cubicBezTo>
                  <a:lnTo>
                    <a:pt x="979" y="437"/>
                  </a:lnTo>
                  <a:close/>
                  <a:moveTo>
                    <a:pt x="292" y="330"/>
                  </a:moveTo>
                  <a:cubicBezTo>
                    <a:pt x="283" y="324"/>
                    <a:pt x="283" y="324"/>
                    <a:pt x="283" y="324"/>
                  </a:cubicBezTo>
                  <a:cubicBezTo>
                    <a:pt x="289" y="318"/>
                    <a:pt x="289" y="318"/>
                    <a:pt x="289" y="318"/>
                  </a:cubicBezTo>
                  <a:lnTo>
                    <a:pt x="292" y="330"/>
                  </a:lnTo>
                  <a:close/>
                  <a:moveTo>
                    <a:pt x="233" y="317"/>
                  </a:moveTo>
                  <a:cubicBezTo>
                    <a:pt x="239" y="317"/>
                    <a:pt x="239" y="317"/>
                    <a:pt x="239" y="317"/>
                  </a:cubicBezTo>
                  <a:cubicBezTo>
                    <a:pt x="232" y="322"/>
                    <a:pt x="232" y="322"/>
                    <a:pt x="232" y="322"/>
                  </a:cubicBezTo>
                  <a:lnTo>
                    <a:pt x="233" y="317"/>
                  </a:lnTo>
                  <a:close/>
                  <a:moveTo>
                    <a:pt x="231" y="316"/>
                  </a:moveTo>
                  <a:cubicBezTo>
                    <a:pt x="226" y="316"/>
                    <a:pt x="226" y="316"/>
                    <a:pt x="226" y="316"/>
                  </a:cubicBezTo>
                  <a:cubicBezTo>
                    <a:pt x="233" y="310"/>
                    <a:pt x="233" y="310"/>
                    <a:pt x="233" y="310"/>
                  </a:cubicBezTo>
                  <a:lnTo>
                    <a:pt x="231" y="316"/>
                  </a:lnTo>
                  <a:close/>
                  <a:moveTo>
                    <a:pt x="233" y="316"/>
                  </a:moveTo>
                  <a:cubicBezTo>
                    <a:pt x="234" y="311"/>
                    <a:pt x="234" y="311"/>
                    <a:pt x="234" y="311"/>
                  </a:cubicBezTo>
                  <a:cubicBezTo>
                    <a:pt x="239" y="316"/>
                    <a:pt x="239" y="316"/>
                    <a:pt x="239" y="316"/>
                  </a:cubicBezTo>
                  <a:lnTo>
                    <a:pt x="233" y="316"/>
                  </a:lnTo>
                  <a:close/>
                  <a:moveTo>
                    <a:pt x="235" y="296"/>
                  </a:moveTo>
                  <a:cubicBezTo>
                    <a:pt x="230" y="296"/>
                    <a:pt x="230" y="296"/>
                    <a:pt x="230" y="296"/>
                  </a:cubicBezTo>
                  <a:cubicBezTo>
                    <a:pt x="233" y="293"/>
                    <a:pt x="233" y="293"/>
                    <a:pt x="233" y="293"/>
                  </a:cubicBezTo>
                  <a:lnTo>
                    <a:pt x="235" y="296"/>
                  </a:lnTo>
                  <a:close/>
                  <a:moveTo>
                    <a:pt x="234" y="292"/>
                  </a:moveTo>
                  <a:cubicBezTo>
                    <a:pt x="237" y="289"/>
                    <a:pt x="237" y="289"/>
                    <a:pt x="237" y="289"/>
                  </a:cubicBezTo>
                  <a:cubicBezTo>
                    <a:pt x="236" y="295"/>
                    <a:pt x="236" y="295"/>
                    <a:pt x="236" y="295"/>
                  </a:cubicBezTo>
                  <a:lnTo>
                    <a:pt x="234" y="292"/>
                  </a:lnTo>
                  <a:close/>
                  <a:moveTo>
                    <a:pt x="236" y="302"/>
                  </a:moveTo>
                  <a:cubicBezTo>
                    <a:pt x="241" y="302"/>
                    <a:pt x="241" y="302"/>
                    <a:pt x="241" y="302"/>
                  </a:cubicBezTo>
                  <a:cubicBezTo>
                    <a:pt x="235" y="307"/>
                    <a:pt x="235" y="307"/>
                    <a:pt x="235" y="307"/>
                  </a:cubicBezTo>
                  <a:lnTo>
                    <a:pt x="236" y="302"/>
                  </a:lnTo>
                  <a:close/>
                  <a:moveTo>
                    <a:pt x="239" y="275"/>
                  </a:moveTo>
                  <a:cubicBezTo>
                    <a:pt x="241" y="273"/>
                    <a:pt x="241" y="273"/>
                    <a:pt x="241" y="273"/>
                  </a:cubicBezTo>
                  <a:cubicBezTo>
                    <a:pt x="243" y="275"/>
                    <a:pt x="243" y="275"/>
                    <a:pt x="243" y="275"/>
                  </a:cubicBezTo>
                  <a:lnTo>
                    <a:pt x="239" y="275"/>
                  </a:lnTo>
                  <a:close/>
                  <a:moveTo>
                    <a:pt x="243" y="289"/>
                  </a:moveTo>
                  <a:cubicBezTo>
                    <a:pt x="242" y="290"/>
                    <a:pt x="242" y="290"/>
                    <a:pt x="242" y="290"/>
                  </a:cubicBezTo>
                  <a:cubicBezTo>
                    <a:pt x="240" y="289"/>
                    <a:pt x="240" y="289"/>
                    <a:pt x="240" y="289"/>
                  </a:cubicBezTo>
                  <a:lnTo>
                    <a:pt x="243" y="289"/>
                  </a:lnTo>
                  <a:close/>
                  <a:moveTo>
                    <a:pt x="240" y="292"/>
                  </a:moveTo>
                  <a:cubicBezTo>
                    <a:pt x="238" y="294"/>
                    <a:pt x="238" y="294"/>
                    <a:pt x="238" y="294"/>
                  </a:cubicBezTo>
                  <a:cubicBezTo>
                    <a:pt x="238" y="289"/>
                    <a:pt x="238" y="289"/>
                    <a:pt x="238" y="289"/>
                  </a:cubicBezTo>
                  <a:lnTo>
                    <a:pt x="240" y="292"/>
                  </a:lnTo>
                  <a:close/>
                  <a:moveTo>
                    <a:pt x="238" y="296"/>
                  </a:moveTo>
                  <a:cubicBezTo>
                    <a:pt x="241" y="293"/>
                    <a:pt x="241" y="293"/>
                    <a:pt x="241" y="293"/>
                  </a:cubicBezTo>
                  <a:cubicBezTo>
                    <a:pt x="243" y="296"/>
                    <a:pt x="243" y="296"/>
                    <a:pt x="243" y="296"/>
                  </a:cubicBezTo>
                  <a:lnTo>
                    <a:pt x="238" y="296"/>
                  </a:lnTo>
                  <a:close/>
                  <a:moveTo>
                    <a:pt x="242" y="292"/>
                  </a:moveTo>
                  <a:cubicBezTo>
                    <a:pt x="245" y="289"/>
                    <a:pt x="245" y="289"/>
                    <a:pt x="245" y="289"/>
                  </a:cubicBezTo>
                  <a:cubicBezTo>
                    <a:pt x="244" y="294"/>
                    <a:pt x="244" y="294"/>
                    <a:pt x="244" y="294"/>
                  </a:cubicBezTo>
                  <a:lnTo>
                    <a:pt x="242" y="292"/>
                  </a:lnTo>
                  <a:close/>
                  <a:moveTo>
                    <a:pt x="245" y="275"/>
                  </a:moveTo>
                  <a:cubicBezTo>
                    <a:pt x="242" y="272"/>
                    <a:pt x="242" y="272"/>
                    <a:pt x="242" y="272"/>
                  </a:cubicBezTo>
                  <a:cubicBezTo>
                    <a:pt x="248" y="265"/>
                    <a:pt x="248" y="265"/>
                    <a:pt x="248" y="265"/>
                  </a:cubicBezTo>
                  <a:cubicBezTo>
                    <a:pt x="247" y="275"/>
                    <a:pt x="247" y="275"/>
                    <a:pt x="247" y="275"/>
                  </a:cubicBezTo>
                  <a:lnTo>
                    <a:pt x="245" y="275"/>
                  </a:lnTo>
                  <a:close/>
                  <a:moveTo>
                    <a:pt x="254" y="81"/>
                  </a:moveTo>
                  <a:cubicBezTo>
                    <a:pt x="252" y="83"/>
                    <a:pt x="252" y="83"/>
                    <a:pt x="252" y="83"/>
                  </a:cubicBezTo>
                  <a:cubicBezTo>
                    <a:pt x="249" y="81"/>
                    <a:pt x="249" y="81"/>
                    <a:pt x="249" y="81"/>
                  </a:cubicBezTo>
                  <a:lnTo>
                    <a:pt x="254" y="81"/>
                  </a:lnTo>
                  <a:close/>
                  <a:moveTo>
                    <a:pt x="249" y="79"/>
                  </a:moveTo>
                  <a:cubicBezTo>
                    <a:pt x="252" y="77"/>
                    <a:pt x="252" y="77"/>
                    <a:pt x="252" y="77"/>
                  </a:cubicBezTo>
                  <a:cubicBezTo>
                    <a:pt x="254" y="79"/>
                    <a:pt x="254" y="79"/>
                    <a:pt x="254" y="79"/>
                  </a:cubicBezTo>
                  <a:lnTo>
                    <a:pt x="249" y="79"/>
                  </a:lnTo>
                  <a:close/>
                  <a:moveTo>
                    <a:pt x="255" y="81"/>
                  </a:moveTo>
                  <a:cubicBezTo>
                    <a:pt x="255" y="86"/>
                    <a:pt x="255" y="86"/>
                    <a:pt x="255" y="86"/>
                  </a:cubicBezTo>
                  <a:cubicBezTo>
                    <a:pt x="252" y="84"/>
                    <a:pt x="252" y="84"/>
                    <a:pt x="252" y="84"/>
                  </a:cubicBezTo>
                  <a:lnTo>
                    <a:pt x="255" y="81"/>
                  </a:lnTo>
                  <a:close/>
                  <a:moveTo>
                    <a:pt x="254" y="87"/>
                  </a:moveTo>
                  <a:cubicBezTo>
                    <a:pt x="249" y="87"/>
                    <a:pt x="249" y="87"/>
                    <a:pt x="249" y="87"/>
                  </a:cubicBezTo>
                  <a:cubicBezTo>
                    <a:pt x="252" y="85"/>
                    <a:pt x="252" y="85"/>
                    <a:pt x="252" y="85"/>
                  </a:cubicBezTo>
                  <a:lnTo>
                    <a:pt x="254" y="87"/>
                  </a:lnTo>
                  <a:close/>
                  <a:moveTo>
                    <a:pt x="254" y="89"/>
                  </a:moveTo>
                  <a:cubicBezTo>
                    <a:pt x="252" y="91"/>
                    <a:pt x="252" y="91"/>
                    <a:pt x="252" y="91"/>
                  </a:cubicBezTo>
                  <a:cubicBezTo>
                    <a:pt x="249" y="89"/>
                    <a:pt x="249" y="89"/>
                    <a:pt x="249" y="89"/>
                  </a:cubicBezTo>
                  <a:lnTo>
                    <a:pt x="254" y="89"/>
                  </a:lnTo>
                  <a:close/>
                  <a:moveTo>
                    <a:pt x="254" y="96"/>
                  </a:moveTo>
                  <a:cubicBezTo>
                    <a:pt x="249" y="96"/>
                    <a:pt x="249" y="96"/>
                    <a:pt x="249" y="96"/>
                  </a:cubicBezTo>
                  <a:cubicBezTo>
                    <a:pt x="251" y="93"/>
                    <a:pt x="251" y="93"/>
                    <a:pt x="251" y="93"/>
                  </a:cubicBezTo>
                  <a:lnTo>
                    <a:pt x="254" y="96"/>
                  </a:lnTo>
                  <a:close/>
                  <a:moveTo>
                    <a:pt x="254" y="98"/>
                  </a:moveTo>
                  <a:cubicBezTo>
                    <a:pt x="251" y="101"/>
                    <a:pt x="251" y="101"/>
                    <a:pt x="251" y="101"/>
                  </a:cubicBezTo>
                  <a:cubicBezTo>
                    <a:pt x="248" y="98"/>
                    <a:pt x="248" y="98"/>
                    <a:pt x="248" y="98"/>
                  </a:cubicBezTo>
                  <a:lnTo>
                    <a:pt x="254" y="98"/>
                  </a:lnTo>
                  <a:close/>
                  <a:moveTo>
                    <a:pt x="262" y="81"/>
                  </a:moveTo>
                  <a:cubicBezTo>
                    <a:pt x="259" y="83"/>
                    <a:pt x="259" y="83"/>
                    <a:pt x="259" y="83"/>
                  </a:cubicBezTo>
                  <a:cubicBezTo>
                    <a:pt x="257" y="81"/>
                    <a:pt x="257" y="81"/>
                    <a:pt x="257" y="81"/>
                  </a:cubicBezTo>
                  <a:lnTo>
                    <a:pt x="262" y="81"/>
                  </a:lnTo>
                  <a:close/>
                  <a:moveTo>
                    <a:pt x="257" y="79"/>
                  </a:moveTo>
                  <a:cubicBezTo>
                    <a:pt x="259" y="77"/>
                    <a:pt x="259" y="77"/>
                    <a:pt x="259" y="77"/>
                  </a:cubicBezTo>
                  <a:cubicBezTo>
                    <a:pt x="262" y="79"/>
                    <a:pt x="262" y="79"/>
                    <a:pt x="262" y="79"/>
                  </a:cubicBezTo>
                  <a:lnTo>
                    <a:pt x="257" y="79"/>
                  </a:lnTo>
                  <a:close/>
                  <a:moveTo>
                    <a:pt x="257" y="89"/>
                  </a:moveTo>
                  <a:cubicBezTo>
                    <a:pt x="262" y="89"/>
                    <a:pt x="262" y="89"/>
                    <a:pt x="262" y="89"/>
                  </a:cubicBezTo>
                  <a:cubicBezTo>
                    <a:pt x="260" y="91"/>
                    <a:pt x="260" y="91"/>
                    <a:pt x="260" y="91"/>
                  </a:cubicBezTo>
                  <a:lnTo>
                    <a:pt x="257" y="89"/>
                  </a:lnTo>
                  <a:close/>
                  <a:moveTo>
                    <a:pt x="262" y="96"/>
                  </a:moveTo>
                  <a:cubicBezTo>
                    <a:pt x="257" y="96"/>
                    <a:pt x="257" y="96"/>
                    <a:pt x="257" y="96"/>
                  </a:cubicBezTo>
                  <a:cubicBezTo>
                    <a:pt x="260" y="93"/>
                    <a:pt x="260" y="93"/>
                    <a:pt x="260" y="93"/>
                  </a:cubicBezTo>
                  <a:lnTo>
                    <a:pt x="262" y="96"/>
                  </a:lnTo>
                  <a:close/>
                  <a:moveTo>
                    <a:pt x="262" y="81"/>
                  </a:moveTo>
                  <a:cubicBezTo>
                    <a:pt x="262" y="86"/>
                    <a:pt x="262" y="86"/>
                    <a:pt x="262" y="86"/>
                  </a:cubicBezTo>
                  <a:cubicBezTo>
                    <a:pt x="260" y="84"/>
                    <a:pt x="260" y="84"/>
                    <a:pt x="260" y="84"/>
                  </a:cubicBezTo>
                  <a:lnTo>
                    <a:pt x="262" y="81"/>
                  </a:lnTo>
                  <a:close/>
                  <a:moveTo>
                    <a:pt x="262" y="87"/>
                  </a:moveTo>
                  <a:cubicBezTo>
                    <a:pt x="257" y="87"/>
                    <a:pt x="257" y="87"/>
                    <a:pt x="257" y="87"/>
                  </a:cubicBezTo>
                  <a:cubicBezTo>
                    <a:pt x="259" y="85"/>
                    <a:pt x="259" y="85"/>
                    <a:pt x="259" y="85"/>
                  </a:cubicBezTo>
                  <a:lnTo>
                    <a:pt x="262" y="87"/>
                  </a:lnTo>
                  <a:close/>
                  <a:moveTo>
                    <a:pt x="259" y="92"/>
                  </a:moveTo>
                  <a:cubicBezTo>
                    <a:pt x="256" y="95"/>
                    <a:pt x="256" y="95"/>
                    <a:pt x="256" y="95"/>
                  </a:cubicBezTo>
                  <a:cubicBezTo>
                    <a:pt x="256" y="90"/>
                    <a:pt x="256" y="90"/>
                    <a:pt x="256" y="90"/>
                  </a:cubicBezTo>
                  <a:lnTo>
                    <a:pt x="259" y="92"/>
                  </a:lnTo>
                  <a:close/>
                  <a:moveTo>
                    <a:pt x="256" y="99"/>
                  </a:moveTo>
                  <a:cubicBezTo>
                    <a:pt x="259" y="102"/>
                    <a:pt x="259" y="102"/>
                    <a:pt x="259" y="102"/>
                  </a:cubicBezTo>
                  <a:cubicBezTo>
                    <a:pt x="256" y="105"/>
                    <a:pt x="256" y="105"/>
                    <a:pt x="256" y="105"/>
                  </a:cubicBezTo>
                  <a:lnTo>
                    <a:pt x="256" y="99"/>
                  </a:lnTo>
                  <a:close/>
                  <a:moveTo>
                    <a:pt x="263" y="261"/>
                  </a:moveTo>
                  <a:cubicBezTo>
                    <a:pt x="263" y="251"/>
                    <a:pt x="263" y="251"/>
                    <a:pt x="263" y="251"/>
                  </a:cubicBezTo>
                  <a:cubicBezTo>
                    <a:pt x="268" y="256"/>
                    <a:pt x="268" y="256"/>
                    <a:pt x="268" y="256"/>
                  </a:cubicBezTo>
                  <a:lnTo>
                    <a:pt x="263" y="261"/>
                  </a:lnTo>
                  <a:close/>
                  <a:moveTo>
                    <a:pt x="270" y="258"/>
                  </a:moveTo>
                  <a:cubicBezTo>
                    <a:pt x="275" y="263"/>
                    <a:pt x="275" y="263"/>
                    <a:pt x="275" y="263"/>
                  </a:cubicBezTo>
                  <a:cubicBezTo>
                    <a:pt x="264" y="263"/>
                    <a:pt x="264" y="263"/>
                    <a:pt x="264" y="263"/>
                  </a:cubicBezTo>
                  <a:lnTo>
                    <a:pt x="270" y="258"/>
                  </a:lnTo>
                  <a:close/>
                  <a:moveTo>
                    <a:pt x="249" y="275"/>
                  </a:moveTo>
                  <a:cubicBezTo>
                    <a:pt x="250" y="265"/>
                    <a:pt x="250" y="265"/>
                    <a:pt x="250" y="265"/>
                  </a:cubicBezTo>
                  <a:cubicBezTo>
                    <a:pt x="255" y="271"/>
                    <a:pt x="255" y="271"/>
                    <a:pt x="255" y="271"/>
                  </a:cubicBezTo>
                  <a:cubicBezTo>
                    <a:pt x="251" y="275"/>
                    <a:pt x="251" y="275"/>
                    <a:pt x="251" y="275"/>
                  </a:cubicBezTo>
                  <a:lnTo>
                    <a:pt x="249" y="275"/>
                  </a:lnTo>
                  <a:close/>
                  <a:moveTo>
                    <a:pt x="253" y="289"/>
                  </a:moveTo>
                  <a:cubicBezTo>
                    <a:pt x="251" y="291"/>
                    <a:pt x="251" y="291"/>
                    <a:pt x="251" y="291"/>
                  </a:cubicBezTo>
                  <a:cubicBezTo>
                    <a:pt x="248" y="288"/>
                    <a:pt x="248" y="288"/>
                    <a:pt x="248" y="288"/>
                  </a:cubicBezTo>
                  <a:lnTo>
                    <a:pt x="253" y="289"/>
                  </a:lnTo>
                  <a:close/>
                  <a:moveTo>
                    <a:pt x="252" y="235"/>
                  </a:moveTo>
                  <a:cubicBezTo>
                    <a:pt x="255" y="240"/>
                    <a:pt x="255" y="240"/>
                    <a:pt x="255" y="240"/>
                  </a:cubicBezTo>
                  <a:cubicBezTo>
                    <a:pt x="251" y="246"/>
                    <a:pt x="251" y="246"/>
                    <a:pt x="251" y="246"/>
                  </a:cubicBezTo>
                  <a:lnTo>
                    <a:pt x="252" y="235"/>
                  </a:lnTo>
                  <a:close/>
                  <a:moveTo>
                    <a:pt x="247" y="226"/>
                  </a:moveTo>
                  <a:cubicBezTo>
                    <a:pt x="252" y="221"/>
                    <a:pt x="252" y="221"/>
                    <a:pt x="252" y="221"/>
                  </a:cubicBezTo>
                  <a:cubicBezTo>
                    <a:pt x="252" y="231"/>
                    <a:pt x="252" y="231"/>
                    <a:pt x="252" y="231"/>
                  </a:cubicBezTo>
                  <a:lnTo>
                    <a:pt x="247" y="226"/>
                  </a:lnTo>
                  <a:close/>
                  <a:moveTo>
                    <a:pt x="254" y="221"/>
                  </a:moveTo>
                  <a:cubicBezTo>
                    <a:pt x="255" y="224"/>
                    <a:pt x="255" y="224"/>
                    <a:pt x="255" y="224"/>
                  </a:cubicBezTo>
                  <a:cubicBezTo>
                    <a:pt x="253" y="229"/>
                    <a:pt x="253" y="229"/>
                    <a:pt x="253" y="229"/>
                  </a:cubicBezTo>
                  <a:lnTo>
                    <a:pt x="254" y="221"/>
                  </a:lnTo>
                  <a:close/>
                  <a:moveTo>
                    <a:pt x="248" y="211"/>
                  </a:moveTo>
                  <a:cubicBezTo>
                    <a:pt x="253" y="206"/>
                    <a:pt x="253" y="206"/>
                    <a:pt x="253" y="206"/>
                  </a:cubicBezTo>
                  <a:cubicBezTo>
                    <a:pt x="253" y="216"/>
                    <a:pt x="253" y="216"/>
                    <a:pt x="253" y="216"/>
                  </a:cubicBezTo>
                  <a:lnTo>
                    <a:pt x="248" y="211"/>
                  </a:lnTo>
                  <a:close/>
                  <a:moveTo>
                    <a:pt x="255" y="164"/>
                  </a:moveTo>
                  <a:cubicBezTo>
                    <a:pt x="255" y="173"/>
                    <a:pt x="255" y="173"/>
                    <a:pt x="255" y="173"/>
                  </a:cubicBezTo>
                  <a:cubicBezTo>
                    <a:pt x="250" y="169"/>
                    <a:pt x="250" y="169"/>
                    <a:pt x="250" y="169"/>
                  </a:cubicBezTo>
                  <a:lnTo>
                    <a:pt x="255" y="164"/>
                  </a:lnTo>
                  <a:close/>
                  <a:moveTo>
                    <a:pt x="255" y="160"/>
                  </a:moveTo>
                  <a:cubicBezTo>
                    <a:pt x="250" y="156"/>
                    <a:pt x="250" y="156"/>
                    <a:pt x="250" y="156"/>
                  </a:cubicBezTo>
                  <a:cubicBezTo>
                    <a:pt x="255" y="152"/>
                    <a:pt x="255" y="152"/>
                    <a:pt x="255" y="152"/>
                  </a:cubicBezTo>
                  <a:lnTo>
                    <a:pt x="255" y="160"/>
                  </a:lnTo>
                  <a:close/>
                  <a:moveTo>
                    <a:pt x="251" y="144"/>
                  </a:moveTo>
                  <a:cubicBezTo>
                    <a:pt x="255" y="140"/>
                    <a:pt x="255" y="140"/>
                    <a:pt x="255" y="140"/>
                  </a:cubicBezTo>
                  <a:cubicBezTo>
                    <a:pt x="255" y="147"/>
                    <a:pt x="255" y="147"/>
                    <a:pt x="255" y="147"/>
                  </a:cubicBezTo>
                  <a:lnTo>
                    <a:pt x="251" y="144"/>
                  </a:lnTo>
                  <a:close/>
                  <a:moveTo>
                    <a:pt x="255" y="178"/>
                  </a:moveTo>
                  <a:cubicBezTo>
                    <a:pt x="255" y="187"/>
                    <a:pt x="255" y="187"/>
                    <a:pt x="255" y="187"/>
                  </a:cubicBezTo>
                  <a:cubicBezTo>
                    <a:pt x="250" y="183"/>
                    <a:pt x="250" y="183"/>
                    <a:pt x="250" y="183"/>
                  </a:cubicBezTo>
                  <a:lnTo>
                    <a:pt x="255" y="178"/>
                  </a:lnTo>
                  <a:close/>
                  <a:moveTo>
                    <a:pt x="251" y="132"/>
                  </a:moveTo>
                  <a:cubicBezTo>
                    <a:pt x="255" y="129"/>
                    <a:pt x="255" y="129"/>
                    <a:pt x="255" y="129"/>
                  </a:cubicBezTo>
                  <a:cubicBezTo>
                    <a:pt x="255" y="136"/>
                    <a:pt x="255" y="136"/>
                    <a:pt x="255" y="136"/>
                  </a:cubicBezTo>
                  <a:lnTo>
                    <a:pt x="251" y="132"/>
                  </a:lnTo>
                  <a:close/>
                  <a:moveTo>
                    <a:pt x="251" y="121"/>
                  </a:moveTo>
                  <a:cubicBezTo>
                    <a:pt x="255" y="118"/>
                    <a:pt x="255" y="118"/>
                    <a:pt x="255" y="118"/>
                  </a:cubicBezTo>
                  <a:cubicBezTo>
                    <a:pt x="255" y="125"/>
                    <a:pt x="255" y="125"/>
                    <a:pt x="255" y="125"/>
                  </a:cubicBezTo>
                  <a:lnTo>
                    <a:pt x="251" y="121"/>
                  </a:lnTo>
                  <a:close/>
                  <a:moveTo>
                    <a:pt x="252" y="111"/>
                  </a:moveTo>
                  <a:cubicBezTo>
                    <a:pt x="255" y="108"/>
                    <a:pt x="255" y="108"/>
                    <a:pt x="255" y="108"/>
                  </a:cubicBezTo>
                  <a:cubicBezTo>
                    <a:pt x="255" y="114"/>
                    <a:pt x="255" y="114"/>
                    <a:pt x="255" y="114"/>
                  </a:cubicBezTo>
                  <a:lnTo>
                    <a:pt x="252" y="111"/>
                  </a:lnTo>
                  <a:close/>
                  <a:moveTo>
                    <a:pt x="256" y="226"/>
                  </a:moveTo>
                  <a:cubicBezTo>
                    <a:pt x="259" y="233"/>
                    <a:pt x="259" y="233"/>
                    <a:pt x="259" y="233"/>
                  </a:cubicBezTo>
                  <a:cubicBezTo>
                    <a:pt x="253" y="233"/>
                    <a:pt x="253" y="233"/>
                    <a:pt x="253" y="233"/>
                  </a:cubicBezTo>
                  <a:lnTo>
                    <a:pt x="256" y="226"/>
                  </a:lnTo>
                  <a:close/>
                  <a:moveTo>
                    <a:pt x="256" y="223"/>
                  </a:moveTo>
                  <a:cubicBezTo>
                    <a:pt x="254" y="219"/>
                    <a:pt x="254" y="219"/>
                    <a:pt x="254" y="219"/>
                  </a:cubicBezTo>
                  <a:cubicBezTo>
                    <a:pt x="257" y="219"/>
                    <a:pt x="257" y="219"/>
                    <a:pt x="257" y="219"/>
                  </a:cubicBezTo>
                  <a:lnTo>
                    <a:pt x="256" y="223"/>
                  </a:lnTo>
                  <a:close/>
                  <a:moveTo>
                    <a:pt x="259" y="235"/>
                  </a:moveTo>
                  <a:cubicBezTo>
                    <a:pt x="256" y="238"/>
                    <a:pt x="256" y="238"/>
                    <a:pt x="256" y="238"/>
                  </a:cubicBezTo>
                  <a:cubicBezTo>
                    <a:pt x="253" y="235"/>
                    <a:pt x="253" y="235"/>
                    <a:pt x="253" y="235"/>
                  </a:cubicBezTo>
                  <a:lnTo>
                    <a:pt x="259" y="235"/>
                  </a:lnTo>
                  <a:close/>
                  <a:moveTo>
                    <a:pt x="260" y="248"/>
                  </a:moveTo>
                  <a:cubicBezTo>
                    <a:pt x="252" y="248"/>
                    <a:pt x="252" y="248"/>
                    <a:pt x="252" y="248"/>
                  </a:cubicBezTo>
                  <a:cubicBezTo>
                    <a:pt x="256" y="241"/>
                    <a:pt x="256" y="241"/>
                    <a:pt x="256" y="241"/>
                  </a:cubicBezTo>
                  <a:lnTo>
                    <a:pt x="260" y="248"/>
                  </a:lnTo>
                  <a:close/>
                  <a:moveTo>
                    <a:pt x="260" y="249"/>
                  </a:moveTo>
                  <a:cubicBezTo>
                    <a:pt x="256" y="254"/>
                    <a:pt x="256" y="254"/>
                    <a:pt x="256" y="254"/>
                  </a:cubicBezTo>
                  <a:cubicBezTo>
                    <a:pt x="252" y="249"/>
                    <a:pt x="252" y="249"/>
                    <a:pt x="252" y="249"/>
                  </a:cubicBezTo>
                  <a:lnTo>
                    <a:pt x="260" y="249"/>
                  </a:lnTo>
                  <a:close/>
                  <a:moveTo>
                    <a:pt x="261" y="263"/>
                  </a:moveTo>
                  <a:cubicBezTo>
                    <a:pt x="251" y="263"/>
                    <a:pt x="251" y="263"/>
                    <a:pt x="251" y="263"/>
                  </a:cubicBezTo>
                  <a:cubicBezTo>
                    <a:pt x="256" y="256"/>
                    <a:pt x="256" y="256"/>
                    <a:pt x="256" y="256"/>
                  </a:cubicBezTo>
                  <a:lnTo>
                    <a:pt x="261" y="263"/>
                  </a:lnTo>
                  <a:close/>
                  <a:moveTo>
                    <a:pt x="257" y="255"/>
                  </a:moveTo>
                  <a:cubicBezTo>
                    <a:pt x="261" y="250"/>
                    <a:pt x="261" y="250"/>
                    <a:pt x="261" y="250"/>
                  </a:cubicBezTo>
                  <a:cubicBezTo>
                    <a:pt x="262" y="262"/>
                    <a:pt x="262" y="262"/>
                    <a:pt x="262" y="262"/>
                  </a:cubicBezTo>
                  <a:lnTo>
                    <a:pt x="257" y="255"/>
                  </a:lnTo>
                  <a:close/>
                  <a:moveTo>
                    <a:pt x="260" y="245"/>
                  </a:moveTo>
                  <a:cubicBezTo>
                    <a:pt x="256" y="240"/>
                    <a:pt x="256" y="240"/>
                    <a:pt x="256" y="240"/>
                  </a:cubicBezTo>
                  <a:cubicBezTo>
                    <a:pt x="260" y="235"/>
                    <a:pt x="260" y="235"/>
                    <a:pt x="260" y="235"/>
                  </a:cubicBezTo>
                  <a:lnTo>
                    <a:pt x="260" y="245"/>
                  </a:lnTo>
                  <a:close/>
                  <a:moveTo>
                    <a:pt x="260" y="221"/>
                  </a:moveTo>
                  <a:cubicBezTo>
                    <a:pt x="265" y="226"/>
                    <a:pt x="265" y="226"/>
                    <a:pt x="265" y="226"/>
                  </a:cubicBezTo>
                  <a:cubicBezTo>
                    <a:pt x="260" y="231"/>
                    <a:pt x="260" y="231"/>
                    <a:pt x="260" y="231"/>
                  </a:cubicBezTo>
                  <a:lnTo>
                    <a:pt x="260" y="221"/>
                  </a:lnTo>
                  <a:close/>
                  <a:moveTo>
                    <a:pt x="259" y="230"/>
                  </a:moveTo>
                  <a:cubicBezTo>
                    <a:pt x="256" y="225"/>
                    <a:pt x="256" y="225"/>
                    <a:pt x="256" y="225"/>
                  </a:cubicBezTo>
                  <a:cubicBezTo>
                    <a:pt x="258" y="221"/>
                    <a:pt x="258" y="221"/>
                    <a:pt x="258" y="221"/>
                  </a:cubicBezTo>
                  <a:lnTo>
                    <a:pt x="259" y="230"/>
                  </a:lnTo>
                  <a:close/>
                  <a:moveTo>
                    <a:pt x="258" y="206"/>
                  </a:moveTo>
                  <a:cubicBezTo>
                    <a:pt x="264" y="211"/>
                    <a:pt x="264" y="211"/>
                    <a:pt x="264" y="211"/>
                  </a:cubicBezTo>
                  <a:cubicBezTo>
                    <a:pt x="259" y="216"/>
                    <a:pt x="259" y="216"/>
                    <a:pt x="259" y="216"/>
                  </a:cubicBezTo>
                  <a:lnTo>
                    <a:pt x="258" y="206"/>
                  </a:lnTo>
                  <a:close/>
                  <a:moveTo>
                    <a:pt x="257" y="207"/>
                  </a:moveTo>
                  <a:cubicBezTo>
                    <a:pt x="257" y="213"/>
                    <a:pt x="257" y="213"/>
                    <a:pt x="257" y="213"/>
                  </a:cubicBezTo>
                  <a:cubicBezTo>
                    <a:pt x="256" y="209"/>
                    <a:pt x="256" y="209"/>
                    <a:pt x="256" y="209"/>
                  </a:cubicBezTo>
                  <a:lnTo>
                    <a:pt x="257" y="207"/>
                  </a:lnTo>
                  <a:close/>
                  <a:moveTo>
                    <a:pt x="257" y="202"/>
                  </a:moveTo>
                  <a:cubicBezTo>
                    <a:pt x="257" y="192"/>
                    <a:pt x="257" y="192"/>
                    <a:pt x="257" y="192"/>
                  </a:cubicBezTo>
                  <a:cubicBezTo>
                    <a:pt x="262" y="197"/>
                    <a:pt x="262" y="197"/>
                    <a:pt x="262" y="197"/>
                  </a:cubicBezTo>
                  <a:lnTo>
                    <a:pt x="257" y="202"/>
                  </a:lnTo>
                  <a:close/>
                  <a:moveTo>
                    <a:pt x="258" y="218"/>
                  </a:moveTo>
                  <a:cubicBezTo>
                    <a:pt x="254" y="218"/>
                    <a:pt x="254" y="218"/>
                    <a:pt x="254" y="218"/>
                  </a:cubicBezTo>
                  <a:cubicBezTo>
                    <a:pt x="256" y="212"/>
                    <a:pt x="256" y="212"/>
                    <a:pt x="256" y="212"/>
                  </a:cubicBezTo>
                  <a:lnTo>
                    <a:pt x="258" y="218"/>
                  </a:lnTo>
                  <a:close/>
                  <a:moveTo>
                    <a:pt x="254" y="213"/>
                  </a:moveTo>
                  <a:cubicBezTo>
                    <a:pt x="255" y="207"/>
                    <a:pt x="255" y="207"/>
                    <a:pt x="255" y="207"/>
                  </a:cubicBezTo>
                  <a:cubicBezTo>
                    <a:pt x="255" y="209"/>
                    <a:pt x="255" y="209"/>
                    <a:pt x="255" y="209"/>
                  </a:cubicBezTo>
                  <a:lnTo>
                    <a:pt x="254" y="213"/>
                  </a:lnTo>
                  <a:close/>
                  <a:moveTo>
                    <a:pt x="255" y="202"/>
                  </a:moveTo>
                  <a:cubicBezTo>
                    <a:pt x="249" y="197"/>
                    <a:pt x="249" y="197"/>
                    <a:pt x="249" y="197"/>
                  </a:cubicBezTo>
                  <a:cubicBezTo>
                    <a:pt x="255" y="192"/>
                    <a:pt x="255" y="192"/>
                    <a:pt x="255" y="192"/>
                  </a:cubicBezTo>
                  <a:lnTo>
                    <a:pt x="255" y="202"/>
                  </a:lnTo>
                  <a:close/>
                  <a:moveTo>
                    <a:pt x="255" y="255"/>
                  </a:moveTo>
                  <a:cubicBezTo>
                    <a:pt x="250" y="261"/>
                    <a:pt x="250" y="261"/>
                    <a:pt x="250" y="261"/>
                  </a:cubicBezTo>
                  <a:cubicBezTo>
                    <a:pt x="251" y="250"/>
                    <a:pt x="251" y="250"/>
                    <a:pt x="251" y="250"/>
                  </a:cubicBezTo>
                  <a:lnTo>
                    <a:pt x="255" y="255"/>
                  </a:lnTo>
                  <a:close/>
                  <a:moveTo>
                    <a:pt x="250" y="264"/>
                  </a:moveTo>
                  <a:cubicBezTo>
                    <a:pt x="261" y="264"/>
                    <a:pt x="261" y="264"/>
                    <a:pt x="261" y="264"/>
                  </a:cubicBezTo>
                  <a:cubicBezTo>
                    <a:pt x="256" y="270"/>
                    <a:pt x="256" y="270"/>
                    <a:pt x="256" y="270"/>
                  </a:cubicBezTo>
                  <a:lnTo>
                    <a:pt x="250" y="264"/>
                  </a:lnTo>
                  <a:close/>
                  <a:moveTo>
                    <a:pt x="262" y="265"/>
                  </a:moveTo>
                  <a:cubicBezTo>
                    <a:pt x="263" y="275"/>
                    <a:pt x="263" y="275"/>
                    <a:pt x="263" y="275"/>
                  </a:cubicBezTo>
                  <a:cubicBezTo>
                    <a:pt x="260" y="275"/>
                    <a:pt x="260" y="275"/>
                    <a:pt x="260" y="275"/>
                  </a:cubicBezTo>
                  <a:cubicBezTo>
                    <a:pt x="257" y="271"/>
                    <a:pt x="257" y="271"/>
                    <a:pt x="257" y="271"/>
                  </a:cubicBezTo>
                  <a:lnTo>
                    <a:pt x="262" y="265"/>
                  </a:lnTo>
                  <a:close/>
                  <a:moveTo>
                    <a:pt x="263" y="288"/>
                  </a:moveTo>
                  <a:cubicBezTo>
                    <a:pt x="261" y="290"/>
                    <a:pt x="261" y="290"/>
                    <a:pt x="261" y="290"/>
                  </a:cubicBezTo>
                  <a:cubicBezTo>
                    <a:pt x="259" y="288"/>
                    <a:pt x="259" y="288"/>
                    <a:pt x="259" y="288"/>
                  </a:cubicBezTo>
                  <a:lnTo>
                    <a:pt x="263" y="288"/>
                  </a:lnTo>
                  <a:close/>
                  <a:moveTo>
                    <a:pt x="263" y="248"/>
                  </a:moveTo>
                  <a:cubicBezTo>
                    <a:pt x="268" y="242"/>
                    <a:pt x="268" y="242"/>
                    <a:pt x="268" y="242"/>
                  </a:cubicBezTo>
                  <a:cubicBezTo>
                    <a:pt x="273" y="247"/>
                    <a:pt x="273" y="247"/>
                    <a:pt x="273" y="247"/>
                  </a:cubicBezTo>
                  <a:lnTo>
                    <a:pt x="263" y="248"/>
                  </a:lnTo>
                  <a:close/>
                  <a:moveTo>
                    <a:pt x="262" y="246"/>
                  </a:moveTo>
                  <a:cubicBezTo>
                    <a:pt x="261" y="236"/>
                    <a:pt x="261" y="236"/>
                    <a:pt x="261" y="236"/>
                  </a:cubicBezTo>
                  <a:cubicBezTo>
                    <a:pt x="267" y="241"/>
                    <a:pt x="267" y="241"/>
                    <a:pt x="267" y="241"/>
                  </a:cubicBezTo>
                  <a:lnTo>
                    <a:pt x="262" y="246"/>
                  </a:lnTo>
                  <a:close/>
                  <a:moveTo>
                    <a:pt x="261" y="233"/>
                  </a:moveTo>
                  <a:cubicBezTo>
                    <a:pt x="266" y="228"/>
                    <a:pt x="266" y="228"/>
                    <a:pt x="266" y="228"/>
                  </a:cubicBezTo>
                  <a:cubicBezTo>
                    <a:pt x="271" y="232"/>
                    <a:pt x="271" y="232"/>
                    <a:pt x="271" y="232"/>
                  </a:cubicBezTo>
                  <a:lnTo>
                    <a:pt x="261" y="233"/>
                  </a:lnTo>
                  <a:close/>
                  <a:moveTo>
                    <a:pt x="266" y="224"/>
                  </a:moveTo>
                  <a:cubicBezTo>
                    <a:pt x="260" y="219"/>
                    <a:pt x="260" y="219"/>
                    <a:pt x="260" y="219"/>
                  </a:cubicBezTo>
                  <a:cubicBezTo>
                    <a:pt x="271" y="219"/>
                    <a:pt x="271" y="219"/>
                    <a:pt x="271" y="219"/>
                  </a:cubicBezTo>
                  <a:lnTo>
                    <a:pt x="266" y="224"/>
                  </a:lnTo>
                  <a:close/>
                  <a:moveTo>
                    <a:pt x="260" y="217"/>
                  </a:moveTo>
                  <a:cubicBezTo>
                    <a:pt x="265" y="212"/>
                    <a:pt x="265" y="212"/>
                    <a:pt x="265" y="212"/>
                  </a:cubicBezTo>
                  <a:cubicBezTo>
                    <a:pt x="270" y="217"/>
                    <a:pt x="270" y="217"/>
                    <a:pt x="270" y="217"/>
                  </a:cubicBezTo>
                  <a:lnTo>
                    <a:pt x="260" y="217"/>
                  </a:lnTo>
                  <a:close/>
                  <a:moveTo>
                    <a:pt x="264" y="210"/>
                  </a:moveTo>
                  <a:cubicBezTo>
                    <a:pt x="259" y="205"/>
                    <a:pt x="259" y="205"/>
                    <a:pt x="259" y="205"/>
                  </a:cubicBezTo>
                  <a:cubicBezTo>
                    <a:pt x="269" y="205"/>
                    <a:pt x="269" y="205"/>
                    <a:pt x="269" y="205"/>
                  </a:cubicBezTo>
                  <a:lnTo>
                    <a:pt x="264" y="210"/>
                  </a:lnTo>
                  <a:close/>
                  <a:moveTo>
                    <a:pt x="258" y="203"/>
                  </a:moveTo>
                  <a:cubicBezTo>
                    <a:pt x="264" y="198"/>
                    <a:pt x="264" y="198"/>
                    <a:pt x="264" y="198"/>
                  </a:cubicBezTo>
                  <a:cubicBezTo>
                    <a:pt x="269" y="203"/>
                    <a:pt x="269" y="203"/>
                    <a:pt x="269" y="203"/>
                  </a:cubicBezTo>
                  <a:lnTo>
                    <a:pt x="258" y="203"/>
                  </a:lnTo>
                  <a:close/>
                  <a:moveTo>
                    <a:pt x="263" y="196"/>
                  </a:moveTo>
                  <a:cubicBezTo>
                    <a:pt x="258" y="190"/>
                    <a:pt x="258" y="190"/>
                    <a:pt x="258" y="190"/>
                  </a:cubicBezTo>
                  <a:cubicBezTo>
                    <a:pt x="268" y="190"/>
                    <a:pt x="268" y="190"/>
                    <a:pt x="268" y="190"/>
                  </a:cubicBezTo>
                  <a:lnTo>
                    <a:pt x="263" y="196"/>
                  </a:lnTo>
                  <a:close/>
                  <a:moveTo>
                    <a:pt x="258" y="189"/>
                  </a:moveTo>
                  <a:cubicBezTo>
                    <a:pt x="263" y="184"/>
                    <a:pt x="263" y="184"/>
                    <a:pt x="263" y="184"/>
                  </a:cubicBezTo>
                  <a:cubicBezTo>
                    <a:pt x="268" y="189"/>
                    <a:pt x="268" y="189"/>
                    <a:pt x="268" y="189"/>
                  </a:cubicBezTo>
                  <a:lnTo>
                    <a:pt x="258" y="189"/>
                  </a:lnTo>
                  <a:close/>
                  <a:moveTo>
                    <a:pt x="257" y="188"/>
                  </a:moveTo>
                  <a:cubicBezTo>
                    <a:pt x="257" y="178"/>
                    <a:pt x="257" y="178"/>
                    <a:pt x="257" y="178"/>
                  </a:cubicBezTo>
                  <a:cubicBezTo>
                    <a:pt x="262" y="183"/>
                    <a:pt x="262" y="183"/>
                    <a:pt x="262" y="183"/>
                  </a:cubicBezTo>
                  <a:lnTo>
                    <a:pt x="257" y="188"/>
                  </a:lnTo>
                  <a:close/>
                  <a:moveTo>
                    <a:pt x="257" y="118"/>
                  </a:moveTo>
                  <a:cubicBezTo>
                    <a:pt x="260" y="121"/>
                    <a:pt x="260" y="121"/>
                    <a:pt x="260" y="121"/>
                  </a:cubicBezTo>
                  <a:cubicBezTo>
                    <a:pt x="257" y="125"/>
                    <a:pt x="257" y="125"/>
                    <a:pt x="257" y="125"/>
                  </a:cubicBezTo>
                  <a:lnTo>
                    <a:pt x="257" y="118"/>
                  </a:lnTo>
                  <a:close/>
                  <a:moveTo>
                    <a:pt x="256" y="114"/>
                  </a:moveTo>
                  <a:cubicBezTo>
                    <a:pt x="256" y="108"/>
                    <a:pt x="256" y="108"/>
                    <a:pt x="256" y="108"/>
                  </a:cubicBezTo>
                  <a:cubicBezTo>
                    <a:pt x="260" y="111"/>
                    <a:pt x="260" y="111"/>
                    <a:pt x="260" y="111"/>
                  </a:cubicBezTo>
                  <a:lnTo>
                    <a:pt x="256" y="114"/>
                  </a:lnTo>
                  <a:close/>
                  <a:moveTo>
                    <a:pt x="257" y="129"/>
                  </a:moveTo>
                  <a:cubicBezTo>
                    <a:pt x="260" y="132"/>
                    <a:pt x="260" y="132"/>
                    <a:pt x="260" y="132"/>
                  </a:cubicBezTo>
                  <a:cubicBezTo>
                    <a:pt x="257" y="136"/>
                    <a:pt x="257" y="136"/>
                    <a:pt x="257" y="136"/>
                  </a:cubicBezTo>
                  <a:lnTo>
                    <a:pt x="257" y="129"/>
                  </a:lnTo>
                  <a:close/>
                  <a:moveTo>
                    <a:pt x="257" y="140"/>
                  </a:moveTo>
                  <a:cubicBezTo>
                    <a:pt x="260" y="144"/>
                    <a:pt x="260" y="144"/>
                    <a:pt x="260" y="144"/>
                  </a:cubicBezTo>
                  <a:cubicBezTo>
                    <a:pt x="257" y="147"/>
                    <a:pt x="257" y="147"/>
                    <a:pt x="257" y="147"/>
                  </a:cubicBezTo>
                  <a:lnTo>
                    <a:pt x="257" y="140"/>
                  </a:lnTo>
                  <a:close/>
                  <a:moveTo>
                    <a:pt x="257" y="152"/>
                  </a:moveTo>
                  <a:cubicBezTo>
                    <a:pt x="261" y="156"/>
                    <a:pt x="261" y="156"/>
                    <a:pt x="261" y="156"/>
                  </a:cubicBezTo>
                  <a:cubicBezTo>
                    <a:pt x="257" y="160"/>
                    <a:pt x="257" y="160"/>
                    <a:pt x="257" y="160"/>
                  </a:cubicBezTo>
                  <a:lnTo>
                    <a:pt x="257" y="152"/>
                  </a:lnTo>
                  <a:close/>
                  <a:moveTo>
                    <a:pt x="257" y="164"/>
                  </a:moveTo>
                  <a:cubicBezTo>
                    <a:pt x="261" y="169"/>
                    <a:pt x="261" y="169"/>
                    <a:pt x="261" y="169"/>
                  </a:cubicBezTo>
                  <a:cubicBezTo>
                    <a:pt x="257" y="173"/>
                    <a:pt x="257" y="173"/>
                    <a:pt x="257" y="173"/>
                  </a:cubicBezTo>
                  <a:lnTo>
                    <a:pt x="257" y="164"/>
                  </a:lnTo>
                  <a:close/>
                  <a:moveTo>
                    <a:pt x="262" y="170"/>
                  </a:moveTo>
                  <a:cubicBezTo>
                    <a:pt x="267" y="174"/>
                    <a:pt x="267" y="174"/>
                    <a:pt x="267" y="174"/>
                  </a:cubicBezTo>
                  <a:cubicBezTo>
                    <a:pt x="258" y="174"/>
                    <a:pt x="258" y="174"/>
                    <a:pt x="258" y="174"/>
                  </a:cubicBezTo>
                  <a:lnTo>
                    <a:pt x="262" y="170"/>
                  </a:lnTo>
                  <a:close/>
                  <a:moveTo>
                    <a:pt x="258" y="163"/>
                  </a:moveTo>
                  <a:cubicBezTo>
                    <a:pt x="267" y="163"/>
                    <a:pt x="267" y="163"/>
                    <a:pt x="267" y="163"/>
                  </a:cubicBezTo>
                  <a:cubicBezTo>
                    <a:pt x="262" y="167"/>
                    <a:pt x="262" y="167"/>
                    <a:pt x="262" y="167"/>
                  </a:cubicBezTo>
                  <a:lnTo>
                    <a:pt x="258" y="163"/>
                  </a:lnTo>
                  <a:close/>
                  <a:moveTo>
                    <a:pt x="258" y="161"/>
                  </a:moveTo>
                  <a:cubicBezTo>
                    <a:pt x="262" y="157"/>
                    <a:pt x="262" y="157"/>
                    <a:pt x="262" y="157"/>
                  </a:cubicBezTo>
                  <a:cubicBezTo>
                    <a:pt x="266" y="161"/>
                    <a:pt x="266" y="161"/>
                    <a:pt x="266" y="161"/>
                  </a:cubicBezTo>
                  <a:lnTo>
                    <a:pt x="258" y="161"/>
                  </a:lnTo>
                  <a:close/>
                  <a:moveTo>
                    <a:pt x="258" y="151"/>
                  </a:moveTo>
                  <a:cubicBezTo>
                    <a:pt x="266" y="151"/>
                    <a:pt x="266" y="151"/>
                    <a:pt x="266" y="151"/>
                  </a:cubicBezTo>
                  <a:cubicBezTo>
                    <a:pt x="262" y="155"/>
                    <a:pt x="262" y="155"/>
                    <a:pt x="262" y="155"/>
                  </a:cubicBezTo>
                  <a:lnTo>
                    <a:pt x="258" y="151"/>
                  </a:lnTo>
                  <a:close/>
                  <a:moveTo>
                    <a:pt x="258" y="149"/>
                  </a:moveTo>
                  <a:cubicBezTo>
                    <a:pt x="261" y="145"/>
                    <a:pt x="261" y="145"/>
                    <a:pt x="261" y="145"/>
                  </a:cubicBezTo>
                  <a:cubicBezTo>
                    <a:pt x="265" y="149"/>
                    <a:pt x="265" y="149"/>
                    <a:pt x="265" y="149"/>
                  </a:cubicBezTo>
                  <a:lnTo>
                    <a:pt x="258" y="149"/>
                  </a:lnTo>
                  <a:close/>
                  <a:moveTo>
                    <a:pt x="258" y="139"/>
                  </a:moveTo>
                  <a:cubicBezTo>
                    <a:pt x="265" y="139"/>
                    <a:pt x="265" y="139"/>
                    <a:pt x="265" y="139"/>
                  </a:cubicBezTo>
                  <a:cubicBezTo>
                    <a:pt x="261" y="142"/>
                    <a:pt x="261" y="142"/>
                    <a:pt x="261" y="142"/>
                  </a:cubicBezTo>
                  <a:lnTo>
                    <a:pt x="258" y="139"/>
                  </a:lnTo>
                  <a:close/>
                  <a:moveTo>
                    <a:pt x="257" y="137"/>
                  </a:moveTo>
                  <a:cubicBezTo>
                    <a:pt x="261" y="133"/>
                    <a:pt x="261" y="133"/>
                    <a:pt x="261" y="133"/>
                  </a:cubicBezTo>
                  <a:cubicBezTo>
                    <a:pt x="265" y="137"/>
                    <a:pt x="265" y="137"/>
                    <a:pt x="265" y="137"/>
                  </a:cubicBezTo>
                  <a:lnTo>
                    <a:pt x="257" y="137"/>
                  </a:lnTo>
                  <a:close/>
                  <a:moveTo>
                    <a:pt x="257" y="128"/>
                  </a:moveTo>
                  <a:cubicBezTo>
                    <a:pt x="265" y="128"/>
                    <a:pt x="265" y="128"/>
                    <a:pt x="265" y="128"/>
                  </a:cubicBezTo>
                  <a:cubicBezTo>
                    <a:pt x="261" y="131"/>
                    <a:pt x="261" y="131"/>
                    <a:pt x="261" y="131"/>
                  </a:cubicBezTo>
                  <a:lnTo>
                    <a:pt x="257" y="128"/>
                  </a:lnTo>
                  <a:close/>
                  <a:moveTo>
                    <a:pt x="257" y="126"/>
                  </a:moveTo>
                  <a:cubicBezTo>
                    <a:pt x="261" y="123"/>
                    <a:pt x="261" y="123"/>
                    <a:pt x="261" y="123"/>
                  </a:cubicBezTo>
                  <a:cubicBezTo>
                    <a:pt x="264" y="126"/>
                    <a:pt x="264" y="126"/>
                    <a:pt x="264" y="126"/>
                  </a:cubicBezTo>
                  <a:lnTo>
                    <a:pt x="257" y="126"/>
                  </a:lnTo>
                  <a:close/>
                  <a:moveTo>
                    <a:pt x="258" y="117"/>
                  </a:moveTo>
                  <a:cubicBezTo>
                    <a:pt x="264" y="117"/>
                    <a:pt x="264" y="117"/>
                    <a:pt x="264" y="117"/>
                  </a:cubicBezTo>
                  <a:cubicBezTo>
                    <a:pt x="261" y="120"/>
                    <a:pt x="261" y="120"/>
                    <a:pt x="261" y="120"/>
                  </a:cubicBezTo>
                  <a:lnTo>
                    <a:pt x="258" y="117"/>
                  </a:lnTo>
                  <a:close/>
                  <a:moveTo>
                    <a:pt x="257" y="115"/>
                  </a:moveTo>
                  <a:cubicBezTo>
                    <a:pt x="260" y="112"/>
                    <a:pt x="260" y="112"/>
                    <a:pt x="260" y="112"/>
                  </a:cubicBezTo>
                  <a:cubicBezTo>
                    <a:pt x="264" y="115"/>
                    <a:pt x="264" y="115"/>
                    <a:pt x="264" y="115"/>
                  </a:cubicBezTo>
                  <a:lnTo>
                    <a:pt x="257" y="115"/>
                  </a:lnTo>
                  <a:close/>
                  <a:moveTo>
                    <a:pt x="257" y="107"/>
                  </a:moveTo>
                  <a:cubicBezTo>
                    <a:pt x="264" y="107"/>
                    <a:pt x="264" y="107"/>
                    <a:pt x="264" y="107"/>
                  </a:cubicBezTo>
                  <a:cubicBezTo>
                    <a:pt x="261" y="110"/>
                    <a:pt x="261" y="110"/>
                    <a:pt x="261" y="110"/>
                  </a:cubicBezTo>
                  <a:lnTo>
                    <a:pt x="257" y="107"/>
                  </a:lnTo>
                  <a:close/>
                  <a:moveTo>
                    <a:pt x="257" y="106"/>
                  </a:moveTo>
                  <a:cubicBezTo>
                    <a:pt x="260" y="103"/>
                    <a:pt x="260" y="103"/>
                    <a:pt x="260" y="103"/>
                  </a:cubicBezTo>
                  <a:cubicBezTo>
                    <a:pt x="263" y="106"/>
                    <a:pt x="263" y="106"/>
                    <a:pt x="263" y="106"/>
                  </a:cubicBezTo>
                  <a:lnTo>
                    <a:pt x="257" y="106"/>
                  </a:lnTo>
                  <a:close/>
                  <a:moveTo>
                    <a:pt x="257" y="204"/>
                  </a:moveTo>
                  <a:cubicBezTo>
                    <a:pt x="256" y="207"/>
                    <a:pt x="256" y="207"/>
                    <a:pt x="256" y="207"/>
                  </a:cubicBezTo>
                  <a:cubicBezTo>
                    <a:pt x="255" y="204"/>
                    <a:pt x="255" y="204"/>
                    <a:pt x="255" y="204"/>
                  </a:cubicBezTo>
                  <a:lnTo>
                    <a:pt x="257" y="204"/>
                  </a:lnTo>
                  <a:close/>
                  <a:moveTo>
                    <a:pt x="255" y="105"/>
                  </a:moveTo>
                  <a:cubicBezTo>
                    <a:pt x="252" y="102"/>
                    <a:pt x="252" y="102"/>
                    <a:pt x="252" y="102"/>
                  </a:cubicBezTo>
                  <a:cubicBezTo>
                    <a:pt x="255" y="99"/>
                    <a:pt x="255" y="99"/>
                    <a:pt x="255" y="99"/>
                  </a:cubicBezTo>
                  <a:lnTo>
                    <a:pt x="255" y="105"/>
                  </a:lnTo>
                  <a:close/>
                  <a:moveTo>
                    <a:pt x="254" y="106"/>
                  </a:moveTo>
                  <a:cubicBezTo>
                    <a:pt x="248" y="106"/>
                    <a:pt x="248" y="106"/>
                    <a:pt x="248" y="106"/>
                  </a:cubicBezTo>
                  <a:cubicBezTo>
                    <a:pt x="251" y="103"/>
                    <a:pt x="251" y="103"/>
                    <a:pt x="251" y="103"/>
                  </a:cubicBezTo>
                  <a:lnTo>
                    <a:pt x="254" y="106"/>
                  </a:lnTo>
                  <a:close/>
                  <a:moveTo>
                    <a:pt x="254" y="107"/>
                  </a:moveTo>
                  <a:cubicBezTo>
                    <a:pt x="251" y="110"/>
                    <a:pt x="251" y="110"/>
                    <a:pt x="251" y="110"/>
                  </a:cubicBezTo>
                  <a:cubicBezTo>
                    <a:pt x="248" y="107"/>
                    <a:pt x="248" y="107"/>
                    <a:pt x="248" y="107"/>
                  </a:cubicBezTo>
                  <a:lnTo>
                    <a:pt x="254" y="107"/>
                  </a:lnTo>
                  <a:close/>
                  <a:moveTo>
                    <a:pt x="254" y="115"/>
                  </a:moveTo>
                  <a:cubicBezTo>
                    <a:pt x="248" y="115"/>
                    <a:pt x="248" y="115"/>
                    <a:pt x="248" y="115"/>
                  </a:cubicBezTo>
                  <a:cubicBezTo>
                    <a:pt x="251" y="112"/>
                    <a:pt x="251" y="112"/>
                    <a:pt x="251" y="112"/>
                  </a:cubicBezTo>
                  <a:lnTo>
                    <a:pt x="254" y="115"/>
                  </a:lnTo>
                  <a:close/>
                  <a:moveTo>
                    <a:pt x="254" y="117"/>
                  </a:moveTo>
                  <a:cubicBezTo>
                    <a:pt x="251" y="120"/>
                    <a:pt x="251" y="120"/>
                    <a:pt x="251" y="120"/>
                  </a:cubicBezTo>
                  <a:cubicBezTo>
                    <a:pt x="247" y="117"/>
                    <a:pt x="247" y="117"/>
                    <a:pt x="247" y="117"/>
                  </a:cubicBezTo>
                  <a:lnTo>
                    <a:pt x="254" y="117"/>
                  </a:lnTo>
                  <a:close/>
                  <a:moveTo>
                    <a:pt x="254" y="126"/>
                  </a:moveTo>
                  <a:cubicBezTo>
                    <a:pt x="247" y="126"/>
                    <a:pt x="247" y="126"/>
                    <a:pt x="247" y="126"/>
                  </a:cubicBezTo>
                  <a:cubicBezTo>
                    <a:pt x="250" y="123"/>
                    <a:pt x="250" y="123"/>
                    <a:pt x="250" y="123"/>
                  </a:cubicBezTo>
                  <a:lnTo>
                    <a:pt x="254" y="126"/>
                  </a:lnTo>
                  <a:close/>
                  <a:moveTo>
                    <a:pt x="254" y="128"/>
                  </a:moveTo>
                  <a:cubicBezTo>
                    <a:pt x="250" y="131"/>
                    <a:pt x="250" y="131"/>
                    <a:pt x="250" y="131"/>
                  </a:cubicBezTo>
                  <a:cubicBezTo>
                    <a:pt x="247" y="128"/>
                    <a:pt x="247" y="128"/>
                    <a:pt x="247" y="128"/>
                  </a:cubicBezTo>
                  <a:lnTo>
                    <a:pt x="254" y="128"/>
                  </a:lnTo>
                  <a:close/>
                  <a:moveTo>
                    <a:pt x="254" y="137"/>
                  </a:moveTo>
                  <a:cubicBezTo>
                    <a:pt x="246" y="137"/>
                    <a:pt x="246" y="137"/>
                    <a:pt x="246" y="137"/>
                  </a:cubicBezTo>
                  <a:cubicBezTo>
                    <a:pt x="250" y="133"/>
                    <a:pt x="250" y="133"/>
                    <a:pt x="250" y="133"/>
                  </a:cubicBezTo>
                  <a:lnTo>
                    <a:pt x="254" y="137"/>
                  </a:lnTo>
                  <a:close/>
                  <a:moveTo>
                    <a:pt x="254" y="139"/>
                  </a:moveTo>
                  <a:cubicBezTo>
                    <a:pt x="250" y="143"/>
                    <a:pt x="250" y="143"/>
                    <a:pt x="250" y="143"/>
                  </a:cubicBezTo>
                  <a:cubicBezTo>
                    <a:pt x="246" y="139"/>
                    <a:pt x="246" y="139"/>
                    <a:pt x="246" y="139"/>
                  </a:cubicBezTo>
                  <a:lnTo>
                    <a:pt x="254" y="139"/>
                  </a:lnTo>
                  <a:close/>
                  <a:moveTo>
                    <a:pt x="254" y="149"/>
                  </a:moveTo>
                  <a:cubicBezTo>
                    <a:pt x="246" y="149"/>
                    <a:pt x="246" y="149"/>
                    <a:pt x="246" y="149"/>
                  </a:cubicBezTo>
                  <a:cubicBezTo>
                    <a:pt x="250" y="145"/>
                    <a:pt x="250" y="145"/>
                    <a:pt x="250" y="145"/>
                  </a:cubicBezTo>
                  <a:lnTo>
                    <a:pt x="254" y="149"/>
                  </a:lnTo>
                  <a:close/>
                  <a:moveTo>
                    <a:pt x="254" y="151"/>
                  </a:moveTo>
                  <a:cubicBezTo>
                    <a:pt x="250" y="155"/>
                    <a:pt x="250" y="155"/>
                    <a:pt x="250" y="155"/>
                  </a:cubicBezTo>
                  <a:cubicBezTo>
                    <a:pt x="245" y="151"/>
                    <a:pt x="245" y="151"/>
                    <a:pt x="245" y="151"/>
                  </a:cubicBezTo>
                  <a:lnTo>
                    <a:pt x="254" y="151"/>
                  </a:lnTo>
                  <a:close/>
                  <a:moveTo>
                    <a:pt x="254" y="161"/>
                  </a:moveTo>
                  <a:cubicBezTo>
                    <a:pt x="245" y="161"/>
                    <a:pt x="245" y="161"/>
                    <a:pt x="245" y="161"/>
                  </a:cubicBezTo>
                  <a:cubicBezTo>
                    <a:pt x="249" y="157"/>
                    <a:pt x="249" y="157"/>
                    <a:pt x="249" y="157"/>
                  </a:cubicBezTo>
                  <a:lnTo>
                    <a:pt x="254" y="161"/>
                  </a:lnTo>
                  <a:close/>
                  <a:moveTo>
                    <a:pt x="254" y="163"/>
                  </a:moveTo>
                  <a:cubicBezTo>
                    <a:pt x="249" y="167"/>
                    <a:pt x="249" y="167"/>
                    <a:pt x="249" y="167"/>
                  </a:cubicBezTo>
                  <a:cubicBezTo>
                    <a:pt x="245" y="163"/>
                    <a:pt x="245" y="163"/>
                    <a:pt x="245" y="163"/>
                  </a:cubicBezTo>
                  <a:lnTo>
                    <a:pt x="254" y="163"/>
                  </a:lnTo>
                  <a:close/>
                  <a:moveTo>
                    <a:pt x="249" y="170"/>
                  </a:moveTo>
                  <a:cubicBezTo>
                    <a:pt x="254" y="174"/>
                    <a:pt x="254" y="174"/>
                    <a:pt x="254" y="174"/>
                  </a:cubicBezTo>
                  <a:cubicBezTo>
                    <a:pt x="245" y="174"/>
                    <a:pt x="245" y="174"/>
                    <a:pt x="245" y="174"/>
                  </a:cubicBezTo>
                  <a:lnTo>
                    <a:pt x="249" y="170"/>
                  </a:lnTo>
                  <a:close/>
                  <a:moveTo>
                    <a:pt x="254" y="177"/>
                  </a:moveTo>
                  <a:cubicBezTo>
                    <a:pt x="249" y="182"/>
                    <a:pt x="249" y="182"/>
                    <a:pt x="249" y="182"/>
                  </a:cubicBezTo>
                  <a:cubicBezTo>
                    <a:pt x="244" y="177"/>
                    <a:pt x="244" y="177"/>
                    <a:pt x="244" y="177"/>
                  </a:cubicBezTo>
                  <a:lnTo>
                    <a:pt x="254" y="177"/>
                  </a:lnTo>
                  <a:close/>
                  <a:moveTo>
                    <a:pt x="249" y="184"/>
                  </a:moveTo>
                  <a:cubicBezTo>
                    <a:pt x="254" y="189"/>
                    <a:pt x="254" y="189"/>
                    <a:pt x="254" y="189"/>
                  </a:cubicBezTo>
                  <a:cubicBezTo>
                    <a:pt x="244" y="189"/>
                    <a:pt x="244" y="189"/>
                    <a:pt x="244" y="189"/>
                  </a:cubicBezTo>
                  <a:lnTo>
                    <a:pt x="249" y="184"/>
                  </a:lnTo>
                  <a:close/>
                  <a:moveTo>
                    <a:pt x="253" y="191"/>
                  </a:moveTo>
                  <a:cubicBezTo>
                    <a:pt x="248" y="196"/>
                    <a:pt x="248" y="196"/>
                    <a:pt x="248" y="196"/>
                  </a:cubicBezTo>
                  <a:cubicBezTo>
                    <a:pt x="243" y="191"/>
                    <a:pt x="243" y="191"/>
                    <a:pt x="243" y="191"/>
                  </a:cubicBezTo>
                  <a:lnTo>
                    <a:pt x="253" y="191"/>
                  </a:lnTo>
                  <a:close/>
                  <a:moveTo>
                    <a:pt x="253" y="203"/>
                  </a:moveTo>
                  <a:cubicBezTo>
                    <a:pt x="243" y="203"/>
                    <a:pt x="243" y="203"/>
                    <a:pt x="243" y="203"/>
                  </a:cubicBezTo>
                  <a:cubicBezTo>
                    <a:pt x="248" y="198"/>
                    <a:pt x="248" y="198"/>
                    <a:pt x="248" y="198"/>
                  </a:cubicBezTo>
                  <a:lnTo>
                    <a:pt x="253" y="203"/>
                  </a:lnTo>
                  <a:close/>
                  <a:moveTo>
                    <a:pt x="253" y="205"/>
                  </a:moveTo>
                  <a:cubicBezTo>
                    <a:pt x="247" y="210"/>
                    <a:pt x="247" y="210"/>
                    <a:pt x="247" y="210"/>
                  </a:cubicBezTo>
                  <a:cubicBezTo>
                    <a:pt x="242" y="205"/>
                    <a:pt x="242" y="205"/>
                    <a:pt x="242" y="205"/>
                  </a:cubicBezTo>
                  <a:lnTo>
                    <a:pt x="253" y="205"/>
                  </a:lnTo>
                  <a:close/>
                  <a:moveTo>
                    <a:pt x="252" y="218"/>
                  </a:moveTo>
                  <a:cubicBezTo>
                    <a:pt x="242" y="218"/>
                    <a:pt x="242" y="218"/>
                    <a:pt x="242" y="218"/>
                  </a:cubicBezTo>
                  <a:cubicBezTo>
                    <a:pt x="247" y="213"/>
                    <a:pt x="247" y="213"/>
                    <a:pt x="247" y="213"/>
                  </a:cubicBezTo>
                  <a:lnTo>
                    <a:pt x="252" y="218"/>
                  </a:lnTo>
                  <a:close/>
                  <a:moveTo>
                    <a:pt x="252" y="220"/>
                  </a:moveTo>
                  <a:cubicBezTo>
                    <a:pt x="247" y="225"/>
                    <a:pt x="247" y="225"/>
                    <a:pt x="247" y="225"/>
                  </a:cubicBezTo>
                  <a:cubicBezTo>
                    <a:pt x="242" y="219"/>
                    <a:pt x="242" y="219"/>
                    <a:pt x="242" y="219"/>
                  </a:cubicBezTo>
                  <a:lnTo>
                    <a:pt x="252" y="220"/>
                  </a:lnTo>
                  <a:close/>
                  <a:moveTo>
                    <a:pt x="251" y="232"/>
                  </a:moveTo>
                  <a:cubicBezTo>
                    <a:pt x="241" y="232"/>
                    <a:pt x="241" y="232"/>
                    <a:pt x="241" y="232"/>
                  </a:cubicBezTo>
                  <a:cubicBezTo>
                    <a:pt x="246" y="227"/>
                    <a:pt x="246" y="227"/>
                    <a:pt x="246" y="227"/>
                  </a:cubicBezTo>
                  <a:lnTo>
                    <a:pt x="251" y="232"/>
                  </a:lnTo>
                  <a:close/>
                  <a:moveTo>
                    <a:pt x="250" y="246"/>
                  </a:moveTo>
                  <a:cubicBezTo>
                    <a:pt x="245" y="241"/>
                    <a:pt x="245" y="241"/>
                    <a:pt x="245" y="241"/>
                  </a:cubicBezTo>
                  <a:cubicBezTo>
                    <a:pt x="251" y="236"/>
                    <a:pt x="251" y="236"/>
                    <a:pt x="251" y="236"/>
                  </a:cubicBezTo>
                  <a:lnTo>
                    <a:pt x="250" y="246"/>
                  </a:lnTo>
                  <a:close/>
                  <a:moveTo>
                    <a:pt x="249" y="247"/>
                  </a:moveTo>
                  <a:cubicBezTo>
                    <a:pt x="239" y="247"/>
                    <a:pt x="239" y="247"/>
                    <a:pt x="239" y="247"/>
                  </a:cubicBezTo>
                  <a:cubicBezTo>
                    <a:pt x="244" y="242"/>
                    <a:pt x="244" y="242"/>
                    <a:pt x="244" y="242"/>
                  </a:cubicBezTo>
                  <a:lnTo>
                    <a:pt x="249" y="247"/>
                  </a:lnTo>
                  <a:close/>
                  <a:moveTo>
                    <a:pt x="249" y="261"/>
                  </a:moveTo>
                  <a:cubicBezTo>
                    <a:pt x="244" y="256"/>
                    <a:pt x="244" y="256"/>
                    <a:pt x="244" y="256"/>
                  </a:cubicBezTo>
                  <a:cubicBezTo>
                    <a:pt x="249" y="251"/>
                    <a:pt x="249" y="251"/>
                    <a:pt x="249" y="251"/>
                  </a:cubicBezTo>
                  <a:lnTo>
                    <a:pt x="249" y="261"/>
                  </a:lnTo>
                  <a:close/>
                  <a:moveTo>
                    <a:pt x="248" y="262"/>
                  </a:moveTo>
                  <a:cubicBezTo>
                    <a:pt x="238" y="262"/>
                    <a:pt x="238" y="262"/>
                    <a:pt x="238" y="262"/>
                  </a:cubicBezTo>
                  <a:cubicBezTo>
                    <a:pt x="243" y="257"/>
                    <a:pt x="243" y="257"/>
                    <a:pt x="243" y="257"/>
                  </a:cubicBezTo>
                  <a:lnTo>
                    <a:pt x="248" y="262"/>
                  </a:lnTo>
                  <a:close/>
                  <a:moveTo>
                    <a:pt x="247" y="289"/>
                  </a:moveTo>
                  <a:cubicBezTo>
                    <a:pt x="250" y="291"/>
                    <a:pt x="250" y="291"/>
                    <a:pt x="250" y="291"/>
                  </a:cubicBezTo>
                  <a:cubicBezTo>
                    <a:pt x="246" y="295"/>
                    <a:pt x="246" y="295"/>
                    <a:pt x="246" y="295"/>
                  </a:cubicBezTo>
                  <a:lnTo>
                    <a:pt x="247" y="289"/>
                  </a:lnTo>
                  <a:close/>
                  <a:moveTo>
                    <a:pt x="251" y="292"/>
                  </a:moveTo>
                  <a:cubicBezTo>
                    <a:pt x="254" y="296"/>
                    <a:pt x="254" y="296"/>
                    <a:pt x="254" y="296"/>
                  </a:cubicBezTo>
                  <a:cubicBezTo>
                    <a:pt x="247" y="296"/>
                    <a:pt x="247" y="296"/>
                    <a:pt x="247" y="296"/>
                  </a:cubicBezTo>
                  <a:lnTo>
                    <a:pt x="251" y="292"/>
                  </a:lnTo>
                  <a:close/>
                  <a:moveTo>
                    <a:pt x="252" y="291"/>
                  </a:moveTo>
                  <a:cubicBezTo>
                    <a:pt x="255" y="289"/>
                    <a:pt x="255" y="289"/>
                    <a:pt x="255" y="289"/>
                  </a:cubicBezTo>
                  <a:cubicBezTo>
                    <a:pt x="255" y="295"/>
                    <a:pt x="255" y="295"/>
                    <a:pt x="255" y="295"/>
                  </a:cubicBezTo>
                  <a:lnTo>
                    <a:pt x="252" y="291"/>
                  </a:lnTo>
                  <a:close/>
                  <a:moveTo>
                    <a:pt x="253" y="274"/>
                  </a:moveTo>
                  <a:cubicBezTo>
                    <a:pt x="256" y="272"/>
                    <a:pt x="256" y="272"/>
                    <a:pt x="256" y="272"/>
                  </a:cubicBezTo>
                  <a:cubicBezTo>
                    <a:pt x="259" y="274"/>
                    <a:pt x="259" y="274"/>
                    <a:pt x="259" y="274"/>
                  </a:cubicBezTo>
                  <a:lnTo>
                    <a:pt x="253" y="274"/>
                  </a:lnTo>
                  <a:close/>
                  <a:moveTo>
                    <a:pt x="260" y="291"/>
                  </a:moveTo>
                  <a:cubicBezTo>
                    <a:pt x="257" y="295"/>
                    <a:pt x="257" y="295"/>
                    <a:pt x="257" y="295"/>
                  </a:cubicBezTo>
                  <a:cubicBezTo>
                    <a:pt x="257" y="288"/>
                    <a:pt x="257" y="288"/>
                    <a:pt x="257" y="288"/>
                  </a:cubicBezTo>
                  <a:lnTo>
                    <a:pt x="260" y="291"/>
                  </a:lnTo>
                  <a:close/>
                  <a:moveTo>
                    <a:pt x="261" y="292"/>
                  </a:moveTo>
                  <a:cubicBezTo>
                    <a:pt x="266" y="296"/>
                    <a:pt x="266" y="296"/>
                    <a:pt x="266" y="296"/>
                  </a:cubicBezTo>
                  <a:cubicBezTo>
                    <a:pt x="258" y="296"/>
                    <a:pt x="258" y="296"/>
                    <a:pt x="258" y="296"/>
                  </a:cubicBezTo>
                  <a:lnTo>
                    <a:pt x="261" y="292"/>
                  </a:lnTo>
                  <a:close/>
                  <a:moveTo>
                    <a:pt x="262" y="291"/>
                  </a:moveTo>
                  <a:cubicBezTo>
                    <a:pt x="265" y="289"/>
                    <a:pt x="265" y="289"/>
                    <a:pt x="265" y="289"/>
                  </a:cubicBezTo>
                  <a:cubicBezTo>
                    <a:pt x="266" y="295"/>
                    <a:pt x="266" y="295"/>
                    <a:pt x="266" y="295"/>
                  </a:cubicBezTo>
                  <a:lnTo>
                    <a:pt x="262" y="291"/>
                  </a:lnTo>
                  <a:close/>
                  <a:moveTo>
                    <a:pt x="265" y="275"/>
                  </a:moveTo>
                  <a:cubicBezTo>
                    <a:pt x="264" y="265"/>
                    <a:pt x="264" y="265"/>
                    <a:pt x="264" y="265"/>
                  </a:cubicBezTo>
                  <a:cubicBezTo>
                    <a:pt x="270" y="272"/>
                    <a:pt x="270" y="272"/>
                    <a:pt x="270" y="272"/>
                  </a:cubicBezTo>
                  <a:cubicBezTo>
                    <a:pt x="267" y="275"/>
                    <a:pt x="267" y="275"/>
                    <a:pt x="267" y="275"/>
                  </a:cubicBezTo>
                  <a:lnTo>
                    <a:pt x="265" y="275"/>
                  </a:lnTo>
                  <a:close/>
                  <a:moveTo>
                    <a:pt x="276" y="295"/>
                  </a:moveTo>
                  <a:cubicBezTo>
                    <a:pt x="275" y="289"/>
                    <a:pt x="275" y="289"/>
                    <a:pt x="275" y="289"/>
                  </a:cubicBezTo>
                  <a:cubicBezTo>
                    <a:pt x="278" y="292"/>
                    <a:pt x="278" y="292"/>
                    <a:pt x="278" y="292"/>
                  </a:cubicBezTo>
                  <a:lnTo>
                    <a:pt x="276" y="295"/>
                  </a:lnTo>
                  <a:close/>
                  <a:moveTo>
                    <a:pt x="279" y="293"/>
                  </a:moveTo>
                  <a:cubicBezTo>
                    <a:pt x="282" y="295"/>
                    <a:pt x="282" y="295"/>
                    <a:pt x="282" y="295"/>
                  </a:cubicBezTo>
                  <a:cubicBezTo>
                    <a:pt x="277" y="296"/>
                    <a:pt x="277" y="296"/>
                    <a:pt x="277" y="296"/>
                  </a:cubicBezTo>
                  <a:lnTo>
                    <a:pt x="279" y="293"/>
                  </a:lnTo>
                  <a:close/>
                  <a:moveTo>
                    <a:pt x="276" y="302"/>
                  </a:moveTo>
                  <a:cubicBezTo>
                    <a:pt x="276" y="302"/>
                    <a:pt x="277" y="307"/>
                    <a:pt x="277" y="307"/>
                  </a:cubicBezTo>
                  <a:cubicBezTo>
                    <a:pt x="271" y="302"/>
                    <a:pt x="271" y="302"/>
                    <a:pt x="271" y="302"/>
                  </a:cubicBezTo>
                  <a:lnTo>
                    <a:pt x="276" y="302"/>
                  </a:lnTo>
                  <a:close/>
                  <a:moveTo>
                    <a:pt x="274" y="289"/>
                  </a:moveTo>
                  <a:cubicBezTo>
                    <a:pt x="275" y="294"/>
                    <a:pt x="275" y="294"/>
                    <a:pt x="275" y="294"/>
                  </a:cubicBezTo>
                  <a:cubicBezTo>
                    <a:pt x="272" y="292"/>
                    <a:pt x="272" y="292"/>
                    <a:pt x="272" y="292"/>
                  </a:cubicBezTo>
                  <a:lnTo>
                    <a:pt x="274" y="289"/>
                  </a:lnTo>
                  <a:close/>
                  <a:moveTo>
                    <a:pt x="270" y="290"/>
                  </a:moveTo>
                  <a:cubicBezTo>
                    <a:pt x="268" y="288"/>
                    <a:pt x="268" y="288"/>
                    <a:pt x="268" y="288"/>
                  </a:cubicBezTo>
                  <a:cubicBezTo>
                    <a:pt x="272" y="289"/>
                    <a:pt x="272" y="289"/>
                    <a:pt x="272" y="289"/>
                  </a:cubicBezTo>
                  <a:lnTo>
                    <a:pt x="270" y="290"/>
                  </a:lnTo>
                  <a:close/>
                  <a:moveTo>
                    <a:pt x="269" y="275"/>
                  </a:moveTo>
                  <a:cubicBezTo>
                    <a:pt x="269" y="275"/>
                    <a:pt x="269" y="275"/>
                    <a:pt x="269" y="275"/>
                  </a:cubicBezTo>
                  <a:cubicBezTo>
                    <a:pt x="269" y="275"/>
                    <a:pt x="269" y="275"/>
                    <a:pt x="269" y="275"/>
                  </a:cubicBezTo>
                  <a:cubicBezTo>
                    <a:pt x="269" y="275"/>
                    <a:pt x="269" y="275"/>
                    <a:pt x="269" y="275"/>
                  </a:cubicBezTo>
                  <a:cubicBezTo>
                    <a:pt x="271" y="273"/>
                    <a:pt x="271" y="273"/>
                    <a:pt x="271" y="273"/>
                  </a:cubicBezTo>
                  <a:cubicBezTo>
                    <a:pt x="273" y="275"/>
                    <a:pt x="273" y="275"/>
                    <a:pt x="273" y="275"/>
                  </a:cubicBezTo>
                  <a:lnTo>
                    <a:pt x="269" y="275"/>
                  </a:lnTo>
                  <a:close/>
                  <a:moveTo>
                    <a:pt x="270" y="292"/>
                  </a:moveTo>
                  <a:cubicBezTo>
                    <a:pt x="268" y="295"/>
                    <a:pt x="268" y="295"/>
                    <a:pt x="268" y="295"/>
                  </a:cubicBezTo>
                  <a:cubicBezTo>
                    <a:pt x="267" y="289"/>
                    <a:pt x="267" y="289"/>
                    <a:pt x="267" y="289"/>
                  </a:cubicBezTo>
                  <a:lnTo>
                    <a:pt x="270" y="292"/>
                  </a:lnTo>
                  <a:close/>
                  <a:moveTo>
                    <a:pt x="271" y="292"/>
                  </a:moveTo>
                  <a:cubicBezTo>
                    <a:pt x="274" y="296"/>
                    <a:pt x="274" y="296"/>
                    <a:pt x="274" y="296"/>
                  </a:cubicBezTo>
                  <a:cubicBezTo>
                    <a:pt x="269" y="296"/>
                    <a:pt x="269" y="296"/>
                    <a:pt x="269" y="296"/>
                  </a:cubicBezTo>
                  <a:lnTo>
                    <a:pt x="271" y="292"/>
                  </a:lnTo>
                  <a:close/>
                  <a:moveTo>
                    <a:pt x="277" y="308"/>
                  </a:moveTo>
                  <a:cubicBezTo>
                    <a:pt x="271" y="314"/>
                    <a:pt x="271" y="314"/>
                    <a:pt x="271" y="314"/>
                  </a:cubicBezTo>
                  <a:cubicBezTo>
                    <a:pt x="269" y="303"/>
                    <a:pt x="269" y="303"/>
                    <a:pt x="269" y="303"/>
                  </a:cubicBezTo>
                  <a:lnTo>
                    <a:pt x="277" y="308"/>
                  </a:lnTo>
                  <a:close/>
                  <a:moveTo>
                    <a:pt x="278" y="310"/>
                  </a:moveTo>
                  <a:cubicBezTo>
                    <a:pt x="279" y="316"/>
                    <a:pt x="279" y="316"/>
                    <a:pt x="279" y="316"/>
                  </a:cubicBezTo>
                  <a:cubicBezTo>
                    <a:pt x="272" y="316"/>
                    <a:pt x="272" y="316"/>
                    <a:pt x="272" y="316"/>
                  </a:cubicBezTo>
                  <a:lnTo>
                    <a:pt x="278" y="310"/>
                  </a:lnTo>
                  <a:close/>
                  <a:moveTo>
                    <a:pt x="279" y="317"/>
                  </a:moveTo>
                  <a:cubicBezTo>
                    <a:pt x="281" y="322"/>
                    <a:pt x="281" y="322"/>
                    <a:pt x="281" y="322"/>
                  </a:cubicBezTo>
                  <a:cubicBezTo>
                    <a:pt x="273" y="317"/>
                    <a:pt x="273" y="317"/>
                    <a:pt x="273" y="317"/>
                  </a:cubicBezTo>
                  <a:lnTo>
                    <a:pt x="279" y="317"/>
                  </a:lnTo>
                  <a:close/>
                  <a:moveTo>
                    <a:pt x="281" y="316"/>
                  </a:moveTo>
                  <a:cubicBezTo>
                    <a:pt x="280" y="311"/>
                    <a:pt x="280" y="311"/>
                    <a:pt x="280" y="311"/>
                  </a:cubicBezTo>
                  <a:cubicBezTo>
                    <a:pt x="287" y="316"/>
                    <a:pt x="287" y="316"/>
                    <a:pt x="287" y="316"/>
                  </a:cubicBezTo>
                  <a:lnTo>
                    <a:pt x="281" y="316"/>
                  </a:lnTo>
                  <a:close/>
                  <a:moveTo>
                    <a:pt x="287" y="317"/>
                  </a:moveTo>
                  <a:cubicBezTo>
                    <a:pt x="282" y="322"/>
                    <a:pt x="282" y="322"/>
                    <a:pt x="282" y="322"/>
                  </a:cubicBezTo>
                  <a:cubicBezTo>
                    <a:pt x="281" y="317"/>
                    <a:pt x="281" y="317"/>
                    <a:pt x="281" y="317"/>
                  </a:cubicBezTo>
                  <a:lnTo>
                    <a:pt x="287" y="317"/>
                  </a:lnTo>
                  <a:close/>
                  <a:moveTo>
                    <a:pt x="281" y="326"/>
                  </a:moveTo>
                  <a:cubicBezTo>
                    <a:pt x="282" y="332"/>
                    <a:pt x="282" y="332"/>
                    <a:pt x="282" y="332"/>
                  </a:cubicBezTo>
                  <a:cubicBezTo>
                    <a:pt x="275" y="332"/>
                    <a:pt x="275" y="332"/>
                    <a:pt x="275" y="332"/>
                  </a:cubicBezTo>
                  <a:lnTo>
                    <a:pt x="281" y="326"/>
                  </a:lnTo>
                  <a:close/>
                  <a:moveTo>
                    <a:pt x="283" y="333"/>
                  </a:moveTo>
                  <a:cubicBezTo>
                    <a:pt x="284" y="338"/>
                    <a:pt x="284" y="338"/>
                    <a:pt x="284" y="338"/>
                  </a:cubicBezTo>
                  <a:cubicBezTo>
                    <a:pt x="277" y="333"/>
                    <a:pt x="277" y="333"/>
                    <a:pt x="277" y="333"/>
                  </a:cubicBezTo>
                  <a:lnTo>
                    <a:pt x="283" y="333"/>
                  </a:lnTo>
                  <a:close/>
                  <a:moveTo>
                    <a:pt x="283" y="326"/>
                  </a:moveTo>
                  <a:cubicBezTo>
                    <a:pt x="292" y="332"/>
                    <a:pt x="292" y="332"/>
                    <a:pt x="292" y="332"/>
                  </a:cubicBezTo>
                  <a:cubicBezTo>
                    <a:pt x="285" y="331"/>
                    <a:pt x="285" y="331"/>
                    <a:pt x="285" y="331"/>
                  </a:cubicBezTo>
                  <a:lnTo>
                    <a:pt x="283" y="326"/>
                  </a:lnTo>
                  <a:close/>
                  <a:moveTo>
                    <a:pt x="292" y="333"/>
                  </a:moveTo>
                  <a:cubicBezTo>
                    <a:pt x="286" y="338"/>
                    <a:pt x="286" y="338"/>
                    <a:pt x="286" y="338"/>
                  </a:cubicBezTo>
                  <a:cubicBezTo>
                    <a:pt x="285" y="333"/>
                    <a:pt x="285" y="333"/>
                    <a:pt x="285" y="333"/>
                  </a:cubicBezTo>
                  <a:lnTo>
                    <a:pt x="292" y="333"/>
                  </a:lnTo>
                  <a:close/>
                  <a:moveTo>
                    <a:pt x="288" y="314"/>
                  </a:moveTo>
                  <a:cubicBezTo>
                    <a:pt x="280" y="308"/>
                    <a:pt x="280" y="308"/>
                    <a:pt x="280" y="308"/>
                  </a:cubicBezTo>
                  <a:cubicBezTo>
                    <a:pt x="285" y="303"/>
                    <a:pt x="285" y="303"/>
                    <a:pt x="285" y="303"/>
                  </a:cubicBezTo>
                  <a:lnTo>
                    <a:pt x="288" y="314"/>
                  </a:lnTo>
                  <a:close/>
                  <a:moveTo>
                    <a:pt x="283" y="302"/>
                  </a:moveTo>
                  <a:cubicBezTo>
                    <a:pt x="279" y="307"/>
                    <a:pt x="279" y="307"/>
                    <a:pt x="279" y="307"/>
                  </a:cubicBezTo>
                  <a:cubicBezTo>
                    <a:pt x="278" y="302"/>
                    <a:pt x="278" y="302"/>
                    <a:pt x="278" y="302"/>
                  </a:cubicBezTo>
                  <a:lnTo>
                    <a:pt x="283" y="302"/>
                  </a:lnTo>
                  <a:close/>
                  <a:moveTo>
                    <a:pt x="282" y="294"/>
                  </a:moveTo>
                  <a:cubicBezTo>
                    <a:pt x="280" y="291"/>
                    <a:pt x="280" y="291"/>
                    <a:pt x="280" y="291"/>
                  </a:cubicBezTo>
                  <a:cubicBezTo>
                    <a:pt x="281" y="289"/>
                    <a:pt x="281" y="289"/>
                    <a:pt x="281" y="289"/>
                  </a:cubicBezTo>
                  <a:lnTo>
                    <a:pt x="282" y="294"/>
                  </a:lnTo>
                  <a:close/>
                  <a:moveTo>
                    <a:pt x="281" y="288"/>
                  </a:moveTo>
                  <a:cubicBezTo>
                    <a:pt x="279" y="291"/>
                    <a:pt x="279" y="291"/>
                    <a:pt x="279" y="291"/>
                  </a:cubicBezTo>
                  <a:cubicBezTo>
                    <a:pt x="276" y="288"/>
                    <a:pt x="276" y="288"/>
                    <a:pt x="276" y="288"/>
                  </a:cubicBezTo>
                  <a:lnTo>
                    <a:pt x="281" y="288"/>
                  </a:lnTo>
                  <a:close/>
                  <a:moveTo>
                    <a:pt x="278" y="274"/>
                  </a:moveTo>
                  <a:cubicBezTo>
                    <a:pt x="275" y="274"/>
                    <a:pt x="275" y="274"/>
                    <a:pt x="275" y="274"/>
                  </a:cubicBezTo>
                  <a:cubicBezTo>
                    <a:pt x="272" y="272"/>
                    <a:pt x="272" y="272"/>
                    <a:pt x="272" y="272"/>
                  </a:cubicBezTo>
                  <a:cubicBezTo>
                    <a:pt x="277" y="265"/>
                    <a:pt x="277" y="265"/>
                    <a:pt x="277" y="265"/>
                  </a:cubicBezTo>
                  <a:lnTo>
                    <a:pt x="278" y="274"/>
                  </a:lnTo>
                  <a:close/>
                  <a:moveTo>
                    <a:pt x="271" y="271"/>
                  </a:moveTo>
                  <a:cubicBezTo>
                    <a:pt x="265" y="264"/>
                    <a:pt x="265" y="264"/>
                    <a:pt x="265" y="264"/>
                  </a:cubicBezTo>
                  <a:cubicBezTo>
                    <a:pt x="277" y="265"/>
                    <a:pt x="277" y="265"/>
                    <a:pt x="277" y="265"/>
                  </a:cubicBezTo>
                  <a:lnTo>
                    <a:pt x="271" y="271"/>
                  </a:lnTo>
                  <a:close/>
                  <a:moveTo>
                    <a:pt x="276" y="261"/>
                  </a:moveTo>
                  <a:cubicBezTo>
                    <a:pt x="270" y="256"/>
                    <a:pt x="270" y="256"/>
                    <a:pt x="270" y="256"/>
                  </a:cubicBezTo>
                  <a:cubicBezTo>
                    <a:pt x="275" y="251"/>
                    <a:pt x="275" y="251"/>
                    <a:pt x="275" y="251"/>
                  </a:cubicBezTo>
                  <a:lnTo>
                    <a:pt x="276" y="261"/>
                  </a:lnTo>
                  <a:close/>
                  <a:moveTo>
                    <a:pt x="269" y="254"/>
                  </a:moveTo>
                  <a:cubicBezTo>
                    <a:pt x="264" y="250"/>
                    <a:pt x="264" y="250"/>
                    <a:pt x="264" y="250"/>
                  </a:cubicBezTo>
                  <a:cubicBezTo>
                    <a:pt x="274" y="249"/>
                    <a:pt x="274" y="249"/>
                    <a:pt x="274" y="249"/>
                  </a:cubicBezTo>
                  <a:lnTo>
                    <a:pt x="269" y="254"/>
                  </a:lnTo>
                  <a:close/>
                  <a:moveTo>
                    <a:pt x="274" y="245"/>
                  </a:moveTo>
                  <a:cubicBezTo>
                    <a:pt x="268" y="241"/>
                    <a:pt x="268" y="241"/>
                    <a:pt x="268" y="241"/>
                  </a:cubicBezTo>
                  <a:cubicBezTo>
                    <a:pt x="273" y="235"/>
                    <a:pt x="273" y="235"/>
                    <a:pt x="273" y="235"/>
                  </a:cubicBezTo>
                  <a:lnTo>
                    <a:pt x="274" y="245"/>
                  </a:lnTo>
                  <a:close/>
                  <a:moveTo>
                    <a:pt x="267" y="239"/>
                  </a:moveTo>
                  <a:cubicBezTo>
                    <a:pt x="262" y="234"/>
                    <a:pt x="262" y="234"/>
                    <a:pt x="262" y="234"/>
                  </a:cubicBezTo>
                  <a:cubicBezTo>
                    <a:pt x="272" y="234"/>
                    <a:pt x="272" y="234"/>
                    <a:pt x="272" y="234"/>
                  </a:cubicBezTo>
                  <a:lnTo>
                    <a:pt x="267" y="239"/>
                  </a:lnTo>
                  <a:close/>
                  <a:moveTo>
                    <a:pt x="272" y="230"/>
                  </a:moveTo>
                  <a:cubicBezTo>
                    <a:pt x="267" y="226"/>
                    <a:pt x="267" y="226"/>
                    <a:pt x="267" y="226"/>
                  </a:cubicBezTo>
                  <a:cubicBezTo>
                    <a:pt x="271" y="220"/>
                    <a:pt x="271" y="220"/>
                    <a:pt x="271" y="220"/>
                  </a:cubicBezTo>
                  <a:lnTo>
                    <a:pt x="272" y="230"/>
                  </a:lnTo>
                  <a:close/>
                  <a:moveTo>
                    <a:pt x="271" y="216"/>
                  </a:moveTo>
                  <a:cubicBezTo>
                    <a:pt x="265" y="211"/>
                    <a:pt x="265" y="211"/>
                    <a:pt x="265" y="211"/>
                  </a:cubicBezTo>
                  <a:cubicBezTo>
                    <a:pt x="270" y="206"/>
                    <a:pt x="270" y="206"/>
                    <a:pt x="270" y="206"/>
                  </a:cubicBezTo>
                  <a:lnTo>
                    <a:pt x="271" y="216"/>
                  </a:lnTo>
                  <a:close/>
                  <a:moveTo>
                    <a:pt x="270" y="202"/>
                  </a:moveTo>
                  <a:cubicBezTo>
                    <a:pt x="264" y="197"/>
                    <a:pt x="264" y="197"/>
                    <a:pt x="264" y="197"/>
                  </a:cubicBezTo>
                  <a:cubicBezTo>
                    <a:pt x="269" y="192"/>
                    <a:pt x="269" y="192"/>
                    <a:pt x="269" y="192"/>
                  </a:cubicBezTo>
                  <a:lnTo>
                    <a:pt x="270" y="202"/>
                  </a:lnTo>
                  <a:close/>
                  <a:moveTo>
                    <a:pt x="268" y="178"/>
                  </a:moveTo>
                  <a:cubicBezTo>
                    <a:pt x="269" y="187"/>
                    <a:pt x="269" y="187"/>
                    <a:pt x="269" y="187"/>
                  </a:cubicBezTo>
                  <a:cubicBezTo>
                    <a:pt x="264" y="183"/>
                    <a:pt x="264" y="183"/>
                    <a:pt x="264" y="183"/>
                  </a:cubicBezTo>
                  <a:lnTo>
                    <a:pt x="268" y="178"/>
                  </a:lnTo>
                  <a:close/>
                  <a:moveTo>
                    <a:pt x="263" y="181"/>
                  </a:moveTo>
                  <a:cubicBezTo>
                    <a:pt x="258" y="177"/>
                    <a:pt x="258" y="177"/>
                    <a:pt x="258" y="177"/>
                  </a:cubicBezTo>
                  <a:cubicBezTo>
                    <a:pt x="268" y="177"/>
                    <a:pt x="268" y="177"/>
                    <a:pt x="268" y="177"/>
                  </a:cubicBezTo>
                  <a:lnTo>
                    <a:pt x="263" y="181"/>
                  </a:lnTo>
                  <a:close/>
                  <a:moveTo>
                    <a:pt x="268" y="173"/>
                  </a:moveTo>
                  <a:cubicBezTo>
                    <a:pt x="263" y="169"/>
                    <a:pt x="263" y="169"/>
                    <a:pt x="263" y="169"/>
                  </a:cubicBezTo>
                  <a:cubicBezTo>
                    <a:pt x="267" y="164"/>
                    <a:pt x="267" y="164"/>
                    <a:pt x="267" y="164"/>
                  </a:cubicBezTo>
                  <a:lnTo>
                    <a:pt x="268" y="173"/>
                  </a:lnTo>
                  <a:close/>
                  <a:moveTo>
                    <a:pt x="267" y="160"/>
                  </a:moveTo>
                  <a:cubicBezTo>
                    <a:pt x="263" y="156"/>
                    <a:pt x="263" y="156"/>
                    <a:pt x="263" y="156"/>
                  </a:cubicBezTo>
                  <a:cubicBezTo>
                    <a:pt x="267" y="152"/>
                    <a:pt x="267" y="152"/>
                    <a:pt x="267" y="152"/>
                  </a:cubicBezTo>
                  <a:lnTo>
                    <a:pt x="267" y="160"/>
                  </a:lnTo>
                  <a:close/>
                  <a:moveTo>
                    <a:pt x="266" y="140"/>
                  </a:moveTo>
                  <a:cubicBezTo>
                    <a:pt x="266" y="147"/>
                    <a:pt x="266" y="147"/>
                    <a:pt x="266" y="147"/>
                  </a:cubicBezTo>
                  <a:cubicBezTo>
                    <a:pt x="262" y="144"/>
                    <a:pt x="262" y="144"/>
                    <a:pt x="262" y="144"/>
                  </a:cubicBezTo>
                  <a:lnTo>
                    <a:pt x="266" y="140"/>
                  </a:lnTo>
                  <a:close/>
                  <a:moveTo>
                    <a:pt x="266" y="136"/>
                  </a:moveTo>
                  <a:cubicBezTo>
                    <a:pt x="262" y="132"/>
                    <a:pt x="262" y="132"/>
                    <a:pt x="262" y="132"/>
                  </a:cubicBezTo>
                  <a:cubicBezTo>
                    <a:pt x="265" y="128"/>
                    <a:pt x="265" y="128"/>
                    <a:pt x="265" y="128"/>
                  </a:cubicBezTo>
                  <a:lnTo>
                    <a:pt x="266" y="136"/>
                  </a:lnTo>
                  <a:close/>
                  <a:moveTo>
                    <a:pt x="265" y="125"/>
                  </a:moveTo>
                  <a:cubicBezTo>
                    <a:pt x="262" y="121"/>
                    <a:pt x="262" y="121"/>
                    <a:pt x="262" y="121"/>
                  </a:cubicBezTo>
                  <a:cubicBezTo>
                    <a:pt x="265" y="118"/>
                    <a:pt x="265" y="118"/>
                    <a:pt x="265" y="118"/>
                  </a:cubicBezTo>
                  <a:lnTo>
                    <a:pt x="265" y="125"/>
                  </a:lnTo>
                  <a:close/>
                  <a:moveTo>
                    <a:pt x="264" y="114"/>
                  </a:moveTo>
                  <a:cubicBezTo>
                    <a:pt x="261" y="111"/>
                    <a:pt x="261" y="111"/>
                    <a:pt x="261" y="111"/>
                  </a:cubicBezTo>
                  <a:cubicBezTo>
                    <a:pt x="264" y="108"/>
                    <a:pt x="264" y="108"/>
                    <a:pt x="264" y="108"/>
                  </a:cubicBezTo>
                  <a:lnTo>
                    <a:pt x="264" y="114"/>
                  </a:lnTo>
                  <a:close/>
                  <a:moveTo>
                    <a:pt x="264" y="98"/>
                  </a:moveTo>
                  <a:cubicBezTo>
                    <a:pt x="264" y="104"/>
                    <a:pt x="264" y="104"/>
                    <a:pt x="264" y="104"/>
                  </a:cubicBezTo>
                  <a:cubicBezTo>
                    <a:pt x="261" y="101"/>
                    <a:pt x="261" y="101"/>
                    <a:pt x="261" y="101"/>
                  </a:cubicBezTo>
                  <a:lnTo>
                    <a:pt x="264" y="98"/>
                  </a:lnTo>
                  <a:close/>
                  <a:moveTo>
                    <a:pt x="260" y="101"/>
                  </a:moveTo>
                  <a:cubicBezTo>
                    <a:pt x="257" y="98"/>
                    <a:pt x="257" y="98"/>
                    <a:pt x="257" y="98"/>
                  </a:cubicBezTo>
                  <a:cubicBezTo>
                    <a:pt x="263" y="98"/>
                    <a:pt x="263" y="98"/>
                    <a:pt x="263" y="98"/>
                  </a:cubicBezTo>
                  <a:lnTo>
                    <a:pt x="260" y="101"/>
                  </a:lnTo>
                  <a:close/>
                  <a:moveTo>
                    <a:pt x="263" y="95"/>
                  </a:moveTo>
                  <a:cubicBezTo>
                    <a:pt x="260" y="92"/>
                    <a:pt x="260" y="92"/>
                    <a:pt x="260" y="92"/>
                  </a:cubicBezTo>
                  <a:cubicBezTo>
                    <a:pt x="263" y="89"/>
                    <a:pt x="263" y="89"/>
                    <a:pt x="263" y="89"/>
                  </a:cubicBezTo>
                  <a:lnTo>
                    <a:pt x="263" y="95"/>
                  </a:lnTo>
                  <a:close/>
                  <a:moveTo>
                    <a:pt x="262" y="78"/>
                  </a:moveTo>
                  <a:cubicBezTo>
                    <a:pt x="260" y="76"/>
                    <a:pt x="260" y="76"/>
                    <a:pt x="260" y="76"/>
                  </a:cubicBezTo>
                  <a:cubicBezTo>
                    <a:pt x="262" y="73"/>
                    <a:pt x="262" y="73"/>
                    <a:pt x="262" y="73"/>
                  </a:cubicBezTo>
                  <a:lnTo>
                    <a:pt x="262" y="78"/>
                  </a:lnTo>
                  <a:close/>
                  <a:moveTo>
                    <a:pt x="262" y="72"/>
                  </a:moveTo>
                  <a:cubicBezTo>
                    <a:pt x="259" y="75"/>
                    <a:pt x="259" y="75"/>
                    <a:pt x="259" y="75"/>
                  </a:cubicBezTo>
                  <a:cubicBezTo>
                    <a:pt x="257" y="72"/>
                    <a:pt x="257" y="72"/>
                    <a:pt x="257" y="72"/>
                  </a:cubicBezTo>
                  <a:lnTo>
                    <a:pt x="262" y="72"/>
                  </a:lnTo>
                  <a:close/>
                  <a:moveTo>
                    <a:pt x="256" y="73"/>
                  </a:moveTo>
                  <a:cubicBezTo>
                    <a:pt x="258" y="76"/>
                    <a:pt x="258" y="76"/>
                    <a:pt x="258" y="76"/>
                  </a:cubicBezTo>
                  <a:cubicBezTo>
                    <a:pt x="256" y="78"/>
                    <a:pt x="256" y="78"/>
                    <a:pt x="256" y="78"/>
                  </a:cubicBezTo>
                  <a:lnTo>
                    <a:pt x="256" y="73"/>
                  </a:lnTo>
                  <a:close/>
                  <a:moveTo>
                    <a:pt x="256" y="81"/>
                  </a:moveTo>
                  <a:cubicBezTo>
                    <a:pt x="258" y="84"/>
                    <a:pt x="258" y="84"/>
                    <a:pt x="258" y="84"/>
                  </a:cubicBezTo>
                  <a:cubicBezTo>
                    <a:pt x="256" y="86"/>
                    <a:pt x="256" y="86"/>
                    <a:pt x="256" y="86"/>
                  </a:cubicBezTo>
                  <a:lnTo>
                    <a:pt x="256" y="81"/>
                  </a:lnTo>
                  <a:close/>
                  <a:moveTo>
                    <a:pt x="256" y="192"/>
                  </a:moveTo>
                  <a:cubicBezTo>
                    <a:pt x="256" y="203"/>
                    <a:pt x="256" y="203"/>
                    <a:pt x="256" y="203"/>
                  </a:cubicBezTo>
                  <a:cubicBezTo>
                    <a:pt x="255" y="203"/>
                    <a:pt x="255" y="203"/>
                    <a:pt x="255" y="203"/>
                  </a:cubicBezTo>
                  <a:lnTo>
                    <a:pt x="256" y="192"/>
                  </a:lnTo>
                  <a:close/>
                  <a:moveTo>
                    <a:pt x="255" y="95"/>
                  </a:moveTo>
                  <a:cubicBezTo>
                    <a:pt x="252" y="92"/>
                    <a:pt x="252" y="92"/>
                    <a:pt x="252" y="92"/>
                  </a:cubicBezTo>
                  <a:cubicBezTo>
                    <a:pt x="255" y="90"/>
                    <a:pt x="255" y="90"/>
                    <a:pt x="255" y="90"/>
                  </a:cubicBezTo>
                  <a:lnTo>
                    <a:pt x="255" y="95"/>
                  </a:lnTo>
                  <a:close/>
                  <a:moveTo>
                    <a:pt x="255" y="78"/>
                  </a:moveTo>
                  <a:cubicBezTo>
                    <a:pt x="252" y="76"/>
                    <a:pt x="252" y="76"/>
                    <a:pt x="252" y="76"/>
                  </a:cubicBezTo>
                  <a:cubicBezTo>
                    <a:pt x="255" y="73"/>
                    <a:pt x="255" y="73"/>
                    <a:pt x="255" y="73"/>
                  </a:cubicBezTo>
                  <a:lnTo>
                    <a:pt x="255" y="78"/>
                  </a:lnTo>
                  <a:close/>
                  <a:moveTo>
                    <a:pt x="254" y="72"/>
                  </a:moveTo>
                  <a:cubicBezTo>
                    <a:pt x="252" y="75"/>
                    <a:pt x="252" y="75"/>
                    <a:pt x="252" y="75"/>
                  </a:cubicBezTo>
                  <a:cubicBezTo>
                    <a:pt x="249" y="72"/>
                    <a:pt x="249" y="72"/>
                    <a:pt x="249" y="72"/>
                  </a:cubicBezTo>
                  <a:lnTo>
                    <a:pt x="254" y="72"/>
                  </a:lnTo>
                  <a:close/>
                  <a:moveTo>
                    <a:pt x="248" y="73"/>
                  </a:moveTo>
                  <a:cubicBezTo>
                    <a:pt x="251" y="76"/>
                    <a:pt x="251" y="76"/>
                    <a:pt x="251" y="76"/>
                  </a:cubicBezTo>
                  <a:cubicBezTo>
                    <a:pt x="248" y="78"/>
                    <a:pt x="248" y="78"/>
                    <a:pt x="248" y="78"/>
                  </a:cubicBezTo>
                  <a:lnTo>
                    <a:pt x="248" y="73"/>
                  </a:lnTo>
                  <a:close/>
                  <a:moveTo>
                    <a:pt x="248" y="82"/>
                  </a:moveTo>
                  <a:cubicBezTo>
                    <a:pt x="251" y="84"/>
                    <a:pt x="251" y="84"/>
                    <a:pt x="251" y="84"/>
                  </a:cubicBezTo>
                  <a:cubicBezTo>
                    <a:pt x="248" y="86"/>
                    <a:pt x="248" y="86"/>
                    <a:pt x="248" y="86"/>
                  </a:cubicBezTo>
                  <a:lnTo>
                    <a:pt x="248" y="82"/>
                  </a:lnTo>
                  <a:close/>
                  <a:moveTo>
                    <a:pt x="248" y="90"/>
                  </a:moveTo>
                  <a:cubicBezTo>
                    <a:pt x="251" y="92"/>
                    <a:pt x="251" y="92"/>
                    <a:pt x="251" y="92"/>
                  </a:cubicBezTo>
                  <a:cubicBezTo>
                    <a:pt x="248" y="95"/>
                    <a:pt x="248" y="95"/>
                    <a:pt x="248" y="95"/>
                  </a:cubicBezTo>
                  <a:lnTo>
                    <a:pt x="248" y="90"/>
                  </a:lnTo>
                  <a:close/>
                  <a:moveTo>
                    <a:pt x="247" y="99"/>
                  </a:moveTo>
                  <a:cubicBezTo>
                    <a:pt x="250" y="102"/>
                    <a:pt x="250" y="102"/>
                    <a:pt x="250" y="102"/>
                  </a:cubicBezTo>
                  <a:cubicBezTo>
                    <a:pt x="247" y="105"/>
                    <a:pt x="247" y="105"/>
                    <a:pt x="247" y="105"/>
                  </a:cubicBezTo>
                  <a:lnTo>
                    <a:pt x="247" y="99"/>
                  </a:lnTo>
                  <a:close/>
                  <a:moveTo>
                    <a:pt x="247" y="108"/>
                  </a:moveTo>
                  <a:cubicBezTo>
                    <a:pt x="250" y="111"/>
                    <a:pt x="250" y="111"/>
                    <a:pt x="250" y="111"/>
                  </a:cubicBezTo>
                  <a:cubicBezTo>
                    <a:pt x="246" y="114"/>
                    <a:pt x="246" y="114"/>
                    <a:pt x="246" y="114"/>
                  </a:cubicBezTo>
                  <a:lnTo>
                    <a:pt x="247" y="108"/>
                  </a:lnTo>
                  <a:close/>
                  <a:moveTo>
                    <a:pt x="246" y="118"/>
                  </a:moveTo>
                  <a:cubicBezTo>
                    <a:pt x="250" y="122"/>
                    <a:pt x="250" y="122"/>
                    <a:pt x="250" y="122"/>
                  </a:cubicBezTo>
                  <a:cubicBezTo>
                    <a:pt x="246" y="125"/>
                    <a:pt x="246" y="125"/>
                    <a:pt x="246" y="125"/>
                  </a:cubicBezTo>
                  <a:lnTo>
                    <a:pt x="246" y="118"/>
                  </a:lnTo>
                  <a:close/>
                  <a:moveTo>
                    <a:pt x="246" y="129"/>
                  </a:moveTo>
                  <a:cubicBezTo>
                    <a:pt x="249" y="132"/>
                    <a:pt x="249" y="132"/>
                    <a:pt x="249" y="132"/>
                  </a:cubicBezTo>
                  <a:cubicBezTo>
                    <a:pt x="246" y="136"/>
                    <a:pt x="246" y="136"/>
                    <a:pt x="246" y="136"/>
                  </a:cubicBezTo>
                  <a:lnTo>
                    <a:pt x="246" y="129"/>
                  </a:lnTo>
                  <a:close/>
                  <a:moveTo>
                    <a:pt x="245" y="140"/>
                  </a:moveTo>
                  <a:cubicBezTo>
                    <a:pt x="249" y="144"/>
                    <a:pt x="249" y="144"/>
                    <a:pt x="249" y="144"/>
                  </a:cubicBezTo>
                  <a:cubicBezTo>
                    <a:pt x="245" y="147"/>
                    <a:pt x="245" y="147"/>
                    <a:pt x="245" y="147"/>
                  </a:cubicBezTo>
                  <a:lnTo>
                    <a:pt x="245" y="140"/>
                  </a:lnTo>
                  <a:close/>
                  <a:moveTo>
                    <a:pt x="245" y="152"/>
                  </a:moveTo>
                  <a:cubicBezTo>
                    <a:pt x="249" y="156"/>
                    <a:pt x="249" y="156"/>
                    <a:pt x="249" y="156"/>
                  </a:cubicBezTo>
                  <a:cubicBezTo>
                    <a:pt x="244" y="160"/>
                    <a:pt x="244" y="160"/>
                    <a:pt x="244" y="160"/>
                  </a:cubicBezTo>
                  <a:lnTo>
                    <a:pt x="245" y="152"/>
                  </a:lnTo>
                  <a:close/>
                  <a:moveTo>
                    <a:pt x="244" y="164"/>
                  </a:moveTo>
                  <a:cubicBezTo>
                    <a:pt x="248" y="169"/>
                    <a:pt x="248" y="169"/>
                    <a:pt x="248" y="169"/>
                  </a:cubicBezTo>
                  <a:cubicBezTo>
                    <a:pt x="244" y="173"/>
                    <a:pt x="244" y="173"/>
                    <a:pt x="244" y="173"/>
                  </a:cubicBezTo>
                  <a:lnTo>
                    <a:pt x="244" y="164"/>
                  </a:lnTo>
                  <a:close/>
                  <a:moveTo>
                    <a:pt x="243" y="178"/>
                  </a:moveTo>
                  <a:cubicBezTo>
                    <a:pt x="248" y="183"/>
                    <a:pt x="248" y="183"/>
                    <a:pt x="248" y="183"/>
                  </a:cubicBezTo>
                  <a:cubicBezTo>
                    <a:pt x="243" y="188"/>
                    <a:pt x="243" y="188"/>
                    <a:pt x="243" y="188"/>
                  </a:cubicBezTo>
                  <a:lnTo>
                    <a:pt x="243" y="178"/>
                  </a:lnTo>
                  <a:close/>
                  <a:moveTo>
                    <a:pt x="242" y="192"/>
                  </a:moveTo>
                  <a:cubicBezTo>
                    <a:pt x="247" y="197"/>
                    <a:pt x="247" y="197"/>
                    <a:pt x="247" y="197"/>
                  </a:cubicBezTo>
                  <a:cubicBezTo>
                    <a:pt x="242" y="202"/>
                    <a:pt x="242" y="202"/>
                    <a:pt x="242" y="202"/>
                  </a:cubicBezTo>
                  <a:lnTo>
                    <a:pt x="242" y="192"/>
                  </a:lnTo>
                  <a:close/>
                  <a:moveTo>
                    <a:pt x="241" y="206"/>
                  </a:moveTo>
                  <a:cubicBezTo>
                    <a:pt x="246" y="211"/>
                    <a:pt x="246" y="211"/>
                    <a:pt x="246" y="211"/>
                  </a:cubicBezTo>
                  <a:cubicBezTo>
                    <a:pt x="241" y="216"/>
                    <a:pt x="241" y="216"/>
                    <a:pt x="241" y="216"/>
                  </a:cubicBezTo>
                  <a:lnTo>
                    <a:pt x="241" y="206"/>
                  </a:lnTo>
                  <a:close/>
                  <a:moveTo>
                    <a:pt x="241" y="220"/>
                  </a:moveTo>
                  <a:cubicBezTo>
                    <a:pt x="246" y="226"/>
                    <a:pt x="246" y="226"/>
                    <a:pt x="246" y="226"/>
                  </a:cubicBezTo>
                  <a:cubicBezTo>
                    <a:pt x="240" y="230"/>
                    <a:pt x="240" y="230"/>
                    <a:pt x="240" y="230"/>
                  </a:cubicBezTo>
                  <a:lnTo>
                    <a:pt x="241" y="220"/>
                  </a:lnTo>
                  <a:close/>
                  <a:moveTo>
                    <a:pt x="250" y="234"/>
                  </a:moveTo>
                  <a:cubicBezTo>
                    <a:pt x="244" y="239"/>
                    <a:pt x="244" y="239"/>
                    <a:pt x="244" y="239"/>
                  </a:cubicBezTo>
                  <a:cubicBezTo>
                    <a:pt x="239" y="234"/>
                    <a:pt x="239" y="234"/>
                    <a:pt x="239" y="234"/>
                  </a:cubicBezTo>
                  <a:lnTo>
                    <a:pt x="250" y="234"/>
                  </a:lnTo>
                  <a:close/>
                  <a:moveTo>
                    <a:pt x="239" y="236"/>
                  </a:moveTo>
                  <a:cubicBezTo>
                    <a:pt x="244" y="241"/>
                    <a:pt x="244" y="241"/>
                    <a:pt x="244" y="241"/>
                  </a:cubicBezTo>
                  <a:cubicBezTo>
                    <a:pt x="238" y="246"/>
                    <a:pt x="238" y="246"/>
                    <a:pt x="238" y="246"/>
                  </a:cubicBezTo>
                  <a:lnTo>
                    <a:pt x="239" y="236"/>
                  </a:lnTo>
                  <a:close/>
                  <a:moveTo>
                    <a:pt x="249" y="249"/>
                  </a:moveTo>
                  <a:cubicBezTo>
                    <a:pt x="243" y="254"/>
                    <a:pt x="243" y="254"/>
                    <a:pt x="243" y="254"/>
                  </a:cubicBezTo>
                  <a:cubicBezTo>
                    <a:pt x="238" y="249"/>
                    <a:pt x="238" y="249"/>
                    <a:pt x="238" y="249"/>
                  </a:cubicBezTo>
                  <a:lnTo>
                    <a:pt x="249" y="249"/>
                  </a:lnTo>
                  <a:close/>
                  <a:moveTo>
                    <a:pt x="238" y="250"/>
                  </a:moveTo>
                  <a:cubicBezTo>
                    <a:pt x="242" y="256"/>
                    <a:pt x="242" y="256"/>
                    <a:pt x="242" y="256"/>
                  </a:cubicBezTo>
                  <a:cubicBezTo>
                    <a:pt x="237" y="260"/>
                    <a:pt x="237" y="260"/>
                    <a:pt x="237" y="260"/>
                  </a:cubicBezTo>
                  <a:lnTo>
                    <a:pt x="238" y="250"/>
                  </a:lnTo>
                  <a:close/>
                  <a:moveTo>
                    <a:pt x="247" y="265"/>
                  </a:moveTo>
                  <a:cubicBezTo>
                    <a:pt x="241" y="270"/>
                    <a:pt x="241" y="270"/>
                    <a:pt x="241" y="270"/>
                  </a:cubicBezTo>
                  <a:cubicBezTo>
                    <a:pt x="236" y="265"/>
                    <a:pt x="236" y="265"/>
                    <a:pt x="236" y="265"/>
                  </a:cubicBezTo>
                  <a:lnTo>
                    <a:pt x="247" y="265"/>
                  </a:lnTo>
                  <a:close/>
                  <a:moveTo>
                    <a:pt x="235" y="266"/>
                  </a:moveTo>
                  <a:cubicBezTo>
                    <a:pt x="240" y="272"/>
                    <a:pt x="240" y="272"/>
                    <a:pt x="240" y="272"/>
                  </a:cubicBezTo>
                  <a:cubicBezTo>
                    <a:pt x="237" y="275"/>
                    <a:pt x="237" y="275"/>
                    <a:pt x="237" y="275"/>
                  </a:cubicBezTo>
                  <a:cubicBezTo>
                    <a:pt x="235" y="275"/>
                    <a:pt x="235" y="275"/>
                    <a:pt x="235" y="275"/>
                  </a:cubicBezTo>
                  <a:lnTo>
                    <a:pt x="235" y="266"/>
                  </a:lnTo>
                  <a:close/>
                  <a:moveTo>
                    <a:pt x="236" y="289"/>
                  </a:moveTo>
                  <a:cubicBezTo>
                    <a:pt x="233" y="291"/>
                    <a:pt x="233" y="291"/>
                    <a:pt x="233" y="291"/>
                  </a:cubicBezTo>
                  <a:cubicBezTo>
                    <a:pt x="232" y="288"/>
                    <a:pt x="232" y="288"/>
                    <a:pt x="232" y="288"/>
                  </a:cubicBezTo>
                  <a:lnTo>
                    <a:pt x="236" y="289"/>
                  </a:lnTo>
                  <a:close/>
                  <a:moveTo>
                    <a:pt x="231" y="289"/>
                  </a:moveTo>
                  <a:cubicBezTo>
                    <a:pt x="232" y="292"/>
                    <a:pt x="232" y="292"/>
                    <a:pt x="232" y="292"/>
                  </a:cubicBezTo>
                  <a:cubicBezTo>
                    <a:pt x="229" y="294"/>
                    <a:pt x="229" y="294"/>
                    <a:pt x="229" y="294"/>
                  </a:cubicBezTo>
                  <a:lnTo>
                    <a:pt x="231" y="289"/>
                  </a:lnTo>
                  <a:close/>
                  <a:moveTo>
                    <a:pt x="234" y="302"/>
                  </a:moveTo>
                  <a:cubicBezTo>
                    <a:pt x="233" y="307"/>
                    <a:pt x="233" y="307"/>
                    <a:pt x="233" y="307"/>
                  </a:cubicBezTo>
                  <a:cubicBezTo>
                    <a:pt x="228" y="302"/>
                    <a:pt x="228" y="302"/>
                    <a:pt x="228" y="302"/>
                  </a:cubicBezTo>
                  <a:lnTo>
                    <a:pt x="234" y="302"/>
                  </a:lnTo>
                  <a:close/>
                  <a:moveTo>
                    <a:pt x="227" y="303"/>
                  </a:moveTo>
                  <a:cubicBezTo>
                    <a:pt x="232" y="309"/>
                    <a:pt x="232" y="309"/>
                    <a:pt x="232" y="309"/>
                  </a:cubicBezTo>
                  <a:cubicBezTo>
                    <a:pt x="224" y="314"/>
                    <a:pt x="224" y="314"/>
                    <a:pt x="224" y="314"/>
                  </a:cubicBezTo>
                  <a:lnTo>
                    <a:pt x="227" y="303"/>
                  </a:lnTo>
                  <a:close/>
                  <a:moveTo>
                    <a:pt x="223" y="318"/>
                  </a:moveTo>
                  <a:cubicBezTo>
                    <a:pt x="229" y="324"/>
                    <a:pt x="229" y="324"/>
                    <a:pt x="229" y="324"/>
                  </a:cubicBezTo>
                  <a:cubicBezTo>
                    <a:pt x="220" y="330"/>
                    <a:pt x="220" y="330"/>
                    <a:pt x="220" y="330"/>
                  </a:cubicBezTo>
                  <a:lnTo>
                    <a:pt x="223" y="318"/>
                  </a:lnTo>
                  <a:close/>
                  <a:moveTo>
                    <a:pt x="228" y="331"/>
                  </a:moveTo>
                  <a:cubicBezTo>
                    <a:pt x="222" y="331"/>
                    <a:pt x="222" y="331"/>
                    <a:pt x="222" y="331"/>
                  </a:cubicBezTo>
                  <a:cubicBezTo>
                    <a:pt x="229" y="325"/>
                    <a:pt x="229" y="325"/>
                    <a:pt x="229" y="325"/>
                  </a:cubicBezTo>
                  <a:lnTo>
                    <a:pt x="228" y="331"/>
                  </a:lnTo>
                  <a:close/>
                  <a:moveTo>
                    <a:pt x="224" y="317"/>
                  </a:moveTo>
                  <a:cubicBezTo>
                    <a:pt x="231" y="317"/>
                    <a:pt x="231" y="317"/>
                    <a:pt x="231" y="317"/>
                  </a:cubicBezTo>
                  <a:cubicBezTo>
                    <a:pt x="230" y="322"/>
                    <a:pt x="230" y="322"/>
                    <a:pt x="230" y="322"/>
                  </a:cubicBezTo>
                  <a:lnTo>
                    <a:pt x="224" y="317"/>
                  </a:lnTo>
                  <a:close/>
                  <a:moveTo>
                    <a:pt x="230" y="330"/>
                  </a:moveTo>
                  <a:cubicBezTo>
                    <a:pt x="231" y="326"/>
                    <a:pt x="231" y="326"/>
                    <a:pt x="231" y="326"/>
                  </a:cubicBezTo>
                  <a:cubicBezTo>
                    <a:pt x="235" y="330"/>
                    <a:pt x="235" y="330"/>
                    <a:pt x="235" y="330"/>
                  </a:cubicBezTo>
                  <a:lnTo>
                    <a:pt x="230" y="330"/>
                  </a:lnTo>
                  <a:close/>
                  <a:moveTo>
                    <a:pt x="238" y="330"/>
                  </a:moveTo>
                  <a:cubicBezTo>
                    <a:pt x="237" y="330"/>
                    <a:pt x="237" y="330"/>
                    <a:pt x="237" y="330"/>
                  </a:cubicBezTo>
                  <a:cubicBezTo>
                    <a:pt x="232" y="324"/>
                    <a:pt x="232" y="324"/>
                    <a:pt x="232" y="324"/>
                  </a:cubicBezTo>
                  <a:cubicBezTo>
                    <a:pt x="240" y="318"/>
                    <a:pt x="240" y="318"/>
                    <a:pt x="240" y="318"/>
                  </a:cubicBezTo>
                  <a:lnTo>
                    <a:pt x="238" y="330"/>
                  </a:lnTo>
                  <a:close/>
                  <a:moveTo>
                    <a:pt x="241" y="314"/>
                  </a:moveTo>
                  <a:cubicBezTo>
                    <a:pt x="235" y="309"/>
                    <a:pt x="235" y="309"/>
                    <a:pt x="235" y="309"/>
                  </a:cubicBezTo>
                  <a:cubicBezTo>
                    <a:pt x="243" y="303"/>
                    <a:pt x="243" y="303"/>
                    <a:pt x="243" y="303"/>
                  </a:cubicBezTo>
                  <a:lnTo>
                    <a:pt x="241" y="314"/>
                  </a:lnTo>
                  <a:close/>
                  <a:moveTo>
                    <a:pt x="260" y="364"/>
                  </a:moveTo>
                  <a:cubicBezTo>
                    <a:pt x="254" y="364"/>
                    <a:pt x="254" y="364"/>
                    <a:pt x="254" y="364"/>
                  </a:cubicBezTo>
                  <a:cubicBezTo>
                    <a:pt x="254" y="357"/>
                    <a:pt x="254" y="357"/>
                    <a:pt x="254" y="357"/>
                  </a:cubicBezTo>
                  <a:cubicBezTo>
                    <a:pt x="260" y="357"/>
                    <a:pt x="260" y="357"/>
                    <a:pt x="260" y="357"/>
                  </a:cubicBezTo>
                  <a:lnTo>
                    <a:pt x="260" y="364"/>
                  </a:lnTo>
                  <a:close/>
                  <a:moveTo>
                    <a:pt x="267" y="342"/>
                  </a:moveTo>
                  <a:cubicBezTo>
                    <a:pt x="267" y="344"/>
                    <a:pt x="267" y="344"/>
                    <a:pt x="267" y="344"/>
                  </a:cubicBezTo>
                  <a:cubicBezTo>
                    <a:pt x="260" y="344"/>
                    <a:pt x="260" y="344"/>
                    <a:pt x="260" y="344"/>
                  </a:cubicBezTo>
                  <a:cubicBezTo>
                    <a:pt x="260" y="356"/>
                    <a:pt x="260" y="356"/>
                    <a:pt x="260" y="356"/>
                  </a:cubicBezTo>
                  <a:cubicBezTo>
                    <a:pt x="254" y="356"/>
                    <a:pt x="254" y="356"/>
                    <a:pt x="254" y="356"/>
                  </a:cubicBezTo>
                  <a:cubicBezTo>
                    <a:pt x="254" y="331"/>
                    <a:pt x="254" y="331"/>
                    <a:pt x="254" y="331"/>
                  </a:cubicBezTo>
                  <a:cubicBezTo>
                    <a:pt x="246" y="331"/>
                    <a:pt x="246" y="331"/>
                    <a:pt x="246" y="331"/>
                  </a:cubicBezTo>
                  <a:cubicBezTo>
                    <a:pt x="246" y="330"/>
                    <a:pt x="246" y="330"/>
                    <a:pt x="246" y="330"/>
                  </a:cubicBezTo>
                  <a:cubicBezTo>
                    <a:pt x="243" y="330"/>
                    <a:pt x="243" y="330"/>
                    <a:pt x="243" y="330"/>
                  </a:cubicBezTo>
                  <a:cubicBezTo>
                    <a:pt x="243" y="329"/>
                    <a:pt x="243" y="328"/>
                    <a:pt x="243" y="328"/>
                  </a:cubicBezTo>
                  <a:cubicBezTo>
                    <a:pt x="244" y="324"/>
                    <a:pt x="246" y="309"/>
                    <a:pt x="246" y="309"/>
                  </a:cubicBezTo>
                  <a:cubicBezTo>
                    <a:pt x="268" y="309"/>
                    <a:pt x="268" y="309"/>
                    <a:pt x="268" y="309"/>
                  </a:cubicBezTo>
                  <a:cubicBezTo>
                    <a:pt x="268" y="309"/>
                    <a:pt x="271" y="332"/>
                    <a:pt x="273" y="342"/>
                  </a:cubicBezTo>
                  <a:lnTo>
                    <a:pt x="267" y="342"/>
                  </a:lnTo>
                  <a:close/>
                  <a:moveTo>
                    <a:pt x="272" y="318"/>
                  </a:moveTo>
                  <a:cubicBezTo>
                    <a:pt x="280" y="324"/>
                    <a:pt x="280" y="324"/>
                    <a:pt x="280" y="324"/>
                  </a:cubicBezTo>
                  <a:cubicBezTo>
                    <a:pt x="274" y="330"/>
                    <a:pt x="274" y="330"/>
                    <a:pt x="274" y="330"/>
                  </a:cubicBezTo>
                  <a:lnTo>
                    <a:pt x="272" y="318"/>
                  </a:lnTo>
                  <a:close/>
                  <a:moveTo>
                    <a:pt x="278" y="343"/>
                  </a:moveTo>
                  <a:cubicBezTo>
                    <a:pt x="277" y="342"/>
                    <a:pt x="277" y="342"/>
                    <a:pt x="277" y="342"/>
                  </a:cubicBezTo>
                  <a:cubicBezTo>
                    <a:pt x="277" y="342"/>
                    <a:pt x="277" y="342"/>
                    <a:pt x="277" y="342"/>
                  </a:cubicBezTo>
                  <a:cubicBezTo>
                    <a:pt x="275" y="334"/>
                    <a:pt x="275" y="334"/>
                    <a:pt x="275" y="334"/>
                  </a:cubicBezTo>
                  <a:cubicBezTo>
                    <a:pt x="285" y="340"/>
                    <a:pt x="285" y="340"/>
                    <a:pt x="285" y="340"/>
                  </a:cubicBezTo>
                  <a:cubicBezTo>
                    <a:pt x="281" y="343"/>
                    <a:pt x="281" y="343"/>
                    <a:pt x="281" y="343"/>
                  </a:cubicBezTo>
                  <a:lnTo>
                    <a:pt x="278" y="343"/>
                  </a:lnTo>
                  <a:close/>
                  <a:moveTo>
                    <a:pt x="284" y="343"/>
                  </a:moveTo>
                  <a:cubicBezTo>
                    <a:pt x="286" y="341"/>
                    <a:pt x="286" y="341"/>
                    <a:pt x="286" y="341"/>
                  </a:cubicBezTo>
                  <a:cubicBezTo>
                    <a:pt x="286" y="343"/>
                    <a:pt x="286" y="343"/>
                    <a:pt x="286" y="343"/>
                  </a:cubicBezTo>
                  <a:lnTo>
                    <a:pt x="284" y="343"/>
                  </a:lnTo>
                  <a:close/>
                  <a:moveTo>
                    <a:pt x="288" y="343"/>
                  </a:moveTo>
                  <a:cubicBezTo>
                    <a:pt x="287" y="341"/>
                    <a:pt x="287" y="341"/>
                    <a:pt x="287" y="341"/>
                  </a:cubicBezTo>
                  <a:cubicBezTo>
                    <a:pt x="290" y="343"/>
                    <a:pt x="290" y="343"/>
                    <a:pt x="290" y="343"/>
                  </a:cubicBezTo>
                  <a:lnTo>
                    <a:pt x="288" y="343"/>
                  </a:lnTo>
                  <a:close/>
                  <a:moveTo>
                    <a:pt x="287" y="340"/>
                  </a:moveTo>
                  <a:cubicBezTo>
                    <a:pt x="293" y="334"/>
                    <a:pt x="293" y="334"/>
                    <a:pt x="293" y="334"/>
                  </a:cubicBezTo>
                  <a:cubicBezTo>
                    <a:pt x="298" y="347"/>
                    <a:pt x="298" y="347"/>
                    <a:pt x="298" y="347"/>
                  </a:cubicBezTo>
                  <a:cubicBezTo>
                    <a:pt x="295" y="345"/>
                    <a:pt x="295" y="345"/>
                    <a:pt x="295" y="345"/>
                  </a:cubicBezTo>
                  <a:cubicBezTo>
                    <a:pt x="295" y="345"/>
                    <a:pt x="295" y="345"/>
                    <a:pt x="295" y="345"/>
                  </a:cubicBezTo>
                  <a:cubicBezTo>
                    <a:pt x="294" y="345"/>
                    <a:pt x="294" y="345"/>
                    <a:pt x="294" y="345"/>
                  </a:cubicBezTo>
                  <a:lnTo>
                    <a:pt x="287" y="340"/>
                  </a:lnTo>
                  <a:close/>
                  <a:moveTo>
                    <a:pt x="297" y="349"/>
                  </a:moveTo>
                  <a:cubicBezTo>
                    <a:pt x="295" y="351"/>
                    <a:pt x="295" y="351"/>
                    <a:pt x="295" y="351"/>
                  </a:cubicBezTo>
                  <a:cubicBezTo>
                    <a:pt x="295" y="347"/>
                    <a:pt x="295" y="347"/>
                    <a:pt x="295" y="347"/>
                  </a:cubicBezTo>
                  <a:lnTo>
                    <a:pt x="297" y="349"/>
                  </a:lnTo>
                  <a:close/>
                  <a:moveTo>
                    <a:pt x="295" y="355"/>
                  </a:moveTo>
                  <a:cubicBezTo>
                    <a:pt x="295" y="354"/>
                    <a:pt x="295" y="354"/>
                    <a:pt x="295" y="354"/>
                  </a:cubicBezTo>
                  <a:cubicBezTo>
                    <a:pt x="299" y="350"/>
                    <a:pt x="299" y="350"/>
                    <a:pt x="299" y="350"/>
                  </a:cubicBezTo>
                  <a:cubicBezTo>
                    <a:pt x="301" y="355"/>
                    <a:pt x="301" y="355"/>
                    <a:pt x="301" y="355"/>
                  </a:cubicBezTo>
                  <a:lnTo>
                    <a:pt x="295"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ontserrat Light"/>
                <a:ea typeface="方正兰亭黑简体"/>
              </a:endParaRPr>
            </a:p>
          </p:txBody>
        </p:sp>
        <p:sp>
          <p:nvSpPr>
            <p:cNvPr id="37" name="Freeform 22"/>
            <p:cNvSpPr>
              <a:spLocks noEditPoints="1"/>
            </p:cNvSpPr>
            <p:nvPr/>
          </p:nvSpPr>
          <p:spPr bwMode="auto">
            <a:xfrm>
              <a:off x="2" y="2271"/>
              <a:ext cx="2136" cy="340"/>
            </a:xfrm>
            <a:custGeom>
              <a:avLst/>
              <a:gdLst>
                <a:gd name="T0" fmla="*/ 1197 w 1317"/>
                <a:gd name="T1" fmla="*/ 56 h 209"/>
                <a:gd name="T2" fmla="*/ 1163 w 1317"/>
                <a:gd name="T3" fmla="*/ 92 h 209"/>
                <a:gd name="T4" fmla="*/ 1026 w 1317"/>
                <a:gd name="T5" fmla="*/ 110 h 209"/>
                <a:gd name="T6" fmla="*/ 970 w 1317"/>
                <a:gd name="T7" fmla="*/ 73 h 209"/>
                <a:gd name="T8" fmla="*/ 608 w 1317"/>
                <a:gd name="T9" fmla="*/ 3 h 209"/>
                <a:gd name="T10" fmla="*/ 107 w 1317"/>
                <a:gd name="T11" fmla="*/ 93 h 209"/>
                <a:gd name="T12" fmla="*/ 54 w 1317"/>
                <a:gd name="T13" fmla="*/ 75 h 209"/>
                <a:gd name="T14" fmla="*/ 192 w 1317"/>
                <a:gd name="T15" fmla="*/ 98 h 209"/>
                <a:gd name="T16" fmla="*/ 214 w 1317"/>
                <a:gd name="T17" fmla="*/ 80 h 209"/>
                <a:gd name="T18" fmla="*/ 227 w 1317"/>
                <a:gd name="T19" fmla="*/ 82 h 209"/>
                <a:gd name="T20" fmla="*/ 826 w 1317"/>
                <a:gd name="T21" fmla="*/ 77 h 209"/>
                <a:gd name="T22" fmla="*/ 783 w 1317"/>
                <a:gd name="T23" fmla="*/ 86 h 209"/>
                <a:gd name="T24" fmla="*/ 784 w 1317"/>
                <a:gd name="T25" fmla="*/ 78 h 209"/>
                <a:gd name="T26" fmla="*/ 777 w 1317"/>
                <a:gd name="T27" fmla="*/ 55 h 209"/>
                <a:gd name="T28" fmla="*/ 760 w 1317"/>
                <a:gd name="T29" fmla="*/ 49 h 209"/>
                <a:gd name="T30" fmla="*/ 750 w 1317"/>
                <a:gd name="T31" fmla="*/ 58 h 209"/>
                <a:gd name="T32" fmla="*/ 730 w 1317"/>
                <a:gd name="T33" fmla="*/ 39 h 209"/>
                <a:gd name="T34" fmla="*/ 723 w 1317"/>
                <a:gd name="T35" fmla="*/ 77 h 209"/>
                <a:gd name="T36" fmla="*/ 698 w 1317"/>
                <a:gd name="T37" fmla="*/ 110 h 209"/>
                <a:gd name="T38" fmla="*/ 696 w 1317"/>
                <a:gd name="T39" fmla="*/ 110 h 209"/>
                <a:gd name="T40" fmla="*/ 672 w 1317"/>
                <a:gd name="T41" fmla="*/ 44 h 209"/>
                <a:gd name="T42" fmla="*/ 675 w 1317"/>
                <a:gd name="T43" fmla="*/ 23 h 209"/>
                <a:gd name="T44" fmla="*/ 651 w 1317"/>
                <a:gd name="T45" fmla="*/ 19 h 209"/>
                <a:gd name="T46" fmla="*/ 642 w 1317"/>
                <a:gd name="T47" fmla="*/ 21 h 209"/>
                <a:gd name="T48" fmla="*/ 649 w 1317"/>
                <a:gd name="T49" fmla="*/ 110 h 209"/>
                <a:gd name="T50" fmla="*/ 623 w 1317"/>
                <a:gd name="T51" fmla="*/ 25 h 209"/>
                <a:gd name="T52" fmla="*/ 621 w 1317"/>
                <a:gd name="T53" fmla="*/ 28 h 209"/>
                <a:gd name="T54" fmla="*/ 613 w 1317"/>
                <a:gd name="T55" fmla="*/ 110 h 209"/>
                <a:gd name="T56" fmla="*/ 595 w 1317"/>
                <a:gd name="T57" fmla="*/ 17 h 209"/>
                <a:gd name="T58" fmla="*/ 592 w 1317"/>
                <a:gd name="T59" fmla="*/ 40 h 209"/>
                <a:gd name="T60" fmla="*/ 584 w 1317"/>
                <a:gd name="T61" fmla="*/ 9 h 209"/>
                <a:gd name="T62" fmla="*/ 564 w 1317"/>
                <a:gd name="T63" fmla="*/ 28 h 209"/>
                <a:gd name="T64" fmla="*/ 556 w 1317"/>
                <a:gd name="T65" fmla="*/ 37 h 209"/>
                <a:gd name="T66" fmla="*/ 540 w 1317"/>
                <a:gd name="T67" fmla="*/ 29 h 209"/>
                <a:gd name="T68" fmla="*/ 535 w 1317"/>
                <a:gd name="T69" fmla="*/ 29 h 209"/>
                <a:gd name="T70" fmla="*/ 523 w 1317"/>
                <a:gd name="T71" fmla="*/ 16 h 209"/>
                <a:gd name="T72" fmla="*/ 511 w 1317"/>
                <a:gd name="T73" fmla="*/ 19 h 209"/>
                <a:gd name="T74" fmla="*/ 498 w 1317"/>
                <a:gd name="T75" fmla="*/ 8 h 209"/>
                <a:gd name="T76" fmla="*/ 482 w 1317"/>
                <a:gd name="T77" fmla="*/ 10 h 209"/>
                <a:gd name="T78" fmla="*/ 454 w 1317"/>
                <a:gd name="T79" fmla="*/ 12 h 209"/>
                <a:gd name="T80" fmla="*/ 425 w 1317"/>
                <a:gd name="T81" fmla="*/ 18 h 209"/>
                <a:gd name="T82" fmla="*/ 420 w 1317"/>
                <a:gd name="T83" fmla="*/ 42 h 209"/>
                <a:gd name="T84" fmla="*/ 399 w 1317"/>
                <a:gd name="T85" fmla="*/ 27 h 209"/>
                <a:gd name="T86" fmla="*/ 344 w 1317"/>
                <a:gd name="T87" fmla="*/ 55 h 209"/>
                <a:gd name="T88" fmla="*/ 349 w 1317"/>
                <a:gd name="T89" fmla="*/ 33 h 209"/>
                <a:gd name="T90" fmla="*/ 376 w 1317"/>
                <a:gd name="T91" fmla="*/ 34 h 209"/>
                <a:gd name="T92" fmla="*/ 392 w 1317"/>
                <a:gd name="T93" fmla="*/ 28 h 209"/>
                <a:gd name="T94" fmla="*/ 434 w 1317"/>
                <a:gd name="T95" fmla="*/ 41 h 209"/>
                <a:gd name="T96" fmla="*/ 439 w 1317"/>
                <a:gd name="T97" fmla="*/ 12 h 209"/>
                <a:gd name="T98" fmla="*/ 451 w 1317"/>
                <a:gd name="T99" fmla="*/ 42 h 209"/>
                <a:gd name="T100" fmla="*/ 480 w 1317"/>
                <a:gd name="T101" fmla="*/ 19 h 209"/>
                <a:gd name="T102" fmla="*/ 481 w 1317"/>
                <a:gd name="T103" fmla="*/ 97 h 209"/>
                <a:gd name="T104" fmla="*/ 816 w 1317"/>
                <a:gd name="T105" fmla="*/ 165 h 209"/>
                <a:gd name="T106" fmla="*/ 717 w 1317"/>
                <a:gd name="T107" fmla="*/ 178 h 209"/>
                <a:gd name="T108" fmla="*/ 647 w 1317"/>
                <a:gd name="T109" fmla="*/ 169 h 209"/>
                <a:gd name="T110" fmla="*/ 560 w 1317"/>
                <a:gd name="T111" fmla="*/ 163 h 209"/>
                <a:gd name="T112" fmla="*/ 498 w 1317"/>
                <a:gd name="T113" fmla="*/ 130 h 209"/>
                <a:gd name="T114" fmla="*/ 866 w 1317"/>
                <a:gd name="T115" fmla="*/ 95 h 209"/>
                <a:gd name="T116" fmla="*/ 903 w 1317"/>
                <a:gd name="T117" fmla="*/ 11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7" h="209">
                  <a:moveTo>
                    <a:pt x="1312" y="92"/>
                  </a:moveTo>
                  <a:cubicBezTo>
                    <a:pt x="1306" y="92"/>
                    <a:pt x="1306" y="92"/>
                    <a:pt x="1306" y="92"/>
                  </a:cubicBezTo>
                  <a:cubicBezTo>
                    <a:pt x="1306" y="88"/>
                    <a:pt x="1306" y="88"/>
                    <a:pt x="1306" y="88"/>
                  </a:cubicBezTo>
                  <a:cubicBezTo>
                    <a:pt x="1297" y="88"/>
                    <a:pt x="1297" y="88"/>
                    <a:pt x="1297" y="88"/>
                  </a:cubicBezTo>
                  <a:cubicBezTo>
                    <a:pt x="1294" y="86"/>
                    <a:pt x="1294" y="86"/>
                    <a:pt x="1294" y="86"/>
                  </a:cubicBezTo>
                  <a:cubicBezTo>
                    <a:pt x="1280" y="86"/>
                    <a:pt x="1280" y="86"/>
                    <a:pt x="1280" y="86"/>
                  </a:cubicBezTo>
                  <a:cubicBezTo>
                    <a:pt x="1280" y="51"/>
                    <a:pt x="1280" y="51"/>
                    <a:pt x="1280" y="51"/>
                  </a:cubicBezTo>
                  <a:cubicBezTo>
                    <a:pt x="1238" y="51"/>
                    <a:pt x="1238" y="51"/>
                    <a:pt x="1238" y="51"/>
                  </a:cubicBezTo>
                  <a:cubicBezTo>
                    <a:pt x="1238" y="101"/>
                    <a:pt x="1238" y="101"/>
                    <a:pt x="1238" y="101"/>
                  </a:cubicBezTo>
                  <a:cubicBezTo>
                    <a:pt x="1214" y="103"/>
                    <a:pt x="1214" y="103"/>
                    <a:pt x="1214" y="103"/>
                  </a:cubicBezTo>
                  <a:cubicBezTo>
                    <a:pt x="1210" y="99"/>
                    <a:pt x="1210" y="99"/>
                    <a:pt x="1210" y="99"/>
                  </a:cubicBezTo>
                  <a:cubicBezTo>
                    <a:pt x="1210" y="59"/>
                    <a:pt x="1210" y="59"/>
                    <a:pt x="1210" y="59"/>
                  </a:cubicBezTo>
                  <a:cubicBezTo>
                    <a:pt x="1197" y="56"/>
                    <a:pt x="1197" y="56"/>
                    <a:pt x="1197" y="56"/>
                  </a:cubicBezTo>
                  <a:cubicBezTo>
                    <a:pt x="1197" y="50"/>
                    <a:pt x="1197" y="50"/>
                    <a:pt x="1197" y="50"/>
                  </a:cubicBezTo>
                  <a:cubicBezTo>
                    <a:pt x="1192" y="46"/>
                    <a:pt x="1192" y="46"/>
                    <a:pt x="1192" y="46"/>
                  </a:cubicBezTo>
                  <a:cubicBezTo>
                    <a:pt x="1192" y="36"/>
                    <a:pt x="1192" y="36"/>
                    <a:pt x="1192" y="36"/>
                  </a:cubicBezTo>
                  <a:cubicBezTo>
                    <a:pt x="1190" y="34"/>
                    <a:pt x="1190" y="34"/>
                    <a:pt x="1190" y="34"/>
                  </a:cubicBezTo>
                  <a:cubicBezTo>
                    <a:pt x="1190" y="19"/>
                    <a:pt x="1190" y="19"/>
                    <a:pt x="1190" y="19"/>
                  </a:cubicBezTo>
                  <a:cubicBezTo>
                    <a:pt x="1186" y="19"/>
                    <a:pt x="1186" y="19"/>
                    <a:pt x="1186" y="19"/>
                  </a:cubicBezTo>
                  <a:cubicBezTo>
                    <a:pt x="1187" y="48"/>
                    <a:pt x="1187" y="48"/>
                    <a:pt x="1187" y="48"/>
                  </a:cubicBezTo>
                  <a:cubicBezTo>
                    <a:pt x="1177" y="51"/>
                    <a:pt x="1177" y="51"/>
                    <a:pt x="1177" y="51"/>
                  </a:cubicBezTo>
                  <a:cubicBezTo>
                    <a:pt x="1177" y="59"/>
                    <a:pt x="1177" y="59"/>
                    <a:pt x="1177" y="59"/>
                  </a:cubicBezTo>
                  <a:cubicBezTo>
                    <a:pt x="1166" y="61"/>
                    <a:pt x="1166" y="61"/>
                    <a:pt x="1166" y="61"/>
                  </a:cubicBezTo>
                  <a:cubicBezTo>
                    <a:pt x="1166" y="90"/>
                    <a:pt x="1166" y="90"/>
                    <a:pt x="1166" y="90"/>
                  </a:cubicBezTo>
                  <a:cubicBezTo>
                    <a:pt x="1163" y="90"/>
                    <a:pt x="1163" y="90"/>
                    <a:pt x="1163" y="90"/>
                  </a:cubicBezTo>
                  <a:cubicBezTo>
                    <a:pt x="1163" y="92"/>
                    <a:pt x="1163" y="92"/>
                    <a:pt x="1163" y="92"/>
                  </a:cubicBezTo>
                  <a:cubicBezTo>
                    <a:pt x="1148" y="93"/>
                    <a:pt x="1148" y="93"/>
                    <a:pt x="1148" y="93"/>
                  </a:cubicBezTo>
                  <a:cubicBezTo>
                    <a:pt x="1148" y="111"/>
                    <a:pt x="1148" y="111"/>
                    <a:pt x="1148" y="111"/>
                  </a:cubicBezTo>
                  <a:cubicBezTo>
                    <a:pt x="1115" y="111"/>
                    <a:pt x="1115" y="111"/>
                    <a:pt x="1115" y="111"/>
                  </a:cubicBezTo>
                  <a:cubicBezTo>
                    <a:pt x="1115" y="99"/>
                    <a:pt x="1115" y="99"/>
                    <a:pt x="1115" y="99"/>
                  </a:cubicBezTo>
                  <a:cubicBezTo>
                    <a:pt x="1113" y="94"/>
                    <a:pt x="1113" y="94"/>
                    <a:pt x="1113" y="94"/>
                  </a:cubicBezTo>
                  <a:cubicBezTo>
                    <a:pt x="1106" y="92"/>
                    <a:pt x="1106" y="92"/>
                    <a:pt x="1106" y="92"/>
                  </a:cubicBezTo>
                  <a:cubicBezTo>
                    <a:pt x="1105" y="87"/>
                    <a:pt x="1105" y="87"/>
                    <a:pt x="1105" y="87"/>
                  </a:cubicBezTo>
                  <a:cubicBezTo>
                    <a:pt x="1063" y="87"/>
                    <a:pt x="1063" y="87"/>
                    <a:pt x="1063" y="87"/>
                  </a:cubicBezTo>
                  <a:cubicBezTo>
                    <a:pt x="1060" y="83"/>
                    <a:pt x="1060" y="83"/>
                    <a:pt x="1060" y="83"/>
                  </a:cubicBezTo>
                  <a:cubicBezTo>
                    <a:pt x="1036" y="83"/>
                    <a:pt x="1036" y="83"/>
                    <a:pt x="1036" y="83"/>
                  </a:cubicBezTo>
                  <a:cubicBezTo>
                    <a:pt x="1035" y="92"/>
                    <a:pt x="1035" y="92"/>
                    <a:pt x="1035" y="92"/>
                  </a:cubicBezTo>
                  <a:cubicBezTo>
                    <a:pt x="1027" y="94"/>
                    <a:pt x="1027" y="94"/>
                    <a:pt x="1027" y="94"/>
                  </a:cubicBezTo>
                  <a:cubicBezTo>
                    <a:pt x="1026" y="110"/>
                    <a:pt x="1026" y="110"/>
                    <a:pt x="1026" y="110"/>
                  </a:cubicBezTo>
                  <a:cubicBezTo>
                    <a:pt x="1022" y="112"/>
                    <a:pt x="1022" y="112"/>
                    <a:pt x="1022" y="112"/>
                  </a:cubicBezTo>
                  <a:cubicBezTo>
                    <a:pt x="1022" y="119"/>
                    <a:pt x="1022" y="119"/>
                    <a:pt x="1022" y="119"/>
                  </a:cubicBezTo>
                  <a:cubicBezTo>
                    <a:pt x="1018" y="121"/>
                    <a:pt x="1018" y="121"/>
                    <a:pt x="1018" y="121"/>
                  </a:cubicBezTo>
                  <a:cubicBezTo>
                    <a:pt x="1017" y="130"/>
                    <a:pt x="1017" y="130"/>
                    <a:pt x="1017" y="130"/>
                  </a:cubicBezTo>
                  <a:cubicBezTo>
                    <a:pt x="1010" y="130"/>
                    <a:pt x="1010" y="130"/>
                    <a:pt x="1010" y="130"/>
                  </a:cubicBezTo>
                  <a:cubicBezTo>
                    <a:pt x="1008" y="96"/>
                    <a:pt x="1008" y="96"/>
                    <a:pt x="1008" y="96"/>
                  </a:cubicBezTo>
                  <a:cubicBezTo>
                    <a:pt x="1006" y="96"/>
                    <a:pt x="1006" y="96"/>
                    <a:pt x="1006" y="96"/>
                  </a:cubicBezTo>
                  <a:cubicBezTo>
                    <a:pt x="1004" y="82"/>
                    <a:pt x="1004" y="82"/>
                    <a:pt x="1004" y="82"/>
                  </a:cubicBezTo>
                  <a:cubicBezTo>
                    <a:pt x="1003" y="82"/>
                    <a:pt x="1003" y="82"/>
                    <a:pt x="1003" y="82"/>
                  </a:cubicBezTo>
                  <a:cubicBezTo>
                    <a:pt x="1003" y="76"/>
                    <a:pt x="1003" y="76"/>
                    <a:pt x="1003" y="76"/>
                  </a:cubicBezTo>
                  <a:cubicBezTo>
                    <a:pt x="999" y="76"/>
                    <a:pt x="999" y="76"/>
                    <a:pt x="999" y="76"/>
                  </a:cubicBezTo>
                  <a:cubicBezTo>
                    <a:pt x="999" y="73"/>
                    <a:pt x="999" y="73"/>
                    <a:pt x="999" y="73"/>
                  </a:cubicBezTo>
                  <a:cubicBezTo>
                    <a:pt x="970" y="73"/>
                    <a:pt x="970" y="73"/>
                    <a:pt x="970" y="73"/>
                  </a:cubicBezTo>
                  <a:cubicBezTo>
                    <a:pt x="970" y="77"/>
                    <a:pt x="970" y="77"/>
                    <a:pt x="970" y="77"/>
                  </a:cubicBezTo>
                  <a:cubicBezTo>
                    <a:pt x="940" y="77"/>
                    <a:pt x="940" y="77"/>
                    <a:pt x="940" y="77"/>
                  </a:cubicBezTo>
                  <a:cubicBezTo>
                    <a:pt x="940" y="82"/>
                    <a:pt x="940" y="82"/>
                    <a:pt x="940" y="82"/>
                  </a:cubicBezTo>
                  <a:cubicBezTo>
                    <a:pt x="937" y="82"/>
                    <a:pt x="937" y="82"/>
                    <a:pt x="937" y="82"/>
                  </a:cubicBezTo>
                  <a:cubicBezTo>
                    <a:pt x="937" y="83"/>
                    <a:pt x="937" y="83"/>
                    <a:pt x="937" y="83"/>
                  </a:cubicBezTo>
                  <a:cubicBezTo>
                    <a:pt x="937" y="85"/>
                    <a:pt x="935" y="101"/>
                    <a:pt x="935" y="101"/>
                  </a:cubicBezTo>
                  <a:cubicBezTo>
                    <a:pt x="932" y="101"/>
                    <a:pt x="932" y="101"/>
                    <a:pt x="932" y="101"/>
                  </a:cubicBezTo>
                  <a:cubicBezTo>
                    <a:pt x="932" y="108"/>
                    <a:pt x="932" y="108"/>
                    <a:pt x="932" y="108"/>
                  </a:cubicBezTo>
                  <a:cubicBezTo>
                    <a:pt x="929" y="106"/>
                    <a:pt x="926" y="105"/>
                    <a:pt x="922" y="103"/>
                  </a:cubicBezTo>
                  <a:cubicBezTo>
                    <a:pt x="884" y="86"/>
                    <a:pt x="845" y="68"/>
                    <a:pt x="806" y="52"/>
                  </a:cubicBezTo>
                  <a:cubicBezTo>
                    <a:pt x="794" y="47"/>
                    <a:pt x="782" y="43"/>
                    <a:pt x="770" y="39"/>
                  </a:cubicBezTo>
                  <a:cubicBezTo>
                    <a:pt x="734" y="27"/>
                    <a:pt x="697" y="18"/>
                    <a:pt x="659" y="11"/>
                  </a:cubicBezTo>
                  <a:cubicBezTo>
                    <a:pt x="642" y="7"/>
                    <a:pt x="625" y="5"/>
                    <a:pt x="608" y="3"/>
                  </a:cubicBezTo>
                  <a:cubicBezTo>
                    <a:pt x="599" y="2"/>
                    <a:pt x="589" y="1"/>
                    <a:pt x="579" y="1"/>
                  </a:cubicBezTo>
                  <a:cubicBezTo>
                    <a:pt x="564" y="0"/>
                    <a:pt x="549" y="0"/>
                    <a:pt x="535" y="0"/>
                  </a:cubicBezTo>
                  <a:cubicBezTo>
                    <a:pt x="488" y="1"/>
                    <a:pt x="441" y="5"/>
                    <a:pt x="396" y="15"/>
                  </a:cubicBezTo>
                  <a:cubicBezTo>
                    <a:pt x="366" y="21"/>
                    <a:pt x="328" y="33"/>
                    <a:pt x="328" y="33"/>
                  </a:cubicBezTo>
                  <a:cubicBezTo>
                    <a:pt x="328" y="33"/>
                    <a:pt x="327" y="29"/>
                    <a:pt x="327" y="26"/>
                  </a:cubicBezTo>
                  <a:cubicBezTo>
                    <a:pt x="326" y="23"/>
                    <a:pt x="325" y="16"/>
                    <a:pt x="325" y="16"/>
                  </a:cubicBezTo>
                  <a:cubicBezTo>
                    <a:pt x="325" y="16"/>
                    <a:pt x="320" y="17"/>
                    <a:pt x="316" y="18"/>
                  </a:cubicBezTo>
                  <a:cubicBezTo>
                    <a:pt x="311" y="19"/>
                    <a:pt x="294" y="25"/>
                    <a:pt x="276" y="35"/>
                  </a:cubicBezTo>
                  <a:cubicBezTo>
                    <a:pt x="257" y="45"/>
                    <a:pt x="237" y="68"/>
                    <a:pt x="237" y="68"/>
                  </a:cubicBezTo>
                  <a:cubicBezTo>
                    <a:pt x="172" y="93"/>
                    <a:pt x="172" y="93"/>
                    <a:pt x="172" y="93"/>
                  </a:cubicBezTo>
                  <a:cubicBezTo>
                    <a:pt x="172" y="93"/>
                    <a:pt x="148" y="87"/>
                    <a:pt x="138" y="87"/>
                  </a:cubicBezTo>
                  <a:cubicBezTo>
                    <a:pt x="129" y="87"/>
                    <a:pt x="108" y="90"/>
                    <a:pt x="107" y="90"/>
                  </a:cubicBezTo>
                  <a:cubicBezTo>
                    <a:pt x="107" y="91"/>
                    <a:pt x="105" y="92"/>
                    <a:pt x="107" y="93"/>
                  </a:cubicBezTo>
                  <a:cubicBezTo>
                    <a:pt x="123" y="103"/>
                    <a:pt x="142" y="127"/>
                    <a:pt x="142" y="127"/>
                  </a:cubicBezTo>
                  <a:cubicBezTo>
                    <a:pt x="101" y="127"/>
                    <a:pt x="101" y="127"/>
                    <a:pt x="101" y="127"/>
                  </a:cubicBezTo>
                  <a:cubicBezTo>
                    <a:pt x="101" y="91"/>
                    <a:pt x="101" y="91"/>
                    <a:pt x="101" y="91"/>
                  </a:cubicBezTo>
                  <a:cubicBezTo>
                    <a:pt x="98" y="91"/>
                    <a:pt x="98" y="91"/>
                    <a:pt x="98" y="91"/>
                  </a:cubicBezTo>
                  <a:cubicBezTo>
                    <a:pt x="98" y="88"/>
                    <a:pt x="98" y="88"/>
                    <a:pt x="98" y="88"/>
                  </a:cubicBezTo>
                  <a:cubicBezTo>
                    <a:pt x="98" y="86"/>
                    <a:pt x="96" y="69"/>
                    <a:pt x="96" y="69"/>
                  </a:cubicBezTo>
                  <a:cubicBezTo>
                    <a:pt x="93" y="69"/>
                    <a:pt x="93" y="69"/>
                    <a:pt x="93" y="69"/>
                  </a:cubicBezTo>
                  <a:cubicBezTo>
                    <a:pt x="93" y="65"/>
                    <a:pt x="93" y="65"/>
                    <a:pt x="93" y="65"/>
                  </a:cubicBezTo>
                  <a:cubicBezTo>
                    <a:pt x="62" y="65"/>
                    <a:pt x="62" y="65"/>
                    <a:pt x="62" y="65"/>
                  </a:cubicBezTo>
                  <a:cubicBezTo>
                    <a:pt x="62" y="70"/>
                    <a:pt x="62" y="70"/>
                    <a:pt x="62" y="70"/>
                  </a:cubicBezTo>
                  <a:cubicBezTo>
                    <a:pt x="58" y="70"/>
                    <a:pt x="58" y="70"/>
                    <a:pt x="58" y="70"/>
                  </a:cubicBezTo>
                  <a:cubicBezTo>
                    <a:pt x="56" y="75"/>
                    <a:pt x="56" y="75"/>
                    <a:pt x="56" y="75"/>
                  </a:cubicBezTo>
                  <a:cubicBezTo>
                    <a:pt x="54" y="75"/>
                    <a:pt x="54" y="75"/>
                    <a:pt x="54" y="75"/>
                  </a:cubicBezTo>
                  <a:cubicBezTo>
                    <a:pt x="51" y="94"/>
                    <a:pt x="51" y="94"/>
                    <a:pt x="51" y="94"/>
                  </a:cubicBezTo>
                  <a:cubicBezTo>
                    <a:pt x="48" y="98"/>
                    <a:pt x="48" y="98"/>
                    <a:pt x="48" y="98"/>
                  </a:cubicBezTo>
                  <a:cubicBezTo>
                    <a:pt x="48" y="130"/>
                    <a:pt x="48" y="130"/>
                    <a:pt x="48" y="130"/>
                  </a:cubicBezTo>
                  <a:cubicBezTo>
                    <a:pt x="0" y="131"/>
                    <a:pt x="0" y="131"/>
                    <a:pt x="0" y="131"/>
                  </a:cubicBezTo>
                  <a:cubicBezTo>
                    <a:pt x="0" y="209"/>
                    <a:pt x="0" y="209"/>
                    <a:pt x="0" y="209"/>
                  </a:cubicBezTo>
                  <a:cubicBezTo>
                    <a:pt x="1317" y="209"/>
                    <a:pt x="1317" y="209"/>
                    <a:pt x="1317" y="209"/>
                  </a:cubicBezTo>
                  <a:cubicBezTo>
                    <a:pt x="1317" y="97"/>
                    <a:pt x="1317" y="97"/>
                    <a:pt x="1317" y="97"/>
                  </a:cubicBezTo>
                  <a:lnTo>
                    <a:pt x="1312" y="92"/>
                  </a:lnTo>
                  <a:close/>
                  <a:moveTo>
                    <a:pt x="192" y="102"/>
                  </a:moveTo>
                  <a:cubicBezTo>
                    <a:pt x="191" y="101"/>
                    <a:pt x="186" y="98"/>
                    <a:pt x="186" y="98"/>
                  </a:cubicBezTo>
                  <a:cubicBezTo>
                    <a:pt x="186" y="95"/>
                    <a:pt x="186" y="95"/>
                    <a:pt x="186" y="95"/>
                  </a:cubicBezTo>
                  <a:cubicBezTo>
                    <a:pt x="186" y="95"/>
                    <a:pt x="193" y="102"/>
                    <a:pt x="192" y="102"/>
                  </a:cubicBezTo>
                  <a:close/>
                  <a:moveTo>
                    <a:pt x="192" y="98"/>
                  </a:moveTo>
                  <a:cubicBezTo>
                    <a:pt x="187" y="91"/>
                    <a:pt x="187" y="91"/>
                    <a:pt x="187" y="91"/>
                  </a:cubicBezTo>
                  <a:cubicBezTo>
                    <a:pt x="192" y="89"/>
                    <a:pt x="192" y="89"/>
                    <a:pt x="192" y="89"/>
                  </a:cubicBezTo>
                  <a:lnTo>
                    <a:pt x="192" y="98"/>
                  </a:lnTo>
                  <a:close/>
                  <a:moveTo>
                    <a:pt x="200" y="106"/>
                  </a:moveTo>
                  <a:cubicBezTo>
                    <a:pt x="200" y="106"/>
                    <a:pt x="196" y="103"/>
                    <a:pt x="196" y="103"/>
                  </a:cubicBezTo>
                  <a:cubicBezTo>
                    <a:pt x="196" y="92"/>
                    <a:pt x="196" y="92"/>
                    <a:pt x="196" y="92"/>
                  </a:cubicBezTo>
                  <a:cubicBezTo>
                    <a:pt x="205" y="107"/>
                    <a:pt x="205" y="107"/>
                    <a:pt x="205" y="107"/>
                  </a:cubicBezTo>
                  <a:cubicBezTo>
                    <a:pt x="205" y="107"/>
                    <a:pt x="201" y="107"/>
                    <a:pt x="200" y="106"/>
                  </a:cubicBezTo>
                  <a:close/>
                  <a:moveTo>
                    <a:pt x="214" y="102"/>
                  </a:moveTo>
                  <a:cubicBezTo>
                    <a:pt x="214" y="106"/>
                    <a:pt x="214" y="106"/>
                    <a:pt x="214" y="106"/>
                  </a:cubicBezTo>
                  <a:cubicBezTo>
                    <a:pt x="208" y="106"/>
                    <a:pt x="208" y="106"/>
                    <a:pt x="208" y="106"/>
                  </a:cubicBezTo>
                  <a:cubicBezTo>
                    <a:pt x="197" y="87"/>
                    <a:pt x="197" y="87"/>
                    <a:pt x="197" y="87"/>
                  </a:cubicBezTo>
                  <a:cubicBezTo>
                    <a:pt x="197" y="87"/>
                    <a:pt x="213" y="81"/>
                    <a:pt x="214" y="80"/>
                  </a:cubicBezTo>
                  <a:cubicBezTo>
                    <a:pt x="215" y="80"/>
                    <a:pt x="214" y="102"/>
                    <a:pt x="214" y="102"/>
                  </a:cubicBezTo>
                  <a:close/>
                  <a:moveTo>
                    <a:pt x="217" y="99"/>
                  </a:moveTo>
                  <a:cubicBezTo>
                    <a:pt x="217" y="80"/>
                    <a:pt x="217" y="80"/>
                    <a:pt x="217" y="80"/>
                  </a:cubicBezTo>
                  <a:cubicBezTo>
                    <a:pt x="217" y="80"/>
                    <a:pt x="223" y="87"/>
                    <a:pt x="223" y="88"/>
                  </a:cubicBezTo>
                  <a:cubicBezTo>
                    <a:pt x="222" y="89"/>
                    <a:pt x="217" y="99"/>
                    <a:pt x="217" y="99"/>
                  </a:cubicBezTo>
                  <a:close/>
                  <a:moveTo>
                    <a:pt x="223" y="83"/>
                  </a:moveTo>
                  <a:cubicBezTo>
                    <a:pt x="219" y="78"/>
                    <a:pt x="219" y="78"/>
                    <a:pt x="219" y="78"/>
                  </a:cubicBezTo>
                  <a:cubicBezTo>
                    <a:pt x="223" y="76"/>
                    <a:pt x="223" y="76"/>
                    <a:pt x="223" y="76"/>
                  </a:cubicBezTo>
                  <a:lnTo>
                    <a:pt x="223" y="83"/>
                  </a:lnTo>
                  <a:close/>
                  <a:moveTo>
                    <a:pt x="227" y="82"/>
                  </a:moveTo>
                  <a:cubicBezTo>
                    <a:pt x="227" y="77"/>
                    <a:pt x="227" y="77"/>
                    <a:pt x="227" y="77"/>
                  </a:cubicBezTo>
                  <a:cubicBezTo>
                    <a:pt x="228" y="80"/>
                    <a:pt x="228" y="80"/>
                    <a:pt x="228" y="80"/>
                  </a:cubicBezTo>
                  <a:lnTo>
                    <a:pt x="227" y="82"/>
                  </a:lnTo>
                  <a:close/>
                  <a:moveTo>
                    <a:pt x="233" y="72"/>
                  </a:moveTo>
                  <a:cubicBezTo>
                    <a:pt x="233" y="73"/>
                    <a:pt x="230" y="77"/>
                    <a:pt x="230" y="77"/>
                  </a:cubicBezTo>
                  <a:cubicBezTo>
                    <a:pt x="229" y="73"/>
                    <a:pt x="229" y="73"/>
                    <a:pt x="229" y="73"/>
                  </a:cubicBezTo>
                  <a:cubicBezTo>
                    <a:pt x="229" y="73"/>
                    <a:pt x="234" y="71"/>
                    <a:pt x="233" y="72"/>
                  </a:cubicBezTo>
                  <a:close/>
                  <a:moveTo>
                    <a:pt x="839" y="83"/>
                  </a:moveTo>
                  <a:cubicBezTo>
                    <a:pt x="851" y="88"/>
                    <a:pt x="851" y="88"/>
                    <a:pt x="851" y="88"/>
                  </a:cubicBezTo>
                  <a:cubicBezTo>
                    <a:pt x="839" y="106"/>
                    <a:pt x="839" y="106"/>
                    <a:pt x="839" y="106"/>
                  </a:cubicBezTo>
                  <a:lnTo>
                    <a:pt x="839" y="83"/>
                  </a:lnTo>
                  <a:close/>
                  <a:moveTo>
                    <a:pt x="832" y="79"/>
                  </a:moveTo>
                  <a:cubicBezTo>
                    <a:pt x="832" y="115"/>
                    <a:pt x="832" y="115"/>
                    <a:pt x="832" y="115"/>
                  </a:cubicBezTo>
                  <a:cubicBezTo>
                    <a:pt x="832" y="115"/>
                    <a:pt x="831" y="115"/>
                    <a:pt x="830" y="113"/>
                  </a:cubicBezTo>
                  <a:cubicBezTo>
                    <a:pt x="828" y="112"/>
                    <a:pt x="810" y="101"/>
                    <a:pt x="810" y="101"/>
                  </a:cubicBezTo>
                  <a:cubicBezTo>
                    <a:pt x="826" y="77"/>
                    <a:pt x="826" y="77"/>
                    <a:pt x="826" y="77"/>
                  </a:cubicBezTo>
                  <a:lnTo>
                    <a:pt x="832" y="79"/>
                  </a:lnTo>
                  <a:close/>
                  <a:moveTo>
                    <a:pt x="813" y="71"/>
                  </a:moveTo>
                  <a:cubicBezTo>
                    <a:pt x="823" y="76"/>
                    <a:pt x="823" y="76"/>
                    <a:pt x="823" y="76"/>
                  </a:cubicBezTo>
                  <a:cubicBezTo>
                    <a:pt x="813" y="89"/>
                    <a:pt x="813" y="89"/>
                    <a:pt x="813" y="89"/>
                  </a:cubicBezTo>
                  <a:lnTo>
                    <a:pt x="813" y="71"/>
                  </a:lnTo>
                  <a:close/>
                  <a:moveTo>
                    <a:pt x="808" y="68"/>
                  </a:moveTo>
                  <a:cubicBezTo>
                    <a:pt x="810" y="69"/>
                    <a:pt x="810" y="69"/>
                    <a:pt x="810" y="69"/>
                  </a:cubicBezTo>
                  <a:cubicBezTo>
                    <a:pt x="810" y="93"/>
                    <a:pt x="810" y="93"/>
                    <a:pt x="810" y="93"/>
                  </a:cubicBezTo>
                  <a:cubicBezTo>
                    <a:pt x="808" y="95"/>
                    <a:pt x="808" y="95"/>
                    <a:pt x="808" y="95"/>
                  </a:cubicBezTo>
                  <a:lnTo>
                    <a:pt x="808" y="68"/>
                  </a:lnTo>
                  <a:close/>
                  <a:moveTo>
                    <a:pt x="804" y="67"/>
                  </a:moveTo>
                  <a:cubicBezTo>
                    <a:pt x="804" y="97"/>
                    <a:pt x="804" y="97"/>
                    <a:pt x="804" y="97"/>
                  </a:cubicBezTo>
                  <a:cubicBezTo>
                    <a:pt x="783" y="86"/>
                    <a:pt x="783" y="86"/>
                    <a:pt x="783" y="86"/>
                  </a:cubicBezTo>
                  <a:cubicBezTo>
                    <a:pt x="799" y="64"/>
                    <a:pt x="799" y="64"/>
                    <a:pt x="799" y="64"/>
                  </a:cubicBezTo>
                  <a:lnTo>
                    <a:pt x="804" y="67"/>
                  </a:lnTo>
                  <a:close/>
                  <a:moveTo>
                    <a:pt x="794" y="110"/>
                  </a:moveTo>
                  <a:cubicBezTo>
                    <a:pt x="781" y="110"/>
                    <a:pt x="781" y="110"/>
                    <a:pt x="781" y="110"/>
                  </a:cubicBezTo>
                  <a:cubicBezTo>
                    <a:pt x="781" y="105"/>
                    <a:pt x="781" y="105"/>
                    <a:pt x="781" y="105"/>
                  </a:cubicBezTo>
                  <a:lnTo>
                    <a:pt x="794" y="110"/>
                  </a:lnTo>
                  <a:close/>
                  <a:moveTo>
                    <a:pt x="786" y="59"/>
                  </a:moveTo>
                  <a:cubicBezTo>
                    <a:pt x="795" y="63"/>
                    <a:pt x="795" y="63"/>
                    <a:pt x="795" y="63"/>
                  </a:cubicBezTo>
                  <a:cubicBezTo>
                    <a:pt x="786" y="75"/>
                    <a:pt x="786" y="75"/>
                    <a:pt x="786" y="75"/>
                  </a:cubicBezTo>
                  <a:lnTo>
                    <a:pt x="786" y="59"/>
                  </a:lnTo>
                  <a:close/>
                  <a:moveTo>
                    <a:pt x="781" y="58"/>
                  </a:moveTo>
                  <a:cubicBezTo>
                    <a:pt x="784" y="59"/>
                    <a:pt x="784" y="59"/>
                    <a:pt x="784" y="59"/>
                  </a:cubicBezTo>
                  <a:cubicBezTo>
                    <a:pt x="784" y="78"/>
                    <a:pt x="784" y="78"/>
                    <a:pt x="784" y="78"/>
                  </a:cubicBezTo>
                  <a:cubicBezTo>
                    <a:pt x="781" y="81"/>
                    <a:pt x="781" y="81"/>
                    <a:pt x="781" y="81"/>
                  </a:cubicBezTo>
                  <a:lnTo>
                    <a:pt x="781" y="58"/>
                  </a:lnTo>
                  <a:close/>
                  <a:moveTo>
                    <a:pt x="779" y="110"/>
                  </a:moveTo>
                  <a:cubicBezTo>
                    <a:pt x="759" y="110"/>
                    <a:pt x="759" y="110"/>
                    <a:pt x="759" y="110"/>
                  </a:cubicBezTo>
                  <a:cubicBezTo>
                    <a:pt x="759" y="93"/>
                    <a:pt x="759" y="93"/>
                    <a:pt x="759" y="93"/>
                  </a:cubicBezTo>
                  <a:cubicBezTo>
                    <a:pt x="778" y="102"/>
                    <a:pt x="778" y="102"/>
                    <a:pt x="778" y="102"/>
                  </a:cubicBezTo>
                  <a:lnTo>
                    <a:pt x="779" y="110"/>
                  </a:lnTo>
                  <a:close/>
                  <a:moveTo>
                    <a:pt x="769" y="80"/>
                  </a:moveTo>
                  <a:cubicBezTo>
                    <a:pt x="776" y="69"/>
                    <a:pt x="776" y="69"/>
                    <a:pt x="776" y="69"/>
                  </a:cubicBezTo>
                  <a:cubicBezTo>
                    <a:pt x="776" y="84"/>
                    <a:pt x="776" y="84"/>
                    <a:pt x="776" y="84"/>
                  </a:cubicBezTo>
                  <a:lnTo>
                    <a:pt x="769" y="80"/>
                  </a:lnTo>
                  <a:close/>
                  <a:moveTo>
                    <a:pt x="772" y="53"/>
                  </a:moveTo>
                  <a:cubicBezTo>
                    <a:pt x="777" y="55"/>
                    <a:pt x="777" y="55"/>
                    <a:pt x="777" y="55"/>
                  </a:cubicBezTo>
                  <a:cubicBezTo>
                    <a:pt x="777" y="64"/>
                    <a:pt x="777" y="64"/>
                    <a:pt x="777" y="64"/>
                  </a:cubicBezTo>
                  <a:cubicBezTo>
                    <a:pt x="765" y="80"/>
                    <a:pt x="765" y="80"/>
                    <a:pt x="765" y="80"/>
                  </a:cubicBezTo>
                  <a:cubicBezTo>
                    <a:pt x="755" y="74"/>
                    <a:pt x="755" y="74"/>
                    <a:pt x="755" y="74"/>
                  </a:cubicBezTo>
                  <a:lnTo>
                    <a:pt x="772" y="53"/>
                  </a:lnTo>
                  <a:close/>
                  <a:moveTo>
                    <a:pt x="756" y="92"/>
                  </a:moveTo>
                  <a:cubicBezTo>
                    <a:pt x="756" y="110"/>
                    <a:pt x="756" y="110"/>
                    <a:pt x="756" y="110"/>
                  </a:cubicBezTo>
                  <a:cubicBezTo>
                    <a:pt x="754" y="110"/>
                    <a:pt x="754" y="110"/>
                    <a:pt x="754" y="110"/>
                  </a:cubicBezTo>
                  <a:cubicBezTo>
                    <a:pt x="754" y="90"/>
                    <a:pt x="754" y="90"/>
                    <a:pt x="754" y="90"/>
                  </a:cubicBezTo>
                  <a:lnTo>
                    <a:pt x="756" y="92"/>
                  </a:lnTo>
                  <a:close/>
                  <a:moveTo>
                    <a:pt x="760" y="49"/>
                  </a:moveTo>
                  <a:cubicBezTo>
                    <a:pt x="768" y="51"/>
                    <a:pt x="768" y="51"/>
                    <a:pt x="768" y="51"/>
                  </a:cubicBezTo>
                  <a:cubicBezTo>
                    <a:pt x="760" y="60"/>
                    <a:pt x="760" y="60"/>
                    <a:pt x="760" y="60"/>
                  </a:cubicBezTo>
                  <a:lnTo>
                    <a:pt x="760" y="49"/>
                  </a:lnTo>
                  <a:close/>
                  <a:moveTo>
                    <a:pt x="757" y="48"/>
                  </a:moveTo>
                  <a:cubicBezTo>
                    <a:pt x="757" y="64"/>
                    <a:pt x="757" y="64"/>
                    <a:pt x="757" y="64"/>
                  </a:cubicBezTo>
                  <a:cubicBezTo>
                    <a:pt x="754" y="68"/>
                    <a:pt x="754" y="68"/>
                    <a:pt x="754" y="68"/>
                  </a:cubicBezTo>
                  <a:cubicBezTo>
                    <a:pt x="753" y="46"/>
                    <a:pt x="753" y="46"/>
                    <a:pt x="753" y="46"/>
                  </a:cubicBezTo>
                  <a:lnTo>
                    <a:pt x="757" y="48"/>
                  </a:lnTo>
                  <a:close/>
                  <a:moveTo>
                    <a:pt x="750" y="89"/>
                  </a:moveTo>
                  <a:cubicBezTo>
                    <a:pt x="750" y="110"/>
                    <a:pt x="750" y="110"/>
                    <a:pt x="750" y="110"/>
                  </a:cubicBezTo>
                  <a:cubicBezTo>
                    <a:pt x="733" y="110"/>
                    <a:pt x="733" y="110"/>
                    <a:pt x="733" y="110"/>
                  </a:cubicBezTo>
                  <a:cubicBezTo>
                    <a:pt x="733" y="81"/>
                    <a:pt x="733" y="81"/>
                    <a:pt x="733" y="81"/>
                  </a:cubicBezTo>
                  <a:lnTo>
                    <a:pt x="750" y="89"/>
                  </a:lnTo>
                  <a:close/>
                  <a:moveTo>
                    <a:pt x="749" y="73"/>
                  </a:moveTo>
                  <a:cubicBezTo>
                    <a:pt x="740" y="69"/>
                    <a:pt x="740" y="69"/>
                    <a:pt x="740" y="69"/>
                  </a:cubicBezTo>
                  <a:cubicBezTo>
                    <a:pt x="750" y="58"/>
                    <a:pt x="750" y="58"/>
                    <a:pt x="750" y="58"/>
                  </a:cubicBezTo>
                  <a:lnTo>
                    <a:pt x="749" y="73"/>
                  </a:lnTo>
                  <a:close/>
                  <a:moveTo>
                    <a:pt x="749" y="45"/>
                  </a:moveTo>
                  <a:cubicBezTo>
                    <a:pt x="749" y="53"/>
                    <a:pt x="749" y="53"/>
                    <a:pt x="749" y="53"/>
                  </a:cubicBezTo>
                  <a:cubicBezTo>
                    <a:pt x="738" y="67"/>
                    <a:pt x="738" y="67"/>
                    <a:pt x="738" y="67"/>
                  </a:cubicBezTo>
                  <a:cubicBezTo>
                    <a:pt x="727" y="62"/>
                    <a:pt x="727" y="62"/>
                    <a:pt x="727" y="62"/>
                  </a:cubicBezTo>
                  <a:cubicBezTo>
                    <a:pt x="744" y="42"/>
                    <a:pt x="744" y="42"/>
                    <a:pt x="744" y="42"/>
                  </a:cubicBezTo>
                  <a:lnTo>
                    <a:pt x="749" y="45"/>
                  </a:lnTo>
                  <a:close/>
                  <a:moveTo>
                    <a:pt x="733" y="40"/>
                  </a:moveTo>
                  <a:cubicBezTo>
                    <a:pt x="741" y="42"/>
                    <a:pt x="741" y="42"/>
                    <a:pt x="741" y="42"/>
                  </a:cubicBezTo>
                  <a:cubicBezTo>
                    <a:pt x="733" y="50"/>
                    <a:pt x="733" y="50"/>
                    <a:pt x="733" y="50"/>
                  </a:cubicBezTo>
                  <a:lnTo>
                    <a:pt x="733" y="40"/>
                  </a:lnTo>
                  <a:close/>
                  <a:moveTo>
                    <a:pt x="726" y="37"/>
                  </a:moveTo>
                  <a:cubicBezTo>
                    <a:pt x="730" y="39"/>
                    <a:pt x="730" y="39"/>
                    <a:pt x="730" y="39"/>
                  </a:cubicBezTo>
                  <a:cubicBezTo>
                    <a:pt x="730" y="53"/>
                    <a:pt x="730" y="53"/>
                    <a:pt x="730" y="53"/>
                  </a:cubicBezTo>
                  <a:cubicBezTo>
                    <a:pt x="726" y="58"/>
                    <a:pt x="726" y="58"/>
                    <a:pt x="726" y="58"/>
                  </a:cubicBezTo>
                  <a:lnTo>
                    <a:pt x="726" y="37"/>
                  </a:lnTo>
                  <a:close/>
                  <a:moveTo>
                    <a:pt x="725" y="77"/>
                  </a:moveTo>
                  <a:cubicBezTo>
                    <a:pt x="730" y="80"/>
                    <a:pt x="730" y="80"/>
                    <a:pt x="730" y="80"/>
                  </a:cubicBezTo>
                  <a:cubicBezTo>
                    <a:pt x="730" y="110"/>
                    <a:pt x="730" y="110"/>
                    <a:pt x="730" y="110"/>
                  </a:cubicBezTo>
                  <a:cubicBezTo>
                    <a:pt x="725" y="110"/>
                    <a:pt x="725" y="110"/>
                    <a:pt x="725" y="110"/>
                  </a:cubicBezTo>
                  <a:lnTo>
                    <a:pt x="725" y="77"/>
                  </a:lnTo>
                  <a:close/>
                  <a:moveTo>
                    <a:pt x="722" y="61"/>
                  </a:moveTo>
                  <a:cubicBezTo>
                    <a:pt x="714" y="58"/>
                    <a:pt x="714" y="58"/>
                    <a:pt x="714" y="58"/>
                  </a:cubicBezTo>
                  <a:cubicBezTo>
                    <a:pt x="722" y="49"/>
                    <a:pt x="722" y="49"/>
                    <a:pt x="722" y="49"/>
                  </a:cubicBezTo>
                  <a:lnTo>
                    <a:pt x="722" y="61"/>
                  </a:lnTo>
                  <a:close/>
                  <a:moveTo>
                    <a:pt x="723" y="77"/>
                  </a:moveTo>
                  <a:cubicBezTo>
                    <a:pt x="723" y="110"/>
                    <a:pt x="723" y="110"/>
                    <a:pt x="723" y="110"/>
                  </a:cubicBezTo>
                  <a:cubicBezTo>
                    <a:pt x="706" y="110"/>
                    <a:pt x="706" y="110"/>
                    <a:pt x="706" y="110"/>
                  </a:cubicBezTo>
                  <a:cubicBezTo>
                    <a:pt x="706" y="69"/>
                    <a:pt x="706" y="69"/>
                    <a:pt x="706" y="69"/>
                  </a:cubicBezTo>
                  <a:lnTo>
                    <a:pt x="723" y="77"/>
                  </a:lnTo>
                  <a:close/>
                  <a:moveTo>
                    <a:pt x="720" y="36"/>
                  </a:moveTo>
                  <a:cubicBezTo>
                    <a:pt x="720" y="47"/>
                    <a:pt x="720" y="47"/>
                    <a:pt x="720" y="47"/>
                  </a:cubicBezTo>
                  <a:cubicBezTo>
                    <a:pt x="711" y="57"/>
                    <a:pt x="711" y="57"/>
                    <a:pt x="711" y="57"/>
                  </a:cubicBezTo>
                  <a:cubicBezTo>
                    <a:pt x="699" y="53"/>
                    <a:pt x="699" y="53"/>
                    <a:pt x="699" y="53"/>
                  </a:cubicBezTo>
                  <a:cubicBezTo>
                    <a:pt x="716" y="35"/>
                    <a:pt x="716" y="35"/>
                    <a:pt x="716" y="35"/>
                  </a:cubicBezTo>
                  <a:lnTo>
                    <a:pt x="720" y="36"/>
                  </a:lnTo>
                  <a:close/>
                  <a:moveTo>
                    <a:pt x="703" y="68"/>
                  </a:moveTo>
                  <a:cubicBezTo>
                    <a:pt x="703" y="110"/>
                    <a:pt x="703" y="110"/>
                    <a:pt x="703" y="110"/>
                  </a:cubicBezTo>
                  <a:cubicBezTo>
                    <a:pt x="698" y="110"/>
                    <a:pt x="698" y="110"/>
                    <a:pt x="698" y="110"/>
                  </a:cubicBezTo>
                  <a:cubicBezTo>
                    <a:pt x="698" y="66"/>
                    <a:pt x="698" y="66"/>
                    <a:pt x="698" y="66"/>
                  </a:cubicBezTo>
                  <a:lnTo>
                    <a:pt x="703" y="68"/>
                  </a:lnTo>
                  <a:close/>
                  <a:moveTo>
                    <a:pt x="706" y="31"/>
                  </a:moveTo>
                  <a:cubicBezTo>
                    <a:pt x="713" y="34"/>
                    <a:pt x="713" y="34"/>
                    <a:pt x="713" y="34"/>
                  </a:cubicBezTo>
                  <a:cubicBezTo>
                    <a:pt x="706" y="42"/>
                    <a:pt x="706" y="42"/>
                    <a:pt x="706" y="42"/>
                  </a:cubicBezTo>
                  <a:lnTo>
                    <a:pt x="706" y="31"/>
                  </a:lnTo>
                  <a:close/>
                  <a:moveTo>
                    <a:pt x="697" y="29"/>
                  </a:moveTo>
                  <a:cubicBezTo>
                    <a:pt x="703" y="31"/>
                    <a:pt x="703" y="31"/>
                    <a:pt x="703" y="31"/>
                  </a:cubicBezTo>
                  <a:cubicBezTo>
                    <a:pt x="703" y="43"/>
                    <a:pt x="703" y="43"/>
                    <a:pt x="703" y="43"/>
                  </a:cubicBezTo>
                  <a:cubicBezTo>
                    <a:pt x="697" y="48"/>
                    <a:pt x="697" y="48"/>
                    <a:pt x="697" y="48"/>
                  </a:cubicBezTo>
                  <a:lnTo>
                    <a:pt x="697" y="29"/>
                  </a:lnTo>
                  <a:close/>
                  <a:moveTo>
                    <a:pt x="696" y="65"/>
                  </a:moveTo>
                  <a:cubicBezTo>
                    <a:pt x="696" y="110"/>
                    <a:pt x="696" y="110"/>
                    <a:pt x="696" y="110"/>
                  </a:cubicBezTo>
                  <a:cubicBezTo>
                    <a:pt x="678" y="110"/>
                    <a:pt x="678" y="110"/>
                    <a:pt x="678" y="110"/>
                  </a:cubicBezTo>
                  <a:cubicBezTo>
                    <a:pt x="678" y="60"/>
                    <a:pt x="678" y="60"/>
                    <a:pt x="678" y="60"/>
                  </a:cubicBezTo>
                  <a:lnTo>
                    <a:pt x="696" y="65"/>
                  </a:lnTo>
                  <a:close/>
                  <a:moveTo>
                    <a:pt x="687" y="48"/>
                  </a:moveTo>
                  <a:cubicBezTo>
                    <a:pt x="694" y="41"/>
                    <a:pt x="694" y="41"/>
                    <a:pt x="694" y="41"/>
                  </a:cubicBezTo>
                  <a:cubicBezTo>
                    <a:pt x="694" y="51"/>
                    <a:pt x="694" y="51"/>
                    <a:pt x="694" y="51"/>
                  </a:cubicBezTo>
                  <a:cubicBezTo>
                    <a:pt x="694" y="51"/>
                    <a:pt x="685" y="48"/>
                    <a:pt x="687" y="48"/>
                  </a:cubicBezTo>
                  <a:close/>
                  <a:moveTo>
                    <a:pt x="690" y="27"/>
                  </a:moveTo>
                  <a:cubicBezTo>
                    <a:pt x="691" y="27"/>
                    <a:pt x="694" y="29"/>
                    <a:pt x="694" y="29"/>
                  </a:cubicBezTo>
                  <a:cubicBezTo>
                    <a:pt x="694" y="37"/>
                    <a:pt x="694" y="37"/>
                    <a:pt x="694" y="37"/>
                  </a:cubicBezTo>
                  <a:cubicBezTo>
                    <a:pt x="683" y="48"/>
                    <a:pt x="683" y="48"/>
                    <a:pt x="683" y="48"/>
                  </a:cubicBezTo>
                  <a:cubicBezTo>
                    <a:pt x="683" y="48"/>
                    <a:pt x="681" y="47"/>
                    <a:pt x="679" y="46"/>
                  </a:cubicBezTo>
                  <a:cubicBezTo>
                    <a:pt x="678" y="46"/>
                    <a:pt x="672" y="44"/>
                    <a:pt x="672" y="44"/>
                  </a:cubicBezTo>
                  <a:cubicBezTo>
                    <a:pt x="688" y="26"/>
                    <a:pt x="688" y="26"/>
                    <a:pt x="688" y="26"/>
                  </a:cubicBezTo>
                  <a:cubicBezTo>
                    <a:pt x="688" y="26"/>
                    <a:pt x="689" y="26"/>
                    <a:pt x="690" y="27"/>
                  </a:cubicBezTo>
                  <a:close/>
                  <a:moveTo>
                    <a:pt x="675" y="59"/>
                  </a:moveTo>
                  <a:cubicBezTo>
                    <a:pt x="675" y="110"/>
                    <a:pt x="675" y="110"/>
                    <a:pt x="675" y="110"/>
                  </a:cubicBezTo>
                  <a:cubicBezTo>
                    <a:pt x="670" y="110"/>
                    <a:pt x="670" y="110"/>
                    <a:pt x="670" y="110"/>
                  </a:cubicBezTo>
                  <a:cubicBezTo>
                    <a:pt x="670" y="57"/>
                    <a:pt x="670" y="57"/>
                    <a:pt x="670" y="57"/>
                  </a:cubicBezTo>
                  <a:lnTo>
                    <a:pt x="675" y="59"/>
                  </a:lnTo>
                  <a:close/>
                  <a:moveTo>
                    <a:pt x="678" y="24"/>
                  </a:moveTo>
                  <a:cubicBezTo>
                    <a:pt x="679" y="24"/>
                    <a:pt x="685" y="26"/>
                    <a:pt x="685" y="26"/>
                  </a:cubicBezTo>
                  <a:cubicBezTo>
                    <a:pt x="678" y="32"/>
                    <a:pt x="678" y="32"/>
                    <a:pt x="678" y="32"/>
                  </a:cubicBezTo>
                  <a:lnTo>
                    <a:pt x="678" y="24"/>
                  </a:lnTo>
                  <a:close/>
                  <a:moveTo>
                    <a:pt x="669" y="22"/>
                  </a:moveTo>
                  <a:cubicBezTo>
                    <a:pt x="670" y="22"/>
                    <a:pt x="675" y="23"/>
                    <a:pt x="675" y="23"/>
                  </a:cubicBezTo>
                  <a:cubicBezTo>
                    <a:pt x="675" y="34"/>
                    <a:pt x="675" y="34"/>
                    <a:pt x="675" y="34"/>
                  </a:cubicBezTo>
                  <a:cubicBezTo>
                    <a:pt x="669" y="40"/>
                    <a:pt x="669" y="40"/>
                    <a:pt x="669" y="40"/>
                  </a:cubicBezTo>
                  <a:lnTo>
                    <a:pt x="669" y="22"/>
                  </a:lnTo>
                  <a:close/>
                  <a:moveTo>
                    <a:pt x="667" y="110"/>
                  </a:moveTo>
                  <a:cubicBezTo>
                    <a:pt x="651" y="110"/>
                    <a:pt x="651" y="110"/>
                    <a:pt x="651" y="110"/>
                  </a:cubicBezTo>
                  <a:cubicBezTo>
                    <a:pt x="651" y="51"/>
                    <a:pt x="651" y="51"/>
                    <a:pt x="651" y="51"/>
                  </a:cubicBezTo>
                  <a:cubicBezTo>
                    <a:pt x="667" y="56"/>
                    <a:pt x="667" y="56"/>
                    <a:pt x="667" y="56"/>
                  </a:cubicBezTo>
                  <a:lnTo>
                    <a:pt x="667" y="110"/>
                  </a:lnTo>
                  <a:close/>
                  <a:moveTo>
                    <a:pt x="666" y="42"/>
                  </a:moveTo>
                  <a:cubicBezTo>
                    <a:pt x="659" y="41"/>
                    <a:pt x="659" y="41"/>
                    <a:pt x="659" y="41"/>
                  </a:cubicBezTo>
                  <a:cubicBezTo>
                    <a:pt x="666" y="35"/>
                    <a:pt x="666" y="35"/>
                    <a:pt x="666" y="35"/>
                  </a:cubicBezTo>
                  <a:lnTo>
                    <a:pt x="666" y="42"/>
                  </a:lnTo>
                  <a:close/>
                  <a:moveTo>
                    <a:pt x="651" y="19"/>
                  </a:moveTo>
                  <a:cubicBezTo>
                    <a:pt x="657" y="19"/>
                    <a:pt x="657" y="19"/>
                    <a:pt x="657" y="19"/>
                  </a:cubicBezTo>
                  <a:cubicBezTo>
                    <a:pt x="651" y="25"/>
                    <a:pt x="651" y="25"/>
                    <a:pt x="651" y="25"/>
                  </a:cubicBezTo>
                  <a:lnTo>
                    <a:pt x="651" y="19"/>
                  </a:lnTo>
                  <a:close/>
                  <a:moveTo>
                    <a:pt x="650" y="31"/>
                  </a:moveTo>
                  <a:cubicBezTo>
                    <a:pt x="660" y="20"/>
                    <a:pt x="660" y="20"/>
                    <a:pt x="660" y="20"/>
                  </a:cubicBezTo>
                  <a:cubicBezTo>
                    <a:pt x="665" y="21"/>
                    <a:pt x="665" y="21"/>
                    <a:pt x="665" y="21"/>
                  </a:cubicBezTo>
                  <a:cubicBezTo>
                    <a:pt x="665" y="32"/>
                    <a:pt x="665" y="32"/>
                    <a:pt x="665" y="32"/>
                  </a:cubicBezTo>
                  <a:cubicBezTo>
                    <a:pt x="657" y="40"/>
                    <a:pt x="657" y="40"/>
                    <a:pt x="657" y="40"/>
                  </a:cubicBezTo>
                  <a:cubicBezTo>
                    <a:pt x="650" y="38"/>
                    <a:pt x="650" y="38"/>
                    <a:pt x="650" y="38"/>
                  </a:cubicBezTo>
                  <a:lnTo>
                    <a:pt x="650" y="31"/>
                  </a:lnTo>
                  <a:close/>
                  <a:moveTo>
                    <a:pt x="642" y="17"/>
                  </a:moveTo>
                  <a:cubicBezTo>
                    <a:pt x="646" y="18"/>
                    <a:pt x="646" y="18"/>
                    <a:pt x="646" y="18"/>
                  </a:cubicBezTo>
                  <a:cubicBezTo>
                    <a:pt x="642" y="21"/>
                    <a:pt x="642" y="21"/>
                    <a:pt x="642" y="21"/>
                  </a:cubicBezTo>
                  <a:lnTo>
                    <a:pt x="642" y="17"/>
                  </a:lnTo>
                  <a:close/>
                  <a:moveTo>
                    <a:pt x="648" y="19"/>
                  </a:moveTo>
                  <a:cubicBezTo>
                    <a:pt x="648" y="28"/>
                    <a:pt x="648" y="28"/>
                    <a:pt x="648" y="28"/>
                  </a:cubicBezTo>
                  <a:cubicBezTo>
                    <a:pt x="642" y="33"/>
                    <a:pt x="642" y="33"/>
                    <a:pt x="642" y="33"/>
                  </a:cubicBezTo>
                  <a:cubicBezTo>
                    <a:pt x="642" y="33"/>
                    <a:pt x="641" y="24"/>
                    <a:pt x="641" y="25"/>
                  </a:cubicBezTo>
                  <a:lnTo>
                    <a:pt x="648" y="19"/>
                  </a:lnTo>
                  <a:close/>
                  <a:moveTo>
                    <a:pt x="648" y="33"/>
                  </a:moveTo>
                  <a:cubicBezTo>
                    <a:pt x="648" y="37"/>
                    <a:pt x="648" y="37"/>
                    <a:pt x="648" y="37"/>
                  </a:cubicBezTo>
                  <a:cubicBezTo>
                    <a:pt x="644" y="36"/>
                    <a:pt x="644" y="36"/>
                    <a:pt x="644" y="36"/>
                  </a:cubicBezTo>
                  <a:lnTo>
                    <a:pt x="648" y="33"/>
                  </a:lnTo>
                  <a:close/>
                  <a:moveTo>
                    <a:pt x="641" y="49"/>
                  </a:moveTo>
                  <a:cubicBezTo>
                    <a:pt x="649" y="51"/>
                    <a:pt x="649" y="51"/>
                    <a:pt x="649" y="51"/>
                  </a:cubicBezTo>
                  <a:cubicBezTo>
                    <a:pt x="649" y="110"/>
                    <a:pt x="649" y="110"/>
                    <a:pt x="649" y="110"/>
                  </a:cubicBezTo>
                  <a:cubicBezTo>
                    <a:pt x="641" y="110"/>
                    <a:pt x="641" y="110"/>
                    <a:pt x="641" y="110"/>
                  </a:cubicBezTo>
                  <a:lnTo>
                    <a:pt x="641" y="49"/>
                  </a:lnTo>
                  <a:close/>
                  <a:moveTo>
                    <a:pt x="623" y="14"/>
                  </a:moveTo>
                  <a:cubicBezTo>
                    <a:pt x="630" y="15"/>
                    <a:pt x="630" y="15"/>
                    <a:pt x="630" y="15"/>
                  </a:cubicBezTo>
                  <a:cubicBezTo>
                    <a:pt x="623" y="20"/>
                    <a:pt x="623" y="20"/>
                    <a:pt x="623" y="20"/>
                  </a:cubicBezTo>
                  <a:lnTo>
                    <a:pt x="623" y="14"/>
                  </a:lnTo>
                  <a:close/>
                  <a:moveTo>
                    <a:pt x="623" y="25"/>
                  </a:moveTo>
                  <a:cubicBezTo>
                    <a:pt x="632" y="15"/>
                    <a:pt x="632" y="15"/>
                    <a:pt x="632" y="15"/>
                  </a:cubicBezTo>
                  <a:cubicBezTo>
                    <a:pt x="638" y="16"/>
                    <a:pt x="638" y="16"/>
                    <a:pt x="638" y="16"/>
                  </a:cubicBezTo>
                  <a:cubicBezTo>
                    <a:pt x="638" y="26"/>
                    <a:pt x="638" y="26"/>
                    <a:pt x="638" y="26"/>
                  </a:cubicBezTo>
                  <a:cubicBezTo>
                    <a:pt x="629" y="34"/>
                    <a:pt x="629" y="34"/>
                    <a:pt x="629" y="34"/>
                  </a:cubicBezTo>
                  <a:cubicBezTo>
                    <a:pt x="623" y="33"/>
                    <a:pt x="623" y="33"/>
                    <a:pt x="623" y="33"/>
                  </a:cubicBezTo>
                  <a:lnTo>
                    <a:pt x="623" y="25"/>
                  </a:lnTo>
                  <a:close/>
                  <a:moveTo>
                    <a:pt x="638" y="29"/>
                  </a:moveTo>
                  <a:cubicBezTo>
                    <a:pt x="638" y="36"/>
                    <a:pt x="638" y="36"/>
                    <a:pt x="638" y="36"/>
                  </a:cubicBezTo>
                  <a:cubicBezTo>
                    <a:pt x="632" y="35"/>
                    <a:pt x="632" y="35"/>
                    <a:pt x="632" y="35"/>
                  </a:cubicBezTo>
                  <a:lnTo>
                    <a:pt x="638" y="29"/>
                  </a:lnTo>
                  <a:close/>
                  <a:moveTo>
                    <a:pt x="638" y="49"/>
                  </a:moveTo>
                  <a:cubicBezTo>
                    <a:pt x="639" y="110"/>
                    <a:pt x="639" y="110"/>
                    <a:pt x="639" y="110"/>
                  </a:cubicBezTo>
                  <a:cubicBezTo>
                    <a:pt x="623" y="110"/>
                    <a:pt x="623" y="110"/>
                    <a:pt x="623" y="110"/>
                  </a:cubicBezTo>
                  <a:cubicBezTo>
                    <a:pt x="623" y="45"/>
                    <a:pt x="623" y="45"/>
                    <a:pt x="623" y="45"/>
                  </a:cubicBezTo>
                  <a:lnTo>
                    <a:pt x="638" y="49"/>
                  </a:lnTo>
                  <a:close/>
                  <a:moveTo>
                    <a:pt x="621" y="28"/>
                  </a:moveTo>
                  <a:cubicBezTo>
                    <a:pt x="621" y="33"/>
                    <a:pt x="621" y="33"/>
                    <a:pt x="621" y="33"/>
                  </a:cubicBezTo>
                  <a:cubicBezTo>
                    <a:pt x="616" y="32"/>
                    <a:pt x="616" y="32"/>
                    <a:pt x="616" y="32"/>
                  </a:cubicBezTo>
                  <a:lnTo>
                    <a:pt x="621" y="28"/>
                  </a:lnTo>
                  <a:close/>
                  <a:moveTo>
                    <a:pt x="620" y="23"/>
                  </a:moveTo>
                  <a:cubicBezTo>
                    <a:pt x="613" y="30"/>
                    <a:pt x="613" y="30"/>
                    <a:pt x="613" y="30"/>
                  </a:cubicBezTo>
                  <a:cubicBezTo>
                    <a:pt x="613" y="21"/>
                    <a:pt x="613" y="21"/>
                    <a:pt x="613" y="21"/>
                  </a:cubicBezTo>
                  <a:cubicBezTo>
                    <a:pt x="620" y="15"/>
                    <a:pt x="620" y="15"/>
                    <a:pt x="620" y="15"/>
                  </a:cubicBezTo>
                  <a:lnTo>
                    <a:pt x="620" y="23"/>
                  </a:lnTo>
                  <a:close/>
                  <a:moveTo>
                    <a:pt x="613" y="12"/>
                  </a:moveTo>
                  <a:cubicBezTo>
                    <a:pt x="618" y="13"/>
                    <a:pt x="618" y="13"/>
                    <a:pt x="618" y="13"/>
                  </a:cubicBezTo>
                  <a:cubicBezTo>
                    <a:pt x="613" y="18"/>
                    <a:pt x="613" y="18"/>
                    <a:pt x="613" y="18"/>
                  </a:cubicBezTo>
                  <a:lnTo>
                    <a:pt x="613" y="12"/>
                  </a:lnTo>
                  <a:close/>
                  <a:moveTo>
                    <a:pt x="613" y="43"/>
                  </a:moveTo>
                  <a:cubicBezTo>
                    <a:pt x="621" y="45"/>
                    <a:pt x="621" y="45"/>
                    <a:pt x="621" y="45"/>
                  </a:cubicBezTo>
                  <a:cubicBezTo>
                    <a:pt x="621" y="110"/>
                    <a:pt x="621" y="110"/>
                    <a:pt x="621" y="110"/>
                  </a:cubicBezTo>
                  <a:cubicBezTo>
                    <a:pt x="613" y="110"/>
                    <a:pt x="613" y="110"/>
                    <a:pt x="613" y="110"/>
                  </a:cubicBezTo>
                  <a:lnTo>
                    <a:pt x="613" y="43"/>
                  </a:lnTo>
                  <a:close/>
                  <a:moveTo>
                    <a:pt x="610" y="43"/>
                  </a:moveTo>
                  <a:cubicBezTo>
                    <a:pt x="610" y="110"/>
                    <a:pt x="610" y="110"/>
                    <a:pt x="610" y="110"/>
                  </a:cubicBezTo>
                  <a:cubicBezTo>
                    <a:pt x="595" y="110"/>
                    <a:pt x="595" y="110"/>
                    <a:pt x="595" y="110"/>
                  </a:cubicBezTo>
                  <a:cubicBezTo>
                    <a:pt x="595" y="40"/>
                    <a:pt x="595" y="40"/>
                    <a:pt x="595" y="40"/>
                  </a:cubicBezTo>
                  <a:lnTo>
                    <a:pt x="610" y="43"/>
                  </a:lnTo>
                  <a:close/>
                  <a:moveTo>
                    <a:pt x="609" y="32"/>
                  </a:moveTo>
                  <a:cubicBezTo>
                    <a:pt x="603" y="31"/>
                    <a:pt x="603" y="31"/>
                    <a:pt x="603" y="31"/>
                  </a:cubicBezTo>
                  <a:cubicBezTo>
                    <a:pt x="609" y="25"/>
                    <a:pt x="609" y="25"/>
                    <a:pt x="609" y="25"/>
                  </a:cubicBezTo>
                  <a:lnTo>
                    <a:pt x="609" y="32"/>
                  </a:lnTo>
                  <a:close/>
                  <a:moveTo>
                    <a:pt x="595" y="10"/>
                  </a:moveTo>
                  <a:cubicBezTo>
                    <a:pt x="597" y="10"/>
                    <a:pt x="602" y="11"/>
                    <a:pt x="602" y="11"/>
                  </a:cubicBezTo>
                  <a:cubicBezTo>
                    <a:pt x="595" y="17"/>
                    <a:pt x="595" y="17"/>
                    <a:pt x="595" y="17"/>
                  </a:cubicBezTo>
                  <a:lnTo>
                    <a:pt x="595" y="10"/>
                  </a:lnTo>
                  <a:close/>
                  <a:moveTo>
                    <a:pt x="594" y="22"/>
                  </a:moveTo>
                  <a:cubicBezTo>
                    <a:pt x="605" y="11"/>
                    <a:pt x="605" y="11"/>
                    <a:pt x="605" y="11"/>
                  </a:cubicBezTo>
                  <a:cubicBezTo>
                    <a:pt x="609" y="12"/>
                    <a:pt x="609" y="12"/>
                    <a:pt x="609" y="12"/>
                  </a:cubicBezTo>
                  <a:cubicBezTo>
                    <a:pt x="609" y="22"/>
                    <a:pt x="609" y="22"/>
                    <a:pt x="609" y="22"/>
                  </a:cubicBezTo>
                  <a:cubicBezTo>
                    <a:pt x="599" y="31"/>
                    <a:pt x="599" y="31"/>
                    <a:pt x="599" y="31"/>
                  </a:cubicBezTo>
                  <a:cubicBezTo>
                    <a:pt x="594" y="30"/>
                    <a:pt x="594" y="30"/>
                    <a:pt x="594" y="30"/>
                  </a:cubicBezTo>
                  <a:lnTo>
                    <a:pt x="594" y="22"/>
                  </a:lnTo>
                  <a:close/>
                  <a:moveTo>
                    <a:pt x="592" y="40"/>
                  </a:moveTo>
                  <a:cubicBezTo>
                    <a:pt x="592" y="110"/>
                    <a:pt x="592" y="110"/>
                    <a:pt x="592" y="110"/>
                  </a:cubicBezTo>
                  <a:cubicBezTo>
                    <a:pt x="585" y="110"/>
                    <a:pt x="585" y="110"/>
                    <a:pt x="585" y="110"/>
                  </a:cubicBezTo>
                  <a:cubicBezTo>
                    <a:pt x="585" y="39"/>
                    <a:pt x="585" y="39"/>
                    <a:pt x="585" y="39"/>
                  </a:cubicBezTo>
                  <a:lnTo>
                    <a:pt x="592" y="40"/>
                  </a:lnTo>
                  <a:close/>
                  <a:moveTo>
                    <a:pt x="586" y="29"/>
                  </a:moveTo>
                  <a:cubicBezTo>
                    <a:pt x="592" y="25"/>
                    <a:pt x="592" y="25"/>
                    <a:pt x="592" y="25"/>
                  </a:cubicBezTo>
                  <a:cubicBezTo>
                    <a:pt x="592" y="30"/>
                    <a:pt x="592" y="30"/>
                    <a:pt x="592" y="30"/>
                  </a:cubicBezTo>
                  <a:lnTo>
                    <a:pt x="586" y="29"/>
                  </a:lnTo>
                  <a:close/>
                  <a:moveTo>
                    <a:pt x="592" y="19"/>
                  </a:moveTo>
                  <a:cubicBezTo>
                    <a:pt x="585" y="26"/>
                    <a:pt x="585" y="26"/>
                    <a:pt x="585" y="26"/>
                  </a:cubicBezTo>
                  <a:cubicBezTo>
                    <a:pt x="585" y="18"/>
                    <a:pt x="585" y="18"/>
                    <a:pt x="585" y="18"/>
                  </a:cubicBezTo>
                  <a:cubicBezTo>
                    <a:pt x="592" y="11"/>
                    <a:pt x="592" y="11"/>
                    <a:pt x="592" y="11"/>
                  </a:cubicBezTo>
                  <a:lnTo>
                    <a:pt x="592" y="19"/>
                  </a:lnTo>
                  <a:close/>
                  <a:moveTo>
                    <a:pt x="584" y="9"/>
                  </a:moveTo>
                  <a:cubicBezTo>
                    <a:pt x="589" y="9"/>
                    <a:pt x="589" y="9"/>
                    <a:pt x="589" y="9"/>
                  </a:cubicBezTo>
                  <a:cubicBezTo>
                    <a:pt x="584" y="15"/>
                    <a:pt x="584" y="15"/>
                    <a:pt x="584" y="15"/>
                  </a:cubicBezTo>
                  <a:lnTo>
                    <a:pt x="584" y="9"/>
                  </a:lnTo>
                  <a:close/>
                  <a:moveTo>
                    <a:pt x="582" y="39"/>
                  </a:moveTo>
                  <a:cubicBezTo>
                    <a:pt x="582" y="110"/>
                    <a:pt x="582" y="110"/>
                    <a:pt x="582" y="110"/>
                  </a:cubicBezTo>
                  <a:cubicBezTo>
                    <a:pt x="567" y="110"/>
                    <a:pt x="567" y="110"/>
                    <a:pt x="567" y="110"/>
                  </a:cubicBezTo>
                  <a:cubicBezTo>
                    <a:pt x="567" y="38"/>
                    <a:pt x="567" y="38"/>
                    <a:pt x="567" y="38"/>
                  </a:cubicBezTo>
                  <a:lnTo>
                    <a:pt x="582" y="39"/>
                  </a:lnTo>
                  <a:close/>
                  <a:moveTo>
                    <a:pt x="581" y="29"/>
                  </a:moveTo>
                  <a:cubicBezTo>
                    <a:pt x="581" y="29"/>
                    <a:pt x="574" y="30"/>
                    <a:pt x="574" y="29"/>
                  </a:cubicBezTo>
                  <a:cubicBezTo>
                    <a:pt x="581" y="23"/>
                    <a:pt x="581" y="23"/>
                    <a:pt x="581" y="23"/>
                  </a:cubicBezTo>
                  <a:lnTo>
                    <a:pt x="581" y="29"/>
                  </a:lnTo>
                  <a:close/>
                  <a:moveTo>
                    <a:pt x="580" y="8"/>
                  </a:moveTo>
                  <a:cubicBezTo>
                    <a:pt x="580" y="20"/>
                    <a:pt x="580" y="20"/>
                    <a:pt x="580" y="20"/>
                  </a:cubicBezTo>
                  <a:cubicBezTo>
                    <a:pt x="571" y="28"/>
                    <a:pt x="571" y="28"/>
                    <a:pt x="571" y="28"/>
                  </a:cubicBezTo>
                  <a:cubicBezTo>
                    <a:pt x="564" y="28"/>
                    <a:pt x="564" y="28"/>
                    <a:pt x="564" y="28"/>
                  </a:cubicBezTo>
                  <a:cubicBezTo>
                    <a:pt x="561" y="28"/>
                    <a:pt x="558" y="28"/>
                    <a:pt x="558" y="28"/>
                  </a:cubicBezTo>
                  <a:cubicBezTo>
                    <a:pt x="577" y="8"/>
                    <a:pt x="577" y="8"/>
                    <a:pt x="577" y="8"/>
                  </a:cubicBezTo>
                  <a:lnTo>
                    <a:pt x="580" y="8"/>
                  </a:lnTo>
                  <a:close/>
                  <a:moveTo>
                    <a:pt x="568" y="8"/>
                  </a:moveTo>
                  <a:cubicBezTo>
                    <a:pt x="569" y="8"/>
                    <a:pt x="574" y="8"/>
                    <a:pt x="574" y="8"/>
                  </a:cubicBezTo>
                  <a:cubicBezTo>
                    <a:pt x="568" y="14"/>
                    <a:pt x="568" y="14"/>
                    <a:pt x="568" y="14"/>
                  </a:cubicBezTo>
                  <a:lnTo>
                    <a:pt x="568" y="8"/>
                  </a:lnTo>
                  <a:close/>
                  <a:moveTo>
                    <a:pt x="556" y="7"/>
                  </a:moveTo>
                  <a:cubicBezTo>
                    <a:pt x="557" y="7"/>
                    <a:pt x="565" y="8"/>
                    <a:pt x="565" y="8"/>
                  </a:cubicBezTo>
                  <a:cubicBezTo>
                    <a:pt x="565" y="16"/>
                    <a:pt x="565" y="16"/>
                    <a:pt x="565" y="16"/>
                  </a:cubicBezTo>
                  <a:cubicBezTo>
                    <a:pt x="556" y="24"/>
                    <a:pt x="556" y="24"/>
                    <a:pt x="556" y="24"/>
                  </a:cubicBezTo>
                  <a:lnTo>
                    <a:pt x="556" y="7"/>
                  </a:lnTo>
                  <a:close/>
                  <a:moveTo>
                    <a:pt x="556" y="37"/>
                  </a:moveTo>
                  <a:cubicBezTo>
                    <a:pt x="564" y="37"/>
                    <a:pt x="564" y="37"/>
                    <a:pt x="564" y="37"/>
                  </a:cubicBezTo>
                  <a:cubicBezTo>
                    <a:pt x="565" y="110"/>
                    <a:pt x="565" y="110"/>
                    <a:pt x="565" y="110"/>
                  </a:cubicBezTo>
                  <a:cubicBezTo>
                    <a:pt x="556" y="110"/>
                    <a:pt x="556" y="110"/>
                    <a:pt x="556" y="110"/>
                  </a:cubicBezTo>
                  <a:lnTo>
                    <a:pt x="556" y="37"/>
                  </a:lnTo>
                  <a:close/>
                  <a:moveTo>
                    <a:pt x="541" y="36"/>
                  </a:moveTo>
                  <a:cubicBezTo>
                    <a:pt x="553" y="36"/>
                    <a:pt x="553" y="36"/>
                    <a:pt x="553" y="36"/>
                  </a:cubicBezTo>
                  <a:cubicBezTo>
                    <a:pt x="553" y="110"/>
                    <a:pt x="553" y="110"/>
                    <a:pt x="553" y="110"/>
                  </a:cubicBezTo>
                  <a:cubicBezTo>
                    <a:pt x="541" y="110"/>
                    <a:pt x="541" y="110"/>
                    <a:pt x="541" y="110"/>
                  </a:cubicBezTo>
                  <a:lnTo>
                    <a:pt x="541" y="36"/>
                  </a:lnTo>
                  <a:close/>
                  <a:moveTo>
                    <a:pt x="540" y="29"/>
                  </a:moveTo>
                  <a:cubicBezTo>
                    <a:pt x="540" y="18"/>
                    <a:pt x="540" y="18"/>
                    <a:pt x="540" y="18"/>
                  </a:cubicBezTo>
                  <a:cubicBezTo>
                    <a:pt x="545" y="24"/>
                    <a:pt x="545" y="24"/>
                    <a:pt x="545" y="24"/>
                  </a:cubicBezTo>
                  <a:lnTo>
                    <a:pt x="540" y="29"/>
                  </a:lnTo>
                  <a:close/>
                  <a:moveTo>
                    <a:pt x="543" y="30"/>
                  </a:moveTo>
                  <a:cubicBezTo>
                    <a:pt x="548" y="26"/>
                    <a:pt x="548" y="26"/>
                    <a:pt x="548" y="26"/>
                  </a:cubicBezTo>
                  <a:cubicBezTo>
                    <a:pt x="552" y="30"/>
                    <a:pt x="552" y="30"/>
                    <a:pt x="552" y="30"/>
                  </a:cubicBezTo>
                  <a:cubicBezTo>
                    <a:pt x="552" y="30"/>
                    <a:pt x="544" y="30"/>
                    <a:pt x="543" y="30"/>
                  </a:cubicBezTo>
                  <a:close/>
                  <a:moveTo>
                    <a:pt x="539" y="7"/>
                  </a:moveTo>
                  <a:cubicBezTo>
                    <a:pt x="541" y="7"/>
                    <a:pt x="552" y="7"/>
                    <a:pt x="552" y="7"/>
                  </a:cubicBezTo>
                  <a:cubicBezTo>
                    <a:pt x="552" y="23"/>
                    <a:pt x="552" y="23"/>
                    <a:pt x="552" y="23"/>
                  </a:cubicBezTo>
                  <a:cubicBezTo>
                    <a:pt x="533" y="7"/>
                    <a:pt x="533" y="7"/>
                    <a:pt x="533" y="7"/>
                  </a:cubicBezTo>
                  <a:cubicBezTo>
                    <a:pt x="533" y="7"/>
                    <a:pt x="537" y="7"/>
                    <a:pt x="539" y="7"/>
                  </a:cubicBezTo>
                  <a:close/>
                  <a:moveTo>
                    <a:pt x="527" y="6"/>
                  </a:moveTo>
                  <a:cubicBezTo>
                    <a:pt x="537" y="13"/>
                    <a:pt x="537" y="13"/>
                    <a:pt x="537" y="13"/>
                  </a:cubicBezTo>
                  <a:cubicBezTo>
                    <a:pt x="537" y="29"/>
                    <a:pt x="537" y="29"/>
                    <a:pt x="537" y="29"/>
                  </a:cubicBezTo>
                  <a:cubicBezTo>
                    <a:pt x="535" y="29"/>
                    <a:pt x="535" y="29"/>
                    <a:pt x="535" y="29"/>
                  </a:cubicBezTo>
                  <a:cubicBezTo>
                    <a:pt x="527" y="24"/>
                    <a:pt x="527" y="24"/>
                    <a:pt x="527" y="24"/>
                  </a:cubicBezTo>
                  <a:lnTo>
                    <a:pt x="527" y="6"/>
                  </a:lnTo>
                  <a:close/>
                  <a:moveTo>
                    <a:pt x="538" y="36"/>
                  </a:moveTo>
                  <a:cubicBezTo>
                    <a:pt x="538" y="110"/>
                    <a:pt x="538" y="110"/>
                    <a:pt x="538" y="110"/>
                  </a:cubicBezTo>
                  <a:cubicBezTo>
                    <a:pt x="528" y="110"/>
                    <a:pt x="528" y="110"/>
                    <a:pt x="528" y="110"/>
                  </a:cubicBezTo>
                  <a:cubicBezTo>
                    <a:pt x="528" y="35"/>
                    <a:pt x="528" y="35"/>
                    <a:pt x="528" y="35"/>
                  </a:cubicBezTo>
                  <a:lnTo>
                    <a:pt x="538" y="36"/>
                  </a:lnTo>
                  <a:close/>
                  <a:moveTo>
                    <a:pt x="527" y="26"/>
                  </a:moveTo>
                  <a:cubicBezTo>
                    <a:pt x="531" y="30"/>
                    <a:pt x="531" y="30"/>
                    <a:pt x="531" y="30"/>
                  </a:cubicBezTo>
                  <a:cubicBezTo>
                    <a:pt x="527" y="30"/>
                    <a:pt x="527" y="30"/>
                    <a:pt x="527" y="30"/>
                  </a:cubicBezTo>
                  <a:lnTo>
                    <a:pt x="527" y="26"/>
                  </a:lnTo>
                  <a:close/>
                  <a:moveTo>
                    <a:pt x="523" y="6"/>
                  </a:moveTo>
                  <a:cubicBezTo>
                    <a:pt x="523" y="16"/>
                    <a:pt x="523" y="16"/>
                    <a:pt x="523" y="16"/>
                  </a:cubicBezTo>
                  <a:cubicBezTo>
                    <a:pt x="513" y="7"/>
                    <a:pt x="513" y="7"/>
                    <a:pt x="513" y="7"/>
                  </a:cubicBezTo>
                  <a:cubicBezTo>
                    <a:pt x="514" y="6"/>
                    <a:pt x="523" y="6"/>
                    <a:pt x="523" y="6"/>
                  </a:cubicBezTo>
                  <a:close/>
                  <a:moveTo>
                    <a:pt x="524" y="36"/>
                  </a:moveTo>
                  <a:cubicBezTo>
                    <a:pt x="524" y="110"/>
                    <a:pt x="524" y="110"/>
                    <a:pt x="524" y="110"/>
                  </a:cubicBezTo>
                  <a:cubicBezTo>
                    <a:pt x="512" y="110"/>
                    <a:pt x="512" y="110"/>
                    <a:pt x="512" y="110"/>
                  </a:cubicBezTo>
                  <a:cubicBezTo>
                    <a:pt x="512" y="36"/>
                    <a:pt x="512" y="36"/>
                    <a:pt x="512" y="36"/>
                  </a:cubicBezTo>
                  <a:lnTo>
                    <a:pt x="524" y="36"/>
                  </a:lnTo>
                  <a:close/>
                  <a:moveTo>
                    <a:pt x="511" y="9"/>
                  </a:moveTo>
                  <a:cubicBezTo>
                    <a:pt x="523" y="20"/>
                    <a:pt x="523" y="20"/>
                    <a:pt x="523" y="20"/>
                  </a:cubicBezTo>
                  <a:cubicBezTo>
                    <a:pt x="523" y="25"/>
                    <a:pt x="523" y="25"/>
                    <a:pt x="523" y="25"/>
                  </a:cubicBezTo>
                  <a:cubicBezTo>
                    <a:pt x="511" y="14"/>
                    <a:pt x="511" y="14"/>
                    <a:pt x="511" y="14"/>
                  </a:cubicBezTo>
                  <a:lnTo>
                    <a:pt x="511" y="9"/>
                  </a:lnTo>
                  <a:close/>
                  <a:moveTo>
                    <a:pt x="511" y="19"/>
                  </a:moveTo>
                  <a:cubicBezTo>
                    <a:pt x="511" y="19"/>
                    <a:pt x="523" y="30"/>
                    <a:pt x="521" y="30"/>
                  </a:cubicBezTo>
                  <a:cubicBezTo>
                    <a:pt x="520" y="30"/>
                    <a:pt x="511" y="31"/>
                    <a:pt x="511" y="31"/>
                  </a:cubicBezTo>
                  <a:lnTo>
                    <a:pt x="511" y="19"/>
                  </a:lnTo>
                  <a:close/>
                  <a:moveTo>
                    <a:pt x="508" y="6"/>
                  </a:moveTo>
                  <a:cubicBezTo>
                    <a:pt x="508" y="12"/>
                    <a:pt x="508" y="12"/>
                    <a:pt x="508" y="12"/>
                  </a:cubicBezTo>
                  <a:cubicBezTo>
                    <a:pt x="502" y="6"/>
                    <a:pt x="502" y="6"/>
                    <a:pt x="502" y="6"/>
                  </a:cubicBezTo>
                  <a:lnTo>
                    <a:pt x="508" y="6"/>
                  </a:lnTo>
                  <a:close/>
                  <a:moveTo>
                    <a:pt x="508" y="96"/>
                  </a:moveTo>
                  <a:cubicBezTo>
                    <a:pt x="507" y="96"/>
                    <a:pt x="498" y="97"/>
                    <a:pt x="498" y="97"/>
                  </a:cubicBezTo>
                  <a:cubicBezTo>
                    <a:pt x="498" y="37"/>
                    <a:pt x="498" y="37"/>
                    <a:pt x="498" y="37"/>
                  </a:cubicBezTo>
                  <a:cubicBezTo>
                    <a:pt x="508" y="37"/>
                    <a:pt x="508" y="37"/>
                    <a:pt x="508" y="37"/>
                  </a:cubicBezTo>
                  <a:cubicBezTo>
                    <a:pt x="508" y="37"/>
                    <a:pt x="509" y="96"/>
                    <a:pt x="508" y="96"/>
                  </a:cubicBezTo>
                  <a:close/>
                  <a:moveTo>
                    <a:pt x="498" y="8"/>
                  </a:moveTo>
                  <a:cubicBezTo>
                    <a:pt x="507" y="16"/>
                    <a:pt x="507" y="16"/>
                    <a:pt x="507" y="16"/>
                  </a:cubicBezTo>
                  <a:cubicBezTo>
                    <a:pt x="507" y="31"/>
                    <a:pt x="507" y="31"/>
                    <a:pt x="507" y="31"/>
                  </a:cubicBezTo>
                  <a:cubicBezTo>
                    <a:pt x="498" y="23"/>
                    <a:pt x="498" y="23"/>
                    <a:pt x="498" y="23"/>
                  </a:cubicBezTo>
                  <a:lnTo>
                    <a:pt x="498" y="8"/>
                  </a:lnTo>
                  <a:close/>
                  <a:moveTo>
                    <a:pt x="498" y="26"/>
                  </a:moveTo>
                  <a:cubicBezTo>
                    <a:pt x="498" y="26"/>
                    <a:pt x="504" y="31"/>
                    <a:pt x="503" y="31"/>
                  </a:cubicBezTo>
                  <a:cubicBezTo>
                    <a:pt x="502" y="31"/>
                    <a:pt x="498" y="31"/>
                    <a:pt x="498" y="31"/>
                  </a:cubicBezTo>
                  <a:lnTo>
                    <a:pt x="498" y="26"/>
                  </a:lnTo>
                  <a:close/>
                  <a:moveTo>
                    <a:pt x="494" y="8"/>
                  </a:moveTo>
                  <a:cubicBezTo>
                    <a:pt x="494" y="16"/>
                    <a:pt x="494" y="16"/>
                    <a:pt x="494" y="16"/>
                  </a:cubicBezTo>
                  <a:cubicBezTo>
                    <a:pt x="485" y="8"/>
                    <a:pt x="485" y="8"/>
                    <a:pt x="485" y="8"/>
                  </a:cubicBezTo>
                  <a:cubicBezTo>
                    <a:pt x="486" y="8"/>
                    <a:pt x="494" y="8"/>
                    <a:pt x="494" y="8"/>
                  </a:cubicBezTo>
                  <a:close/>
                  <a:moveTo>
                    <a:pt x="482" y="10"/>
                  </a:moveTo>
                  <a:cubicBezTo>
                    <a:pt x="494" y="20"/>
                    <a:pt x="494" y="20"/>
                    <a:pt x="494" y="20"/>
                  </a:cubicBezTo>
                  <a:cubicBezTo>
                    <a:pt x="494" y="28"/>
                    <a:pt x="494" y="28"/>
                    <a:pt x="494" y="28"/>
                  </a:cubicBezTo>
                  <a:cubicBezTo>
                    <a:pt x="482" y="18"/>
                    <a:pt x="482" y="18"/>
                    <a:pt x="482" y="18"/>
                  </a:cubicBezTo>
                  <a:lnTo>
                    <a:pt x="482" y="10"/>
                  </a:lnTo>
                  <a:close/>
                  <a:moveTo>
                    <a:pt x="480" y="9"/>
                  </a:moveTo>
                  <a:cubicBezTo>
                    <a:pt x="480" y="15"/>
                    <a:pt x="480" y="15"/>
                    <a:pt x="480" y="15"/>
                  </a:cubicBezTo>
                  <a:cubicBezTo>
                    <a:pt x="473" y="8"/>
                    <a:pt x="473" y="8"/>
                    <a:pt x="473" y="8"/>
                  </a:cubicBezTo>
                  <a:lnTo>
                    <a:pt x="480" y="9"/>
                  </a:lnTo>
                  <a:close/>
                  <a:moveTo>
                    <a:pt x="465" y="9"/>
                  </a:moveTo>
                  <a:cubicBezTo>
                    <a:pt x="465" y="18"/>
                    <a:pt x="465" y="18"/>
                    <a:pt x="465" y="18"/>
                  </a:cubicBezTo>
                  <a:cubicBezTo>
                    <a:pt x="456" y="10"/>
                    <a:pt x="456" y="10"/>
                    <a:pt x="456" y="10"/>
                  </a:cubicBezTo>
                  <a:cubicBezTo>
                    <a:pt x="457" y="10"/>
                    <a:pt x="465" y="9"/>
                    <a:pt x="465" y="9"/>
                  </a:cubicBezTo>
                  <a:close/>
                  <a:moveTo>
                    <a:pt x="454" y="12"/>
                  </a:moveTo>
                  <a:cubicBezTo>
                    <a:pt x="465" y="22"/>
                    <a:pt x="465" y="22"/>
                    <a:pt x="465" y="22"/>
                  </a:cubicBezTo>
                  <a:cubicBezTo>
                    <a:pt x="465" y="33"/>
                    <a:pt x="465" y="33"/>
                    <a:pt x="465" y="33"/>
                  </a:cubicBezTo>
                  <a:cubicBezTo>
                    <a:pt x="454" y="23"/>
                    <a:pt x="454" y="23"/>
                    <a:pt x="454" y="23"/>
                  </a:cubicBezTo>
                  <a:lnTo>
                    <a:pt x="454" y="12"/>
                  </a:lnTo>
                  <a:close/>
                  <a:moveTo>
                    <a:pt x="451" y="11"/>
                  </a:moveTo>
                  <a:cubicBezTo>
                    <a:pt x="451" y="20"/>
                    <a:pt x="451" y="20"/>
                    <a:pt x="451" y="20"/>
                  </a:cubicBezTo>
                  <a:cubicBezTo>
                    <a:pt x="442" y="12"/>
                    <a:pt x="442" y="12"/>
                    <a:pt x="442" y="12"/>
                  </a:cubicBezTo>
                  <a:cubicBezTo>
                    <a:pt x="443" y="12"/>
                    <a:pt x="451" y="11"/>
                    <a:pt x="451" y="11"/>
                  </a:cubicBezTo>
                  <a:close/>
                  <a:moveTo>
                    <a:pt x="435" y="13"/>
                  </a:moveTo>
                  <a:cubicBezTo>
                    <a:pt x="435" y="21"/>
                    <a:pt x="435" y="21"/>
                    <a:pt x="435" y="21"/>
                  </a:cubicBezTo>
                  <a:cubicBezTo>
                    <a:pt x="426" y="14"/>
                    <a:pt x="426" y="14"/>
                    <a:pt x="426" y="14"/>
                  </a:cubicBezTo>
                  <a:cubicBezTo>
                    <a:pt x="428" y="14"/>
                    <a:pt x="435" y="13"/>
                    <a:pt x="435" y="13"/>
                  </a:cubicBezTo>
                  <a:close/>
                  <a:moveTo>
                    <a:pt x="425" y="18"/>
                  </a:moveTo>
                  <a:cubicBezTo>
                    <a:pt x="435" y="25"/>
                    <a:pt x="435" y="25"/>
                    <a:pt x="435" y="25"/>
                  </a:cubicBezTo>
                  <a:cubicBezTo>
                    <a:pt x="435" y="38"/>
                    <a:pt x="435" y="38"/>
                    <a:pt x="435" y="38"/>
                  </a:cubicBezTo>
                  <a:cubicBezTo>
                    <a:pt x="425" y="28"/>
                    <a:pt x="425" y="28"/>
                    <a:pt x="425" y="28"/>
                  </a:cubicBezTo>
                  <a:lnTo>
                    <a:pt x="425" y="18"/>
                  </a:lnTo>
                  <a:close/>
                  <a:moveTo>
                    <a:pt x="414" y="15"/>
                  </a:moveTo>
                  <a:cubicBezTo>
                    <a:pt x="417" y="15"/>
                    <a:pt x="422" y="15"/>
                    <a:pt x="422" y="15"/>
                  </a:cubicBezTo>
                  <a:cubicBezTo>
                    <a:pt x="422" y="26"/>
                    <a:pt x="422" y="26"/>
                    <a:pt x="422" y="26"/>
                  </a:cubicBezTo>
                  <a:cubicBezTo>
                    <a:pt x="411" y="16"/>
                    <a:pt x="411" y="16"/>
                    <a:pt x="411" y="16"/>
                  </a:cubicBezTo>
                  <a:cubicBezTo>
                    <a:pt x="411" y="16"/>
                    <a:pt x="411" y="16"/>
                    <a:pt x="414" y="15"/>
                  </a:cubicBezTo>
                  <a:close/>
                  <a:moveTo>
                    <a:pt x="409" y="18"/>
                  </a:moveTo>
                  <a:cubicBezTo>
                    <a:pt x="422" y="30"/>
                    <a:pt x="422" y="30"/>
                    <a:pt x="422" y="30"/>
                  </a:cubicBezTo>
                  <a:cubicBezTo>
                    <a:pt x="422" y="42"/>
                    <a:pt x="422" y="42"/>
                    <a:pt x="422" y="42"/>
                  </a:cubicBezTo>
                  <a:cubicBezTo>
                    <a:pt x="420" y="42"/>
                    <a:pt x="420" y="42"/>
                    <a:pt x="420" y="42"/>
                  </a:cubicBezTo>
                  <a:cubicBezTo>
                    <a:pt x="409" y="33"/>
                    <a:pt x="409" y="33"/>
                    <a:pt x="409" y="33"/>
                  </a:cubicBezTo>
                  <a:lnTo>
                    <a:pt x="409" y="18"/>
                  </a:lnTo>
                  <a:close/>
                  <a:moveTo>
                    <a:pt x="416" y="44"/>
                  </a:moveTo>
                  <a:cubicBezTo>
                    <a:pt x="415" y="44"/>
                    <a:pt x="410" y="45"/>
                    <a:pt x="410" y="45"/>
                  </a:cubicBezTo>
                  <a:cubicBezTo>
                    <a:pt x="410" y="36"/>
                    <a:pt x="410" y="36"/>
                    <a:pt x="410" y="36"/>
                  </a:cubicBezTo>
                  <a:cubicBezTo>
                    <a:pt x="410" y="36"/>
                    <a:pt x="417" y="43"/>
                    <a:pt x="416" y="44"/>
                  </a:cubicBezTo>
                  <a:close/>
                  <a:moveTo>
                    <a:pt x="405" y="17"/>
                  </a:moveTo>
                  <a:cubicBezTo>
                    <a:pt x="405" y="26"/>
                    <a:pt x="405" y="26"/>
                    <a:pt x="405" y="26"/>
                  </a:cubicBezTo>
                  <a:cubicBezTo>
                    <a:pt x="398" y="19"/>
                    <a:pt x="398" y="19"/>
                    <a:pt x="398" y="19"/>
                  </a:cubicBezTo>
                  <a:cubicBezTo>
                    <a:pt x="399" y="19"/>
                    <a:pt x="405" y="17"/>
                    <a:pt x="405" y="17"/>
                  </a:cubicBezTo>
                  <a:close/>
                  <a:moveTo>
                    <a:pt x="395" y="21"/>
                  </a:moveTo>
                  <a:cubicBezTo>
                    <a:pt x="400" y="26"/>
                    <a:pt x="400" y="26"/>
                    <a:pt x="400" y="26"/>
                  </a:cubicBezTo>
                  <a:cubicBezTo>
                    <a:pt x="399" y="27"/>
                    <a:pt x="399" y="27"/>
                    <a:pt x="399" y="27"/>
                  </a:cubicBezTo>
                  <a:cubicBezTo>
                    <a:pt x="398" y="27"/>
                    <a:pt x="395" y="28"/>
                    <a:pt x="395" y="28"/>
                  </a:cubicBezTo>
                  <a:lnTo>
                    <a:pt x="395" y="21"/>
                  </a:lnTo>
                  <a:close/>
                  <a:moveTo>
                    <a:pt x="329" y="36"/>
                  </a:moveTo>
                  <a:cubicBezTo>
                    <a:pt x="329" y="36"/>
                    <a:pt x="334" y="34"/>
                    <a:pt x="334" y="34"/>
                  </a:cubicBezTo>
                  <a:cubicBezTo>
                    <a:pt x="334" y="54"/>
                    <a:pt x="334" y="54"/>
                    <a:pt x="334" y="54"/>
                  </a:cubicBezTo>
                  <a:cubicBezTo>
                    <a:pt x="329" y="49"/>
                    <a:pt x="329" y="49"/>
                    <a:pt x="329" y="49"/>
                  </a:cubicBezTo>
                  <a:lnTo>
                    <a:pt x="329" y="36"/>
                  </a:lnTo>
                  <a:close/>
                  <a:moveTo>
                    <a:pt x="336" y="61"/>
                  </a:moveTo>
                  <a:cubicBezTo>
                    <a:pt x="335" y="62"/>
                    <a:pt x="330" y="66"/>
                    <a:pt x="330" y="66"/>
                  </a:cubicBezTo>
                  <a:cubicBezTo>
                    <a:pt x="330" y="53"/>
                    <a:pt x="330" y="53"/>
                    <a:pt x="330" y="53"/>
                  </a:cubicBezTo>
                  <a:cubicBezTo>
                    <a:pt x="330" y="53"/>
                    <a:pt x="337" y="60"/>
                    <a:pt x="336" y="61"/>
                  </a:cubicBezTo>
                  <a:close/>
                  <a:moveTo>
                    <a:pt x="345" y="54"/>
                  </a:moveTo>
                  <a:cubicBezTo>
                    <a:pt x="344" y="55"/>
                    <a:pt x="344" y="55"/>
                    <a:pt x="344" y="55"/>
                  </a:cubicBezTo>
                  <a:cubicBezTo>
                    <a:pt x="343" y="56"/>
                    <a:pt x="339" y="59"/>
                    <a:pt x="339" y="59"/>
                  </a:cubicBezTo>
                  <a:cubicBezTo>
                    <a:pt x="337" y="56"/>
                    <a:pt x="337" y="56"/>
                    <a:pt x="337" y="56"/>
                  </a:cubicBezTo>
                  <a:cubicBezTo>
                    <a:pt x="337" y="37"/>
                    <a:pt x="337" y="37"/>
                    <a:pt x="337" y="37"/>
                  </a:cubicBezTo>
                  <a:cubicBezTo>
                    <a:pt x="345" y="44"/>
                    <a:pt x="345" y="44"/>
                    <a:pt x="345" y="44"/>
                  </a:cubicBezTo>
                  <a:lnTo>
                    <a:pt x="345" y="54"/>
                  </a:lnTo>
                  <a:close/>
                  <a:moveTo>
                    <a:pt x="345" y="40"/>
                  </a:moveTo>
                  <a:cubicBezTo>
                    <a:pt x="339" y="33"/>
                    <a:pt x="339" y="33"/>
                    <a:pt x="339" y="33"/>
                  </a:cubicBezTo>
                  <a:cubicBezTo>
                    <a:pt x="339" y="33"/>
                    <a:pt x="342" y="32"/>
                    <a:pt x="343" y="32"/>
                  </a:cubicBezTo>
                  <a:cubicBezTo>
                    <a:pt x="344" y="31"/>
                    <a:pt x="345" y="31"/>
                    <a:pt x="345" y="31"/>
                  </a:cubicBezTo>
                  <a:lnTo>
                    <a:pt x="345" y="40"/>
                  </a:lnTo>
                  <a:close/>
                  <a:moveTo>
                    <a:pt x="356" y="45"/>
                  </a:moveTo>
                  <a:cubicBezTo>
                    <a:pt x="354" y="47"/>
                    <a:pt x="349" y="50"/>
                    <a:pt x="349" y="50"/>
                  </a:cubicBezTo>
                  <a:cubicBezTo>
                    <a:pt x="349" y="33"/>
                    <a:pt x="349" y="33"/>
                    <a:pt x="349" y="33"/>
                  </a:cubicBezTo>
                  <a:cubicBezTo>
                    <a:pt x="360" y="43"/>
                    <a:pt x="360" y="43"/>
                    <a:pt x="360" y="43"/>
                  </a:cubicBezTo>
                  <a:cubicBezTo>
                    <a:pt x="360" y="43"/>
                    <a:pt x="358" y="44"/>
                    <a:pt x="356" y="45"/>
                  </a:cubicBezTo>
                  <a:close/>
                  <a:moveTo>
                    <a:pt x="365" y="40"/>
                  </a:moveTo>
                  <a:cubicBezTo>
                    <a:pt x="363" y="41"/>
                    <a:pt x="363" y="41"/>
                    <a:pt x="363" y="41"/>
                  </a:cubicBezTo>
                  <a:cubicBezTo>
                    <a:pt x="351" y="30"/>
                    <a:pt x="351" y="30"/>
                    <a:pt x="351" y="30"/>
                  </a:cubicBezTo>
                  <a:cubicBezTo>
                    <a:pt x="351" y="30"/>
                    <a:pt x="355" y="28"/>
                    <a:pt x="358" y="27"/>
                  </a:cubicBezTo>
                  <a:cubicBezTo>
                    <a:pt x="361" y="26"/>
                    <a:pt x="365" y="25"/>
                    <a:pt x="365" y="25"/>
                  </a:cubicBezTo>
                  <a:lnTo>
                    <a:pt x="365" y="40"/>
                  </a:lnTo>
                  <a:close/>
                  <a:moveTo>
                    <a:pt x="373" y="36"/>
                  </a:moveTo>
                  <a:cubicBezTo>
                    <a:pt x="372" y="36"/>
                    <a:pt x="368" y="38"/>
                    <a:pt x="368" y="38"/>
                  </a:cubicBezTo>
                  <a:cubicBezTo>
                    <a:pt x="368" y="29"/>
                    <a:pt x="368" y="29"/>
                    <a:pt x="368" y="29"/>
                  </a:cubicBezTo>
                  <a:cubicBezTo>
                    <a:pt x="368" y="29"/>
                    <a:pt x="374" y="35"/>
                    <a:pt x="373" y="36"/>
                  </a:cubicBezTo>
                  <a:close/>
                  <a:moveTo>
                    <a:pt x="376" y="34"/>
                  </a:moveTo>
                  <a:cubicBezTo>
                    <a:pt x="368" y="26"/>
                    <a:pt x="368" y="26"/>
                    <a:pt x="368" y="26"/>
                  </a:cubicBezTo>
                  <a:cubicBezTo>
                    <a:pt x="368" y="24"/>
                    <a:pt x="368" y="24"/>
                    <a:pt x="368" y="24"/>
                  </a:cubicBezTo>
                  <a:cubicBezTo>
                    <a:pt x="368" y="24"/>
                    <a:pt x="375" y="22"/>
                    <a:pt x="375" y="22"/>
                  </a:cubicBezTo>
                  <a:cubicBezTo>
                    <a:pt x="376" y="22"/>
                    <a:pt x="376" y="34"/>
                    <a:pt x="376" y="34"/>
                  </a:cubicBezTo>
                  <a:close/>
                  <a:moveTo>
                    <a:pt x="379" y="33"/>
                  </a:moveTo>
                  <a:cubicBezTo>
                    <a:pt x="379" y="23"/>
                    <a:pt x="379" y="23"/>
                    <a:pt x="379" y="23"/>
                  </a:cubicBezTo>
                  <a:cubicBezTo>
                    <a:pt x="385" y="31"/>
                    <a:pt x="385" y="31"/>
                    <a:pt x="385" y="31"/>
                  </a:cubicBezTo>
                  <a:lnTo>
                    <a:pt x="379" y="33"/>
                  </a:lnTo>
                  <a:close/>
                  <a:moveTo>
                    <a:pt x="392" y="28"/>
                  </a:moveTo>
                  <a:cubicBezTo>
                    <a:pt x="389" y="29"/>
                    <a:pt x="389" y="29"/>
                    <a:pt x="389" y="29"/>
                  </a:cubicBezTo>
                  <a:cubicBezTo>
                    <a:pt x="381" y="21"/>
                    <a:pt x="381" y="21"/>
                    <a:pt x="381" y="21"/>
                  </a:cubicBezTo>
                  <a:cubicBezTo>
                    <a:pt x="383" y="20"/>
                    <a:pt x="392" y="18"/>
                    <a:pt x="392" y="18"/>
                  </a:cubicBezTo>
                  <a:lnTo>
                    <a:pt x="392" y="28"/>
                  </a:lnTo>
                  <a:close/>
                  <a:moveTo>
                    <a:pt x="406" y="79"/>
                  </a:moveTo>
                  <a:cubicBezTo>
                    <a:pt x="406" y="79"/>
                    <a:pt x="395" y="84"/>
                    <a:pt x="394" y="84"/>
                  </a:cubicBezTo>
                  <a:cubicBezTo>
                    <a:pt x="393" y="85"/>
                    <a:pt x="399" y="56"/>
                    <a:pt x="399" y="56"/>
                  </a:cubicBezTo>
                  <a:cubicBezTo>
                    <a:pt x="406" y="54"/>
                    <a:pt x="406" y="54"/>
                    <a:pt x="406" y="54"/>
                  </a:cubicBezTo>
                  <a:lnTo>
                    <a:pt x="406" y="79"/>
                  </a:lnTo>
                  <a:close/>
                  <a:moveTo>
                    <a:pt x="424" y="72"/>
                  </a:moveTo>
                  <a:cubicBezTo>
                    <a:pt x="424" y="72"/>
                    <a:pt x="416" y="75"/>
                    <a:pt x="414" y="76"/>
                  </a:cubicBezTo>
                  <a:cubicBezTo>
                    <a:pt x="412" y="77"/>
                    <a:pt x="409" y="78"/>
                    <a:pt x="409" y="78"/>
                  </a:cubicBezTo>
                  <a:cubicBezTo>
                    <a:pt x="409" y="53"/>
                    <a:pt x="409" y="53"/>
                    <a:pt x="409" y="53"/>
                  </a:cubicBezTo>
                  <a:cubicBezTo>
                    <a:pt x="424" y="49"/>
                    <a:pt x="424" y="49"/>
                    <a:pt x="424" y="49"/>
                  </a:cubicBezTo>
                  <a:lnTo>
                    <a:pt x="424" y="72"/>
                  </a:lnTo>
                  <a:close/>
                  <a:moveTo>
                    <a:pt x="425" y="32"/>
                  </a:moveTo>
                  <a:cubicBezTo>
                    <a:pt x="434" y="41"/>
                    <a:pt x="434" y="41"/>
                    <a:pt x="434" y="41"/>
                  </a:cubicBezTo>
                  <a:cubicBezTo>
                    <a:pt x="434" y="41"/>
                    <a:pt x="433" y="41"/>
                    <a:pt x="432" y="41"/>
                  </a:cubicBezTo>
                  <a:cubicBezTo>
                    <a:pt x="430" y="42"/>
                    <a:pt x="425" y="43"/>
                    <a:pt x="425" y="43"/>
                  </a:cubicBezTo>
                  <a:lnTo>
                    <a:pt x="425" y="32"/>
                  </a:lnTo>
                  <a:close/>
                  <a:moveTo>
                    <a:pt x="427" y="72"/>
                  </a:moveTo>
                  <a:cubicBezTo>
                    <a:pt x="427" y="48"/>
                    <a:pt x="427" y="48"/>
                    <a:pt x="427" y="48"/>
                  </a:cubicBezTo>
                  <a:cubicBezTo>
                    <a:pt x="436" y="46"/>
                    <a:pt x="436" y="46"/>
                    <a:pt x="436" y="46"/>
                  </a:cubicBezTo>
                  <a:cubicBezTo>
                    <a:pt x="437" y="69"/>
                    <a:pt x="437" y="69"/>
                    <a:pt x="437" y="69"/>
                  </a:cubicBezTo>
                  <a:lnTo>
                    <a:pt x="427" y="72"/>
                  </a:lnTo>
                  <a:close/>
                  <a:moveTo>
                    <a:pt x="439" y="12"/>
                  </a:moveTo>
                  <a:cubicBezTo>
                    <a:pt x="450" y="24"/>
                    <a:pt x="450" y="24"/>
                    <a:pt x="450" y="24"/>
                  </a:cubicBezTo>
                  <a:cubicBezTo>
                    <a:pt x="450" y="36"/>
                    <a:pt x="450" y="36"/>
                    <a:pt x="450" y="36"/>
                  </a:cubicBezTo>
                  <a:cubicBezTo>
                    <a:pt x="439" y="25"/>
                    <a:pt x="439" y="25"/>
                    <a:pt x="439" y="25"/>
                  </a:cubicBezTo>
                  <a:lnTo>
                    <a:pt x="439" y="12"/>
                  </a:lnTo>
                  <a:close/>
                  <a:moveTo>
                    <a:pt x="439" y="30"/>
                  </a:moveTo>
                  <a:cubicBezTo>
                    <a:pt x="447" y="38"/>
                    <a:pt x="447" y="38"/>
                    <a:pt x="447" y="38"/>
                  </a:cubicBezTo>
                  <a:cubicBezTo>
                    <a:pt x="447" y="38"/>
                    <a:pt x="447" y="38"/>
                    <a:pt x="445" y="38"/>
                  </a:cubicBezTo>
                  <a:cubicBezTo>
                    <a:pt x="443" y="38"/>
                    <a:pt x="439" y="39"/>
                    <a:pt x="439" y="39"/>
                  </a:cubicBezTo>
                  <a:lnTo>
                    <a:pt x="439" y="30"/>
                  </a:lnTo>
                  <a:close/>
                  <a:moveTo>
                    <a:pt x="451" y="100"/>
                  </a:moveTo>
                  <a:cubicBezTo>
                    <a:pt x="447" y="102"/>
                    <a:pt x="447" y="102"/>
                    <a:pt x="447" y="102"/>
                  </a:cubicBezTo>
                  <a:cubicBezTo>
                    <a:pt x="447" y="102"/>
                    <a:pt x="448" y="93"/>
                    <a:pt x="449" y="89"/>
                  </a:cubicBezTo>
                  <a:cubicBezTo>
                    <a:pt x="449" y="84"/>
                    <a:pt x="451" y="66"/>
                    <a:pt x="451" y="66"/>
                  </a:cubicBezTo>
                  <a:cubicBezTo>
                    <a:pt x="451" y="66"/>
                    <a:pt x="449" y="66"/>
                    <a:pt x="446" y="67"/>
                  </a:cubicBezTo>
                  <a:cubicBezTo>
                    <a:pt x="443" y="68"/>
                    <a:pt x="439" y="69"/>
                    <a:pt x="439" y="69"/>
                  </a:cubicBezTo>
                  <a:cubicBezTo>
                    <a:pt x="440" y="45"/>
                    <a:pt x="440" y="45"/>
                    <a:pt x="440" y="45"/>
                  </a:cubicBezTo>
                  <a:cubicBezTo>
                    <a:pt x="451" y="42"/>
                    <a:pt x="451" y="42"/>
                    <a:pt x="451" y="42"/>
                  </a:cubicBezTo>
                  <a:lnTo>
                    <a:pt x="451" y="100"/>
                  </a:lnTo>
                  <a:close/>
                  <a:moveTo>
                    <a:pt x="454" y="26"/>
                  </a:moveTo>
                  <a:cubicBezTo>
                    <a:pt x="463" y="35"/>
                    <a:pt x="463" y="35"/>
                    <a:pt x="463" y="35"/>
                  </a:cubicBezTo>
                  <a:cubicBezTo>
                    <a:pt x="463" y="35"/>
                    <a:pt x="461" y="35"/>
                    <a:pt x="459" y="36"/>
                  </a:cubicBezTo>
                  <a:cubicBezTo>
                    <a:pt x="458" y="36"/>
                    <a:pt x="454" y="36"/>
                    <a:pt x="454" y="36"/>
                  </a:cubicBezTo>
                  <a:lnTo>
                    <a:pt x="454" y="26"/>
                  </a:lnTo>
                  <a:close/>
                  <a:moveTo>
                    <a:pt x="465" y="98"/>
                  </a:moveTo>
                  <a:cubicBezTo>
                    <a:pt x="465" y="98"/>
                    <a:pt x="455" y="100"/>
                    <a:pt x="455" y="100"/>
                  </a:cubicBezTo>
                  <a:cubicBezTo>
                    <a:pt x="455" y="100"/>
                    <a:pt x="455" y="42"/>
                    <a:pt x="455" y="42"/>
                  </a:cubicBezTo>
                  <a:cubicBezTo>
                    <a:pt x="465" y="40"/>
                    <a:pt x="465" y="40"/>
                    <a:pt x="465" y="40"/>
                  </a:cubicBezTo>
                  <a:lnTo>
                    <a:pt x="465" y="98"/>
                  </a:lnTo>
                  <a:close/>
                  <a:moveTo>
                    <a:pt x="468" y="9"/>
                  </a:moveTo>
                  <a:cubicBezTo>
                    <a:pt x="480" y="19"/>
                    <a:pt x="480" y="19"/>
                    <a:pt x="480" y="19"/>
                  </a:cubicBezTo>
                  <a:cubicBezTo>
                    <a:pt x="480" y="33"/>
                    <a:pt x="480" y="33"/>
                    <a:pt x="480" y="33"/>
                  </a:cubicBezTo>
                  <a:cubicBezTo>
                    <a:pt x="478" y="33"/>
                    <a:pt x="478" y="33"/>
                    <a:pt x="478" y="33"/>
                  </a:cubicBezTo>
                  <a:cubicBezTo>
                    <a:pt x="468" y="24"/>
                    <a:pt x="468" y="24"/>
                    <a:pt x="468" y="24"/>
                  </a:cubicBezTo>
                  <a:lnTo>
                    <a:pt x="468" y="9"/>
                  </a:lnTo>
                  <a:close/>
                  <a:moveTo>
                    <a:pt x="469" y="28"/>
                  </a:moveTo>
                  <a:cubicBezTo>
                    <a:pt x="475" y="34"/>
                    <a:pt x="475" y="34"/>
                    <a:pt x="475" y="34"/>
                  </a:cubicBezTo>
                  <a:cubicBezTo>
                    <a:pt x="469" y="34"/>
                    <a:pt x="469" y="34"/>
                    <a:pt x="469" y="34"/>
                  </a:cubicBezTo>
                  <a:lnTo>
                    <a:pt x="469" y="28"/>
                  </a:lnTo>
                  <a:close/>
                  <a:moveTo>
                    <a:pt x="481" y="97"/>
                  </a:moveTo>
                  <a:cubicBezTo>
                    <a:pt x="469" y="98"/>
                    <a:pt x="469" y="98"/>
                    <a:pt x="469" y="98"/>
                  </a:cubicBezTo>
                  <a:cubicBezTo>
                    <a:pt x="469" y="39"/>
                    <a:pt x="469" y="39"/>
                    <a:pt x="469" y="39"/>
                  </a:cubicBezTo>
                  <a:cubicBezTo>
                    <a:pt x="481" y="38"/>
                    <a:pt x="481" y="38"/>
                    <a:pt x="481" y="38"/>
                  </a:cubicBezTo>
                  <a:lnTo>
                    <a:pt x="481" y="97"/>
                  </a:lnTo>
                  <a:close/>
                  <a:moveTo>
                    <a:pt x="482" y="22"/>
                  </a:moveTo>
                  <a:cubicBezTo>
                    <a:pt x="492" y="32"/>
                    <a:pt x="492" y="32"/>
                    <a:pt x="492" y="32"/>
                  </a:cubicBezTo>
                  <a:cubicBezTo>
                    <a:pt x="492" y="32"/>
                    <a:pt x="492" y="32"/>
                    <a:pt x="490" y="32"/>
                  </a:cubicBezTo>
                  <a:cubicBezTo>
                    <a:pt x="489" y="32"/>
                    <a:pt x="482" y="33"/>
                    <a:pt x="482" y="33"/>
                  </a:cubicBezTo>
                  <a:lnTo>
                    <a:pt x="482" y="22"/>
                  </a:lnTo>
                  <a:close/>
                  <a:moveTo>
                    <a:pt x="484" y="38"/>
                  </a:moveTo>
                  <a:cubicBezTo>
                    <a:pt x="495" y="37"/>
                    <a:pt x="495" y="37"/>
                    <a:pt x="495" y="37"/>
                  </a:cubicBezTo>
                  <a:cubicBezTo>
                    <a:pt x="495" y="96"/>
                    <a:pt x="495" y="96"/>
                    <a:pt x="495" y="96"/>
                  </a:cubicBezTo>
                  <a:cubicBezTo>
                    <a:pt x="484" y="97"/>
                    <a:pt x="484" y="97"/>
                    <a:pt x="484" y="97"/>
                  </a:cubicBezTo>
                  <a:lnTo>
                    <a:pt x="484" y="38"/>
                  </a:lnTo>
                  <a:close/>
                  <a:moveTo>
                    <a:pt x="821" y="146"/>
                  </a:moveTo>
                  <a:cubicBezTo>
                    <a:pt x="821" y="165"/>
                    <a:pt x="821" y="165"/>
                    <a:pt x="821" y="165"/>
                  </a:cubicBezTo>
                  <a:cubicBezTo>
                    <a:pt x="816" y="165"/>
                    <a:pt x="816" y="165"/>
                    <a:pt x="816" y="165"/>
                  </a:cubicBezTo>
                  <a:cubicBezTo>
                    <a:pt x="810" y="159"/>
                    <a:pt x="810" y="159"/>
                    <a:pt x="810" y="159"/>
                  </a:cubicBezTo>
                  <a:cubicBezTo>
                    <a:pt x="806" y="159"/>
                    <a:pt x="806" y="159"/>
                    <a:pt x="806" y="159"/>
                  </a:cubicBezTo>
                  <a:cubicBezTo>
                    <a:pt x="806" y="152"/>
                    <a:pt x="806" y="152"/>
                    <a:pt x="806" y="152"/>
                  </a:cubicBezTo>
                  <a:cubicBezTo>
                    <a:pt x="796" y="152"/>
                    <a:pt x="796" y="152"/>
                    <a:pt x="796" y="152"/>
                  </a:cubicBezTo>
                  <a:cubicBezTo>
                    <a:pt x="793" y="154"/>
                    <a:pt x="793" y="154"/>
                    <a:pt x="793" y="154"/>
                  </a:cubicBezTo>
                  <a:cubicBezTo>
                    <a:pt x="793" y="149"/>
                    <a:pt x="793" y="149"/>
                    <a:pt x="793" y="149"/>
                  </a:cubicBezTo>
                  <a:cubicBezTo>
                    <a:pt x="787" y="155"/>
                    <a:pt x="787" y="155"/>
                    <a:pt x="787" y="155"/>
                  </a:cubicBezTo>
                  <a:cubicBezTo>
                    <a:pt x="781" y="155"/>
                    <a:pt x="781" y="155"/>
                    <a:pt x="781" y="155"/>
                  </a:cubicBezTo>
                  <a:cubicBezTo>
                    <a:pt x="781" y="165"/>
                    <a:pt x="781" y="165"/>
                    <a:pt x="781" y="165"/>
                  </a:cubicBezTo>
                  <a:cubicBezTo>
                    <a:pt x="732" y="165"/>
                    <a:pt x="732" y="165"/>
                    <a:pt x="732" y="165"/>
                  </a:cubicBezTo>
                  <a:cubicBezTo>
                    <a:pt x="732" y="172"/>
                    <a:pt x="732" y="172"/>
                    <a:pt x="732" y="172"/>
                  </a:cubicBezTo>
                  <a:cubicBezTo>
                    <a:pt x="723" y="172"/>
                    <a:pt x="723" y="172"/>
                    <a:pt x="723" y="172"/>
                  </a:cubicBezTo>
                  <a:cubicBezTo>
                    <a:pt x="717" y="178"/>
                    <a:pt x="717" y="178"/>
                    <a:pt x="717" y="178"/>
                  </a:cubicBezTo>
                  <a:cubicBezTo>
                    <a:pt x="717" y="188"/>
                    <a:pt x="717" y="188"/>
                    <a:pt x="717" y="188"/>
                  </a:cubicBezTo>
                  <a:cubicBezTo>
                    <a:pt x="698" y="185"/>
                    <a:pt x="698" y="185"/>
                    <a:pt x="698" y="185"/>
                  </a:cubicBezTo>
                  <a:cubicBezTo>
                    <a:pt x="698" y="167"/>
                    <a:pt x="698" y="167"/>
                    <a:pt x="698" y="167"/>
                  </a:cubicBezTo>
                  <a:cubicBezTo>
                    <a:pt x="691" y="163"/>
                    <a:pt x="691" y="163"/>
                    <a:pt x="691" y="163"/>
                  </a:cubicBezTo>
                  <a:cubicBezTo>
                    <a:pt x="683" y="167"/>
                    <a:pt x="683" y="167"/>
                    <a:pt x="683" y="167"/>
                  </a:cubicBezTo>
                  <a:cubicBezTo>
                    <a:pt x="683" y="173"/>
                    <a:pt x="683" y="173"/>
                    <a:pt x="683" y="173"/>
                  </a:cubicBezTo>
                  <a:cubicBezTo>
                    <a:pt x="670" y="173"/>
                    <a:pt x="670" y="173"/>
                    <a:pt x="670" y="173"/>
                  </a:cubicBezTo>
                  <a:cubicBezTo>
                    <a:pt x="670" y="168"/>
                    <a:pt x="670" y="168"/>
                    <a:pt x="670" y="168"/>
                  </a:cubicBezTo>
                  <a:cubicBezTo>
                    <a:pt x="665" y="168"/>
                    <a:pt x="665" y="168"/>
                    <a:pt x="665" y="168"/>
                  </a:cubicBezTo>
                  <a:cubicBezTo>
                    <a:pt x="665" y="174"/>
                    <a:pt x="665" y="174"/>
                    <a:pt x="665" y="174"/>
                  </a:cubicBezTo>
                  <a:cubicBezTo>
                    <a:pt x="655" y="174"/>
                    <a:pt x="655" y="174"/>
                    <a:pt x="655" y="174"/>
                  </a:cubicBezTo>
                  <a:cubicBezTo>
                    <a:pt x="655" y="169"/>
                    <a:pt x="655" y="169"/>
                    <a:pt x="655" y="169"/>
                  </a:cubicBezTo>
                  <a:cubicBezTo>
                    <a:pt x="647" y="169"/>
                    <a:pt x="647" y="169"/>
                    <a:pt x="647" y="169"/>
                  </a:cubicBezTo>
                  <a:cubicBezTo>
                    <a:pt x="647" y="177"/>
                    <a:pt x="647" y="177"/>
                    <a:pt x="647" y="177"/>
                  </a:cubicBezTo>
                  <a:cubicBezTo>
                    <a:pt x="635" y="177"/>
                    <a:pt x="635" y="177"/>
                    <a:pt x="635" y="177"/>
                  </a:cubicBezTo>
                  <a:cubicBezTo>
                    <a:pt x="635" y="154"/>
                    <a:pt x="635" y="154"/>
                    <a:pt x="635" y="154"/>
                  </a:cubicBezTo>
                  <a:cubicBezTo>
                    <a:pt x="603" y="154"/>
                    <a:pt x="603" y="154"/>
                    <a:pt x="603" y="154"/>
                  </a:cubicBezTo>
                  <a:cubicBezTo>
                    <a:pt x="603" y="162"/>
                    <a:pt x="603" y="162"/>
                    <a:pt x="603" y="162"/>
                  </a:cubicBezTo>
                  <a:cubicBezTo>
                    <a:pt x="593" y="162"/>
                    <a:pt x="593" y="162"/>
                    <a:pt x="593" y="162"/>
                  </a:cubicBezTo>
                  <a:cubicBezTo>
                    <a:pt x="593" y="175"/>
                    <a:pt x="593" y="175"/>
                    <a:pt x="593" y="175"/>
                  </a:cubicBezTo>
                  <a:cubicBezTo>
                    <a:pt x="587" y="175"/>
                    <a:pt x="587" y="175"/>
                    <a:pt x="587" y="175"/>
                  </a:cubicBezTo>
                  <a:cubicBezTo>
                    <a:pt x="587" y="171"/>
                    <a:pt x="587" y="171"/>
                    <a:pt x="587" y="171"/>
                  </a:cubicBezTo>
                  <a:cubicBezTo>
                    <a:pt x="582" y="171"/>
                    <a:pt x="582" y="171"/>
                    <a:pt x="582" y="171"/>
                  </a:cubicBezTo>
                  <a:cubicBezTo>
                    <a:pt x="582" y="160"/>
                    <a:pt x="582" y="160"/>
                    <a:pt x="582" y="160"/>
                  </a:cubicBezTo>
                  <a:cubicBezTo>
                    <a:pt x="568" y="160"/>
                    <a:pt x="568" y="160"/>
                    <a:pt x="568" y="160"/>
                  </a:cubicBezTo>
                  <a:cubicBezTo>
                    <a:pt x="560" y="163"/>
                    <a:pt x="560" y="163"/>
                    <a:pt x="560" y="163"/>
                  </a:cubicBezTo>
                  <a:cubicBezTo>
                    <a:pt x="560" y="166"/>
                    <a:pt x="560" y="166"/>
                    <a:pt x="560" y="166"/>
                  </a:cubicBezTo>
                  <a:cubicBezTo>
                    <a:pt x="552" y="166"/>
                    <a:pt x="552" y="166"/>
                    <a:pt x="552" y="166"/>
                  </a:cubicBezTo>
                  <a:cubicBezTo>
                    <a:pt x="552" y="173"/>
                    <a:pt x="552" y="173"/>
                    <a:pt x="552" y="173"/>
                  </a:cubicBezTo>
                  <a:cubicBezTo>
                    <a:pt x="542" y="173"/>
                    <a:pt x="542" y="173"/>
                    <a:pt x="542" y="173"/>
                  </a:cubicBezTo>
                  <a:cubicBezTo>
                    <a:pt x="542" y="171"/>
                    <a:pt x="542" y="171"/>
                    <a:pt x="542" y="171"/>
                  </a:cubicBezTo>
                  <a:cubicBezTo>
                    <a:pt x="535" y="171"/>
                    <a:pt x="535" y="171"/>
                    <a:pt x="535" y="171"/>
                  </a:cubicBezTo>
                  <a:cubicBezTo>
                    <a:pt x="535" y="165"/>
                    <a:pt x="535" y="165"/>
                    <a:pt x="535" y="165"/>
                  </a:cubicBezTo>
                  <a:cubicBezTo>
                    <a:pt x="518" y="165"/>
                    <a:pt x="518" y="165"/>
                    <a:pt x="518" y="165"/>
                  </a:cubicBezTo>
                  <a:cubicBezTo>
                    <a:pt x="525" y="158"/>
                    <a:pt x="525" y="158"/>
                    <a:pt x="525" y="158"/>
                  </a:cubicBezTo>
                  <a:cubicBezTo>
                    <a:pt x="525" y="158"/>
                    <a:pt x="520" y="155"/>
                    <a:pt x="516" y="154"/>
                  </a:cubicBezTo>
                  <a:cubicBezTo>
                    <a:pt x="512" y="153"/>
                    <a:pt x="505" y="152"/>
                    <a:pt x="505" y="152"/>
                  </a:cubicBezTo>
                  <a:cubicBezTo>
                    <a:pt x="494" y="138"/>
                    <a:pt x="494" y="138"/>
                    <a:pt x="494" y="138"/>
                  </a:cubicBezTo>
                  <a:cubicBezTo>
                    <a:pt x="498" y="130"/>
                    <a:pt x="498" y="130"/>
                    <a:pt x="498" y="130"/>
                  </a:cubicBezTo>
                  <a:cubicBezTo>
                    <a:pt x="805" y="137"/>
                    <a:pt x="805" y="137"/>
                    <a:pt x="805" y="137"/>
                  </a:cubicBezTo>
                  <a:cubicBezTo>
                    <a:pt x="805" y="142"/>
                    <a:pt x="805" y="142"/>
                    <a:pt x="805" y="142"/>
                  </a:cubicBezTo>
                  <a:cubicBezTo>
                    <a:pt x="837" y="142"/>
                    <a:pt x="837" y="142"/>
                    <a:pt x="837" y="142"/>
                  </a:cubicBezTo>
                  <a:cubicBezTo>
                    <a:pt x="846" y="147"/>
                    <a:pt x="846" y="147"/>
                    <a:pt x="846" y="147"/>
                  </a:cubicBezTo>
                  <a:lnTo>
                    <a:pt x="821" y="146"/>
                  </a:lnTo>
                  <a:close/>
                  <a:moveTo>
                    <a:pt x="858" y="117"/>
                  </a:moveTo>
                  <a:cubicBezTo>
                    <a:pt x="841" y="117"/>
                    <a:pt x="841" y="117"/>
                    <a:pt x="841" y="117"/>
                  </a:cubicBezTo>
                  <a:cubicBezTo>
                    <a:pt x="839" y="115"/>
                    <a:pt x="839" y="115"/>
                    <a:pt x="839" y="115"/>
                  </a:cubicBezTo>
                  <a:cubicBezTo>
                    <a:pt x="853" y="90"/>
                    <a:pt x="853" y="90"/>
                    <a:pt x="853" y="90"/>
                  </a:cubicBezTo>
                  <a:cubicBezTo>
                    <a:pt x="858" y="92"/>
                    <a:pt x="858" y="92"/>
                    <a:pt x="858" y="92"/>
                  </a:cubicBezTo>
                  <a:lnTo>
                    <a:pt x="858" y="117"/>
                  </a:lnTo>
                  <a:close/>
                  <a:moveTo>
                    <a:pt x="866" y="117"/>
                  </a:moveTo>
                  <a:cubicBezTo>
                    <a:pt x="866" y="95"/>
                    <a:pt x="866" y="95"/>
                    <a:pt x="866" y="95"/>
                  </a:cubicBezTo>
                  <a:cubicBezTo>
                    <a:pt x="879" y="101"/>
                    <a:pt x="879" y="101"/>
                    <a:pt x="879" y="101"/>
                  </a:cubicBezTo>
                  <a:cubicBezTo>
                    <a:pt x="870" y="117"/>
                    <a:pt x="870" y="117"/>
                    <a:pt x="870" y="117"/>
                  </a:cubicBezTo>
                  <a:lnTo>
                    <a:pt x="866" y="117"/>
                  </a:lnTo>
                  <a:close/>
                  <a:moveTo>
                    <a:pt x="885" y="118"/>
                  </a:moveTo>
                  <a:cubicBezTo>
                    <a:pt x="874" y="118"/>
                    <a:pt x="874" y="118"/>
                    <a:pt x="874" y="118"/>
                  </a:cubicBezTo>
                  <a:cubicBezTo>
                    <a:pt x="882" y="102"/>
                    <a:pt x="882" y="102"/>
                    <a:pt x="882" y="102"/>
                  </a:cubicBezTo>
                  <a:cubicBezTo>
                    <a:pt x="885" y="103"/>
                    <a:pt x="885" y="103"/>
                    <a:pt x="885" y="103"/>
                  </a:cubicBezTo>
                  <a:lnTo>
                    <a:pt x="885" y="118"/>
                  </a:lnTo>
                  <a:close/>
                  <a:moveTo>
                    <a:pt x="903" y="119"/>
                  </a:moveTo>
                  <a:cubicBezTo>
                    <a:pt x="889" y="119"/>
                    <a:pt x="889" y="119"/>
                    <a:pt x="889" y="119"/>
                  </a:cubicBezTo>
                  <a:cubicBezTo>
                    <a:pt x="889" y="105"/>
                    <a:pt x="889" y="105"/>
                    <a:pt x="889" y="105"/>
                  </a:cubicBezTo>
                  <a:cubicBezTo>
                    <a:pt x="905" y="113"/>
                    <a:pt x="905" y="113"/>
                    <a:pt x="905" y="113"/>
                  </a:cubicBezTo>
                  <a:lnTo>
                    <a:pt x="903" y="119"/>
                  </a:lnTo>
                  <a:close/>
                  <a:moveTo>
                    <a:pt x="912" y="118"/>
                  </a:moveTo>
                  <a:cubicBezTo>
                    <a:pt x="907" y="118"/>
                    <a:pt x="907" y="118"/>
                    <a:pt x="907" y="118"/>
                  </a:cubicBezTo>
                  <a:cubicBezTo>
                    <a:pt x="909" y="114"/>
                    <a:pt x="909" y="114"/>
                    <a:pt x="909" y="114"/>
                  </a:cubicBezTo>
                  <a:cubicBezTo>
                    <a:pt x="912" y="115"/>
                    <a:pt x="912" y="115"/>
                    <a:pt x="912" y="115"/>
                  </a:cubicBezTo>
                  <a:lnTo>
                    <a:pt x="91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Montserrat Light"/>
                <a:ea typeface="方正兰亭黑简体"/>
              </a:endParaRPr>
            </a:p>
          </p:txBody>
        </p:sp>
      </p:grpSp>
      <p:pic>
        <p:nvPicPr>
          <p:cNvPr id="38" name="图片 37" descr="未标题-b-01"/>
          <p:cNvPicPr>
            <a:picLocks noChangeAspect="1"/>
          </p:cNvPicPr>
          <p:nvPr/>
        </p:nvPicPr>
        <p:blipFill>
          <a:blip r:embed="rId1"/>
          <a:stretch>
            <a:fillRect/>
          </a:stretch>
        </p:blipFill>
        <p:spPr>
          <a:xfrm>
            <a:off x="10168883" y="321591"/>
            <a:ext cx="1473835" cy="447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1</a:t>
                </a:r>
                <a:r>
                  <a:rPr lang="zh-CN" altLang="en-US" sz="2400" b="1" dirty="0">
                    <a:latin typeface="微软雅黑" panose="020B0503020204020204" pitchFamily="34" charset="-122"/>
                    <a:ea typeface="微软雅黑" panose="020B0503020204020204" pitchFamily="34" charset="-122"/>
                  </a:rPr>
                  <a:t> 薪酬体系设计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设计原则一：</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明确优化原则，薪酬体系重点贯彻 “</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3P1M</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”原则，搭建以岗位、业绩、能力及市场水平的付薪体系。</a:t>
            </a:r>
            <a:endPar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6" name="组合 5"/>
          <p:cNvGrpSpPr/>
          <p:nvPr/>
        </p:nvGrpSpPr>
        <p:grpSpPr>
          <a:xfrm>
            <a:off x="6471604" y="3137095"/>
            <a:ext cx="4557467" cy="2389620"/>
            <a:chOff x="5247715" y="3137095"/>
            <a:chExt cx="4557467" cy="2389620"/>
          </a:xfrm>
        </p:grpSpPr>
        <p:sp>
          <p:nvSpPr>
            <p:cNvPr id="13" name="矩形: 圆角 12"/>
            <p:cNvSpPr/>
            <p:nvPr/>
          </p:nvSpPr>
          <p:spPr>
            <a:xfrm>
              <a:off x="5247715" y="3137095"/>
              <a:ext cx="4557467" cy="23896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nSpc>
                  <a:spcPct val="200000"/>
                </a:lnSpc>
                <a:spcBef>
                  <a:spcPct val="0"/>
                </a:spcBef>
                <a:spcAft>
                  <a:spcPct val="0"/>
                </a:spcAft>
              </a:pPr>
              <a:r>
                <a:rPr lang="zh-CN" altLang="en-US" dirty="0">
                  <a:solidFill>
                    <a:schemeClr val="tx1"/>
                  </a:solidFill>
                  <a:latin typeface="微软雅黑" panose="020B0503020204020204" pitchFamily="34" charset="-122"/>
                  <a:ea typeface="微软雅黑" panose="020B0503020204020204" pitchFamily="34" charset="-122"/>
                  <a:cs typeface="GNGASE+Wingdings-Regular"/>
                </a:rPr>
                <a:t>➢</a:t>
              </a:r>
              <a:r>
                <a:rPr lang="zh-CN" altLang="en-US" spc="689" dirty="0">
                  <a:solidFill>
                    <a:schemeClr val="tx1"/>
                  </a:solidFill>
                  <a:latin typeface="微软雅黑" panose="020B0503020204020204" pitchFamily="34" charset="-122"/>
                  <a:ea typeface="微软雅黑" panose="020B0503020204020204" pitchFamily="34" charset="-122"/>
                  <a:cs typeface="Times New Roman" panose="02020603050405020304"/>
                </a:rPr>
                <a:t> </a:t>
              </a:r>
              <a:r>
                <a:rPr lang="zh-CN" altLang="en-US" spc="-24" dirty="0">
                  <a:solidFill>
                    <a:schemeClr val="tx1"/>
                  </a:solidFill>
                  <a:latin typeface="微软雅黑" panose="020B0503020204020204" pitchFamily="34" charset="-122"/>
                  <a:ea typeface="微软雅黑" panose="020B0503020204020204" pitchFamily="34" charset="-122"/>
                  <a:cs typeface="KBFDIA+MicrosoftYaHei-Bold"/>
                </a:rPr>
                <a:t>考虑岗位价值大小</a:t>
              </a:r>
              <a:endParaRPr lang="en-US" altLang="zh-CN" spc="-24" dirty="0">
                <a:solidFill>
                  <a:schemeClr val="tx1"/>
                </a:solidFill>
                <a:latin typeface="微软雅黑" panose="020B0503020204020204" pitchFamily="34" charset="-122"/>
                <a:ea typeface="微软雅黑" panose="020B0503020204020204" pitchFamily="34" charset="-122"/>
                <a:cs typeface="KBFDIA+MicrosoftYaHei-Bold"/>
              </a:endParaRPr>
            </a:p>
            <a:p>
              <a:pPr>
                <a:lnSpc>
                  <a:spcPct val="200000"/>
                </a:lnSpc>
                <a:spcBef>
                  <a:spcPct val="0"/>
                </a:spcBef>
                <a:spcAft>
                  <a:spcPct val="0"/>
                </a:spcAft>
              </a:pPr>
              <a:r>
                <a:rPr lang="zh-CN" altLang="en-US" dirty="0">
                  <a:solidFill>
                    <a:schemeClr val="tx1"/>
                  </a:solidFill>
                  <a:latin typeface="微软雅黑" panose="020B0503020204020204" pitchFamily="34" charset="-122"/>
                  <a:ea typeface="微软雅黑" panose="020B0503020204020204" pitchFamily="34" charset="-122"/>
                  <a:cs typeface="GNGASE+Wingdings-Regular"/>
                </a:rPr>
                <a:t>➢</a:t>
              </a:r>
              <a:r>
                <a:rPr lang="zh-CN" altLang="en-US" spc="689" dirty="0">
                  <a:solidFill>
                    <a:schemeClr val="tx1"/>
                  </a:solidFill>
                  <a:latin typeface="微软雅黑" panose="020B0503020204020204" pitchFamily="34" charset="-122"/>
                  <a:ea typeface="微软雅黑" panose="020B0503020204020204" pitchFamily="34" charset="-122"/>
                  <a:cs typeface="Times New Roman" panose="02020603050405020304"/>
                </a:rPr>
                <a:t> </a:t>
              </a:r>
              <a:r>
                <a:rPr lang="zh-CN" altLang="en-US" spc="-24" dirty="0">
                  <a:solidFill>
                    <a:schemeClr val="tx1"/>
                  </a:solidFill>
                  <a:latin typeface="微软雅黑" panose="020B0503020204020204" pitchFamily="34" charset="-122"/>
                  <a:ea typeface="微软雅黑" panose="020B0503020204020204" pitchFamily="34" charset="-122"/>
                  <a:cs typeface="KBFDIA+MicrosoftYaHei-Bold"/>
                </a:rPr>
                <a:t>考虑市场竞争力</a:t>
              </a:r>
              <a:endParaRPr lang="zh-CN" altLang="en-US" spc="-24" dirty="0">
                <a:solidFill>
                  <a:schemeClr val="tx1"/>
                </a:solidFill>
                <a:latin typeface="微软雅黑" panose="020B0503020204020204" pitchFamily="34" charset="-122"/>
                <a:ea typeface="微软雅黑" panose="020B0503020204020204" pitchFamily="34" charset="-122"/>
                <a:cs typeface="KBFDIA+MicrosoftYaHei-Bold"/>
              </a:endParaRPr>
            </a:p>
            <a:p>
              <a:pPr>
                <a:lnSpc>
                  <a:spcPct val="200000"/>
                </a:lnSpc>
                <a:spcBef>
                  <a:spcPct val="0"/>
                </a:spcBef>
                <a:spcAft>
                  <a:spcPct val="0"/>
                </a:spcAft>
              </a:pPr>
              <a:r>
                <a:rPr lang="zh-CN" altLang="en-US" dirty="0">
                  <a:solidFill>
                    <a:schemeClr val="tx1"/>
                  </a:solidFill>
                  <a:latin typeface="微软雅黑" panose="020B0503020204020204" pitchFamily="34" charset="-122"/>
                  <a:ea typeface="微软雅黑" panose="020B0503020204020204" pitchFamily="34" charset="-122"/>
                  <a:cs typeface="GNGASE+Wingdings-Regular"/>
                </a:rPr>
                <a:t>➢</a:t>
              </a:r>
              <a:r>
                <a:rPr lang="zh-CN" altLang="en-US" spc="689" dirty="0">
                  <a:solidFill>
                    <a:schemeClr val="tx1"/>
                  </a:solidFill>
                  <a:latin typeface="微软雅黑" panose="020B0503020204020204" pitchFamily="34" charset="-122"/>
                  <a:ea typeface="微软雅黑" panose="020B0503020204020204" pitchFamily="34" charset="-122"/>
                  <a:cs typeface="Times New Roman" panose="02020603050405020304"/>
                </a:rPr>
                <a:t> </a:t>
              </a:r>
              <a:r>
                <a:rPr lang="zh-CN" altLang="en-US" spc="-24" dirty="0">
                  <a:solidFill>
                    <a:schemeClr val="tx1"/>
                  </a:solidFill>
                  <a:latin typeface="微软雅黑" panose="020B0503020204020204" pitchFamily="34" charset="-122"/>
                  <a:ea typeface="微软雅黑" panose="020B0503020204020204" pitchFamily="34" charset="-122"/>
                  <a:cs typeface="KBFDIA+MicrosoftYaHei-Bold"/>
                </a:rPr>
                <a:t>考虑绩效</a:t>
              </a:r>
              <a:endParaRPr lang="zh-CN" altLang="en-US" spc="-24" dirty="0">
                <a:solidFill>
                  <a:schemeClr val="tx1"/>
                </a:solidFill>
                <a:latin typeface="微软雅黑" panose="020B0503020204020204" pitchFamily="34" charset="-122"/>
                <a:ea typeface="微软雅黑" panose="020B0503020204020204" pitchFamily="34" charset="-122"/>
                <a:cs typeface="KBFDIA+MicrosoftYaHei-Bold"/>
              </a:endParaRPr>
            </a:p>
            <a:p>
              <a:pPr>
                <a:lnSpc>
                  <a:spcPct val="200000"/>
                </a:lnSpc>
                <a:spcBef>
                  <a:spcPct val="0"/>
                </a:spcBef>
                <a:spcAft>
                  <a:spcPct val="0"/>
                </a:spcAft>
              </a:pPr>
              <a:r>
                <a:rPr lang="zh-CN" altLang="en-US" dirty="0">
                  <a:solidFill>
                    <a:schemeClr val="tx1"/>
                  </a:solidFill>
                  <a:latin typeface="微软雅黑" panose="020B0503020204020204" pitchFamily="34" charset="-122"/>
                  <a:ea typeface="微软雅黑" panose="020B0503020204020204" pitchFamily="34" charset="-122"/>
                  <a:cs typeface="GNGASE+Wingdings-Regular"/>
                </a:rPr>
                <a:t>➢</a:t>
              </a:r>
              <a:r>
                <a:rPr lang="zh-CN" altLang="en-US" spc="689" dirty="0">
                  <a:solidFill>
                    <a:schemeClr val="tx1"/>
                  </a:solidFill>
                  <a:latin typeface="微软雅黑" panose="020B0503020204020204" pitchFamily="34" charset="-122"/>
                  <a:ea typeface="微软雅黑" panose="020B0503020204020204" pitchFamily="34" charset="-122"/>
                  <a:cs typeface="Times New Roman" panose="02020603050405020304"/>
                </a:rPr>
                <a:t> </a:t>
              </a:r>
              <a:r>
                <a:rPr lang="zh-CN" altLang="en-US" spc="-24" dirty="0">
                  <a:solidFill>
                    <a:schemeClr val="tx1"/>
                  </a:solidFill>
                  <a:latin typeface="微软雅黑" panose="020B0503020204020204" pitchFamily="34" charset="-122"/>
                  <a:ea typeface="微软雅黑" panose="020B0503020204020204" pitchFamily="34" charset="-122"/>
                  <a:cs typeface="KBFDIA+MicrosoftYaHei-Bold"/>
                </a:rPr>
                <a:t>考虑任职资格能力</a:t>
              </a:r>
              <a:endParaRPr lang="zh-CN" altLang="en-US" spc="-24" dirty="0">
                <a:solidFill>
                  <a:schemeClr val="tx1"/>
                </a:solidFill>
                <a:latin typeface="微软雅黑" panose="020B0503020204020204" pitchFamily="34" charset="-122"/>
                <a:ea typeface="微软雅黑" panose="020B0503020204020204" pitchFamily="34" charset="-122"/>
                <a:cs typeface="KBFDIA+MicrosoftYaHei-Bold"/>
              </a:endParaRPr>
            </a:p>
          </p:txBody>
        </p:sp>
        <p:sp>
          <p:nvSpPr>
            <p:cNvPr id="4" name="右大括号 3"/>
            <p:cNvSpPr/>
            <p:nvPr/>
          </p:nvSpPr>
          <p:spPr>
            <a:xfrm>
              <a:off x="8058442" y="3429000"/>
              <a:ext cx="335283" cy="7772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4" name="右大括号 13"/>
            <p:cNvSpPr/>
            <p:nvPr/>
          </p:nvSpPr>
          <p:spPr>
            <a:xfrm>
              <a:off x="8058441" y="4498145"/>
              <a:ext cx="335283" cy="77724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 name="文本框 4"/>
            <p:cNvSpPr txBox="1"/>
            <p:nvPr/>
          </p:nvSpPr>
          <p:spPr>
            <a:xfrm>
              <a:off x="8679766" y="3615397"/>
              <a:ext cx="77372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薪级</a:t>
              </a: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679765" y="4655290"/>
              <a:ext cx="77372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薪档</a:t>
              </a:r>
              <a:endParaRPr lang="zh-CN" altLang="en-US" dirty="0">
                <a:latin typeface="微软雅黑" panose="020B0503020204020204" pitchFamily="34" charset="-122"/>
                <a:ea typeface="微软雅黑" panose="020B0503020204020204" pitchFamily="34" charset="-122"/>
              </a:endParaRPr>
            </a:p>
          </p:txBody>
        </p:sp>
      </p:grpSp>
      <p:sp>
        <p:nvSpPr>
          <p:cNvPr id="7" name="箭头: 右 6"/>
          <p:cNvSpPr/>
          <p:nvPr/>
        </p:nvSpPr>
        <p:spPr>
          <a:xfrm>
            <a:off x="4559333" y="3966579"/>
            <a:ext cx="1379575" cy="941294"/>
          </a:xfrm>
          <a:prstGeom prst="rightArrow">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a:ln w="22225">
                <a:solidFill>
                  <a:schemeClr val="accent2"/>
                </a:solidFill>
                <a:prstDash val="solid"/>
              </a:ln>
              <a:solidFill>
                <a:schemeClr val="accent2">
                  <a:lumMod val="40000"/>
                  <a:lumOff val="60000"/>
                </a:schemeClr>
              </a:solidFill>
            </a:endParaRPr>
          </a:p>
        </p:txBody>
      </p:sp>
      <p:sp>
        <p:nvSpPr>
          <p:cNvPr id="20" name="文本框 19"/>
          <p:cNvSpPr txBox="1"/>
          <p:nvPr/>
        </p:nvSpPr>
        <p:spPr>
          <a:xfrm>
            <a:off x="7850003" y="2630658"/>
            <a:ext cx="2053883" cy="646331"/>
          </a:xfrm>
          <a:prstGeom prst="rect">
            <a:avLst/>
          </a:prstGeom>
          <a:noFill/>
        </p:spPr>
        <p:txBody>
          <a:bodyPr wrap="square" rtlCol="0">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KBFDIA+MicrosoftYaHei-Bold"/>
              </a:rPr>
              <a:t>市场化薪酬体系</a:t>
            </a:r>
            <a:endParaRPr lang="zh-CN" altLang="en-US" b="1" dirty="0">
              <a:solidFill>
                <a:srgbClr val="000000"/>
              </a:solidFill>
              <a:latin typeface="微软雅黑" panose="020B0503020204020204" pitchFamily="34" charset="-122"/>
              <a:ea typeface="微软雅黑" panose="020B0503020204020204" pitchFamily="34" charset="-122"/>
              <a:cs typeface="KBFDIA+MicrosoftYaHei-Bold"/>
            </a:endParaRPr>
          </a:p>
          <a:p>
            <a:endParaRPr lang="zh-CN" altLang="en-US" b="1"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69022" y="2630658"/>
            <a:ext cx="2810727" cy="3570486"/>
            <a:chOff x="987550" y="2630659"/>
            <a:chExt cx="2810727" cy="3570486"/>
          </a:xfrm>
        </p:grpSpPr>
        <p:sp>
          <p:nvSpPr>
            <p:cNvPr id="3" name="矩形: 圆角 2"/>
            <p:cNvSpPr/>
            <p:nvPr/>
          </p:nvSpPr>
          <p:spPr>
            <a:xfrm>
              <a:off x="987550" y="3137095"/>
              <a:ext cx="2810727" cy="2389620"/>
            </a:xfrm>
            <a:prstGeom prst="roundRect">
              <a:avLst/>
            </a:prstGeom>
            <a:noFill/>
            <a:ln w="254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lnSpc>
                  <a:spcPct val="150000"/>
                </a:lnSpc>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cs typeface="QRFQJW+MicrosoftYaHei"/>
                </a:rPr>
                <a:t>仅根据职位级别确</a:t>
              </a:r>
              <a:endParaRPr lang="zh-CN" altLang="en-US" dirty="0">
                <a:solidFill>
                  <a:srgbClr val="000000"/>
                </a:solidFill>
                <a:latin typeface="微软雅黑" panose="020B0503020204020204" pitchFamily="34" charset="-122"/>
                <a:ea typeface="微软雅黑" panose="020B0503020204020204" pitchFamily="34" charset="-122"/>
                <a:cs typeface="QRFQJW+MicrosoftYaHei"/>
              </a:endParaRPr>
            </a:p>
            <a:p>
              <a:pPr marL="178435" marR="0" algn="ctr">
                <a:lnSpc>
                  <a:spcPct val="150000"/>
                </a:lnSpc>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cs typeface="QRFQJW+MicrosoftYaHei"/>
                </a:rPr>
                <a:t>定薪酬或奖励</a:t>
              </a:r>
              <a:endParaRPr lang="zh-CN" altLang="en-US" dirty="0">
                <a:solidFill>
                  <a:srgbClr val="000000"/>
                </a:solidFill>
                <a:latin typeface="微软雅黑" panose="020B0503020204020204" pitchFamily="34" charset="-122"/>
                <a:ea typeface="微软雅黑" panose="020B0503020204020204" pitchFamily="34" charset="-122"/>
                <a:cs typeface="QRFQJW+MicrosoftYaHei"/>
              </a:endParaRPr>
            </a:p>
          </p:txBody>
        </p:sp>
        <p:sp>
          <p:nvSpPr>
            <p:cNvPr id="10" name="文本框 9"/>
            <p:cNvSpPr txBox="1"/>
            <p:nvPr/>
          </p:nvSpPr>
          <p:spPr>
            <a:xfrm>
              <a:off x="1518887" y="2630659"/>
              <a:ext cx="2053883" cy="646331"/>
            </a:xfrm>
            <a:prstGeom prst="rect">
              <a:avLst/>
            </a:prstGeom>
            <a:noFill/>
          </p:spPr>
          <p:txBody>
            <a:bodyPr wrap="square" rtlCol="0">
              <a:spAutoFit/>
            </a:bodyPr>
            <a:lstStyle/>
            <a:p>
              <a:r>
                <a:rPr lang="zh-CN" altLang="en-US" b="1" dirty="0">
                  <a:solidFill>
                    <a:srgbClr val="000000"/>
                  </a:solidFill>
                  <a:latin typeface="微软雅黑" panose="020B0503020204020204" pitchFamily="34" charset="-122"/>
                  <a:ea typeface="微软雅黑" panose="020B0503020204020204" pitchFamily="34" charset="-122"/>
                  <a:cs typeface="KBFDIA+MicrosoftYaHei-Bold"/>
                </a:rPr>
                <a:t>行政化薪酬体系</a:t>
              </a:r>
              <a:endParaRPr lang="zh-CN" altLang="en-US" b="1" dirty="0">
                <a:solidFill>
                  <a:srgbClr val="000000"/>
                </a:solidFill>
                <a:latin typeface="微软雅黑" panose="020B0503020204020204" pitchFamily="34" charset="-122"/>
                <a:ea typeface="微软雅黑" panose="020B0503020204020204" pitchFamily="34" charset="-122"/>
                <a:cs typeface="KBFDIA+MicrosoftYaHei-Bold"/>
              </a:endParaRPr>
            </a:p>
            <a:p>
              <a:endParaRPr lang="zh-CN" altLang="en-US" b="1" dirty="0">
                <a:latin typeface="微软雅黑" panose="020B0503020204020204" pitchFamily="34" charset="-122"/>
                <a:ea typeface="微软雅黑" panose="020B0503020204020204" pitchFamily="34" charset="-122"/>
              </a:endParaRPr>
            </a:p>
          </p:txBody>
        </p:sp>
        <p:sp>
          <p:nvSpPr>
            <p:cNvPr id="21" name="矩形 20"/>
            <p:cNvSpPr/>
            <p:nvPr/>
          </p:nvSpPr>
          <p:spPr>
            <a:xfrm>
              <a:off x="1838915" y="5865156"/>
              <a:ext cx="1107996" cy="335989"/>
            </a:xfrm>
            <a:prstGeom prst="rect">
              <a:avLst/>
            </a:prstGeom>
          </p:spPr>
          <p:txBody>
            <a:bodyPr wrap="none">
              <a:spAutoFit/>
            </a:bodyPr>
            <a:lstStyle/>
            <a:p>
              <a:pPr>
                <a:lnSpc>
                  <a:spcPts val="1855"/>
                </a:lnSpc>
                <a:spcBef>
                  <a:spcPct val="0"/>
                </a:spcBef>
                <a:spcAft>
                  <a:spcPct val="0"/>
                </a:spcAft>
              </a:pPr>
              <a:r>
                <a:rPr lang="zh-CN" altLang="en-US" b="1" dirty="0">
                  <a:solidFill>
                    <a:srgbClr val="C00000"/>
                  </a:solidFill>
                  <a:latin typeface="微软雅黑" panose="020B0503020204020204" pitchFamily="34" charset="-122"/>
                  <a:ea typeface="微软雅黑" panose="020B0503020204020204" pitchFamily="34" charset="-122"/>
                  <a:cs typeface="KBFDIA+MicrosoftYaHei-Bold"/>
                </a:rPr>
                <a:t>有失公平</a:t>
              </a:r>
              <a:endParaRPr lang="zh-CN" altLang="en-US" b="1" dirty="0">
                <a:solidFill>
                  <a:srgbClr val="C00000"/>
                </a:solidFill>
                <a:latin typeface="微软雅黑" panose="020B0503020204020204" pitchFamily="34" charset="-122"/>
                <a:ea typeface="微软雅黑" panose="020B0503020204020204" pitchFamily="34" charset="-122"/>
                <a:cs typeface="KBFDIA+MicrosoftYaHei-Bold"/>
              </a:endParaRPr>
            </a:p>
          </p:txBody>
        </p:sp>
      </p:grpSp>
      <p:sp>
        <p:nvSpPr>
          <p:cNvPr id="22" name="矩形 21"/>
          <p:cNvSpPr/>
          <p:nvPr/>
        </p:nvSpPr>
        <p:spPr>
          <a:xfrm>
            <a:off x="6245454" y="5865155"/>
            <a:ext cx="5262979" cy="335989"/>
          </a:xfrm>
          <a:prstGeom prst="rect">
            <a:avLst/>
          </a:prstGeom>
        </p:spPr>
        <p:txBody>
          <a:bodyPr wrap="none">
            <a:spAutoFit/>
          </a:bodyPr>
          <a:lstStyle/>
          <a:p>
            <a:pPr>
              <a:lnSpc>
                <a:spcPts val="1855"/>
              </a:lnSpc>
              <a:spcBef>
                <a:spcPct val="0"/>
              </a:spcBef>
              <a:spcAft>
                <a:spcPct val="0"/>
              </a:spcAft>
            </a:pPr>
            <a:r>
              <a:rPr lang="zh-CN" altLang="en-US" b="1" dirty="0">
                <a:solidFill>
                  <a:srgbClr val="C00000"/>
                </a:solidFill>
                <a:latin typeface="微软雅黑" panose="020B0503020204020204" pitchFamily="34" charset="-122"/>
                <a:ea typeface="微软雅黑" panose="020B0503020204020204" pitchFamily="34" charset="-122"/>
                <a:cs typeface="KBFDIA+MicrosoftYaHei-Bold"/>
              </a:rPr>
              <a:t>实现“外部公平”、“内部公平”、“个人公平”</a:t>
            </a:r>
            <a:endParaRPr lang="zh-CN" altLang="en-US" b="1" dirty="0">
              <a:solidFill>
                <a:srgbClr val="C00000"/>
              </a:solidFill>
              <a:latin typeface="微软雅黑" panose="020B0503020204020204" pitchFamily="34" charset="-122"/>
              <a:ea typeface="微软雅黑" panose="020B0503020204020204" pitchFamily="34" charset="-122"/>
              <a:cs typeface="KBFDIA+MicrosoftYaHe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1</a:t>
                </a:r>
                <a:r>
                  <a:rPr lang="zh-CN" altLang="en-US" sz="2400" b="1" dirty="0">
                    <a:latin typeface="微软雅黑" panose="020B0503020204020204" pitchFamily="34" charset="-122"/>
                    <a:ea typeface="微软雅黑" panose="020B0503020204020204" pitchFamily="34" charset="-122"/>
                  </a:rPr>
                  <a:t> 薪酬体系设计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0" name="矩形 9"/>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
                <a:srgbClr val="1F497D"/>
              </a:buClr>
              <a:buSzTx/>
              <a:buFontTx/>
              <a:buNone/>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卓远案例：</a:t>
            </a:r>
            <a:r>
              <a:rPr kumimoji="0" lang="en-US" altLang="zh-CN"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a:t>
            </a: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城投公司“岗位价值评估”</a:t>
            </a:r>
            <a:endParaRPr kumimoji="0" lang="en-US" altLang="zh-CN"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
                <a:srgbClr val="1F497D"/>
              </a:buClr>
              <a:buSzTx/>
              <a:buFontTx/>
              <a:buNone/>
              <a:defRPr/>
            </a:pP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镇江城建公司采用量化的要素计点法开展全岗位价值评估，有效解决了老机制中岗位价值差异化弱的问题，符合分配要向关键岗位、业务一线岗位和紧缺急需的高层次、高技能人才倾斜的分配机制。</a:t>
            </a:r>
            <a:endParaRPr kumimoji="0" lang="en-US"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9626640" y="2574817"/>
            <a:ext cx="2075271" cy="2951898"/>
          </a:xfrm>
          <a:prstGeom prst="rect">
            <a:avLst/>
          </a:prstGeom>
        </p:spPr>
        <p:txBody>
          <a:bodyPr wrap="square">
            <a:spAutoFit/>
          </a:bodyPr>
          <a:lstStyle/>
          <a:p>
            <a:pPr>
              <a:lnSpc>
                <a:spcPct val="150000"/>
              </a:lnSpc>
              <a:spcBef>
                <a:spcPct val="0"/>
              </a:spcBef>
              <a:spcAft>
                <a:spcPct val="0"/>
              </a:spcAft>
            </a:pPr>
            <a:r>
              <a:rPr lang="zh-CN" altLang="en-US" b="1" dirty="0">
                <a:solidFill>
                  <a:srgbClr val="000000"/>
                </a:solidFill>
                <a:latin typeface="微软雅黑" panose="020B0503020204020204" pitchFamily="34" charset="-122"/>
                <a:ea typeface="微软雅黑" panose="020B0503020204020204" pitchFamily="34" charset="-122"/>
                <a:cs typeface="GMPBIM+MicrosoftYaHei"/>
              </a:rPr>
              <a:t>说明：</a:t>
            </a:r>
            <a:r>
              <a:rPr lang="zh-CN" altLang="en-US" dirty="0">
                <a:solidFill>
                  <a:srgbClr val="000000"/>
                </a:solidFill>
                <a:latin typeface="微软雅黑" panose="020B0503020204020204" pitchFamily="34" charset="-122"/>
                <a:ea typeface="微软雅黑" panose="020B0503020204020204" pitchFamily="34" charset="-122"/>
                <a:cs typeface="GMPBIM+MicrosoftYaHei"/>
              </a:rPr>
              <a:t>岗位价值评估的中心是</a:t>
            </a:r>
            <a:r>
              <a:rPr lang="zh-CN" altLang="en-US" b="1" dirty="0">
                <a:solidFill>
                  <a:srgbClr val="B21E23"/>
                </a:solidFill>
                <a:latin typeface="微软雅黑" panose="020B0503020204020204" pitchFamily="34" charset="-122"/>
                <a:ea typeface="微软雅黑" panose="020B0503020204020204" pitchFamily="34" charset="-122"/>
                <a:cs typeface="GMPBIM+MicrosoftYaHei"/>
              </a:rPr>
              <a:t>“事”</a:t>
            </a:r>
            <a:r>
              <a:rPr lang="zh-CN" altLang="en-US" dirty="0">
                <a:solidFill>
                  <a:srgbClr val="000000"/>
                </a:solidFill>
                <a:latin typeface="微软雅黑" panose="020B0503020204020204" pitchFamily="34" charset="-122"/>
                <a:ea typeface="微软雅黑" panose="020B0503020204020204" pitchFamily="34" charset="-122"/>
                <a:cs typeface="GMPBIM+MicrosoftYaHei"/>
              </a:rPr>
              <a:t>而不是“人”，不是衡量各岗位的绝对价值，而是衡量各岗位在企业内部的</a:t>
            </a:r>
            <a:r>
              <a:rPr lang="zh-CN" altLang="en-US" b="1" dirty="0">
                <a:solidFill>
                  <a:srgbClr val="B21E23"/>
                </a:solidFill>
                <a:latin typeface="微软雅黑" panose="020B0503020204020204" pitchFamily="34" charset="-122"/>
                <a:ea typeface="微软雅黑" panose="020B0503020204020204" pitchFamily="34" charset="-122"/>
              </a:rPr>
              <a:t>相对价值</a:t>
            </a:r>
            <a:r>
              <a:rPr lang="zh-CN" altLang="en-US" dirty="0">
                <a:solidFill>
                  <a:srgbClr val="000000"/>
                </a:solidFill>
                <a:latin typeface="微软雅黑" panose="020B0503020204020204" pitchFamily="34" charset="-122"/>
                <a:ea typeface="微软雅黑" panose="020B0503020204020204" pitchFamily="34" charset="-122"/>
                <a:cs typeface="GMPBIM+MicrosoftYaHei"/>
              </a:rPr>
              <a:t>。</a:t>
            </a:r>
            <a:endParaRPr lang="en-US" altLang="zh-CN" dirty="0">
              <a:solidFill>
                <a:srgbClr val="000000"/>
              </a:solidFill>
              <a:latin typeface="微软雅黑" panose="020B0503020204020204" pitchFamily="34" charset="-122"/>
              <a:ea typeface="微软雅黑" panose="020B0503020204020204" pitchFamily="34" charset="-122"/>
              <a:cs typeface="GMPBIM+MicrosoftYaHei"/>
            </a:endParaRPr>
          </a:p>
        </p:txBody>
      </p:sp>
      <p:pic>
        <p:nvPicPr>
          <p:cNvPr id="3" name="图片 2"/>
          <p:cNvPicPr>
            <a:picLocks noChangeAspect="1"/>
          </p:cNvPicPr>
          <p:nvPr/>
        </p:nvPicPr>
        <p:blipFill>
          <a:blip r:embed="rId2"/>
          <a:stretch>
            <a:fillRect/>
          </a:stretch>
        </p:blipFill>
        <p:spPr>
          <a:xfrm>
            <a:off x="254909" y="2272579"/>
            <a:ext cx="8579602" cy="454276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1</a:t>
                </a:r>
                <a:r>
                  <a:rPr lang="zh-CN" altLang="en-US" sz="2400" b="1" dirty="0">
                    <a:latin typeface="微软雅黑" panose="020B0503020204020204" pitchFamily="34" charset="-122"/>
                    <a:ea typeface="微软雅黑" panose="020B0503020204020204" pitchFamily="34" charset="-122"/>
                  </a:rPr>
                  <a:t> 薪酬体系设计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设计原则二：</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确定整体薪酬策略，根据“</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公司” 整体发展战略，同时结合外部薪酬数据的分析测算，确定“</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公司” 采取的薪酬策略。</a:t>
            </a:r>
            <a:endPar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6" name="组合 5"/>
          <p:cNvGrpSpPr/>
          <p:nvPr/>
        </p:nvGrpSpPr>
        <p:grpSpPr>
          <a:xfrm>
            <a:off x="1947469" y="2513516"/>
            <a:ext cx="8297062" cy="4143811"/>
            <a:chOff x="1299596" y="2598222"/>
            <a:chExt cx="8297062" cy="4143811"/>
          </a:xfrm>
        </p:grpSpPr>
        <p:grpSp>
          <p:nvGrpSpPr>
            <p:cNvPr id="13" name="组合 12"/>
            <p:cNvGrpSpPr/>
            <p:nvPr/>
          </p:nvGrpSpPr>
          <p:grpSpPr>
            <a:xfrm>
              <a:off x="1299596" y="2607129"/>
              <a:ext cx="1862617" cy="3929280"/>
              <a:chOff x="1639060" y="2655742"/>
              <a:chExt cx="1862617" cy="3132082"/>
            </a:xfrm>
          </p:grpSpPr>
          <p:sp>
            <p:nvSpPr>
              <p:cNvPr id="14" name="矩形 13"/>
              <p:cNvSpPr/>
              <p:nvPr/>
            </p:nvSpPr>
            <p:spPr>
              <a:xfrm>
                <a:off x="1639060" y="2655742"/>
                <a:ext cx="1856607" cy="318933"/>
              </a:xfrm>
              <a:prstGeom prst="rect">
                <a:avLst/>
              </a:prstGeom>
              <a:solidFill>
                <a:srgbClr val="B21E23"/>
              </a:solidFill>
              <a:ln w="12700" cap="flat" cmpd="sng" algn="ctr">
                <a:solidFill>
                  <a:srgbClr val="B21E23">
                    <a:shade val="50000"/>
                  </a:srgbClr>
                </a:solidFill>
                <a:prstDash val="solid"/>
                <a:miter lim="800000"/>
              </a:ln>
              <a:effectLst/>
            </p:spPr>
            <p:txBody>
              <a:bodyPr wrap="square">
                <a:spAutoFit/>
              </a:bodyPr>
              <a:lstStyle/>
              <a:p>
                <a:pPr marL="0" marR="0" lvl="0" indent="0" algn="ctr" defTabSz="914400" eaLnBrk="1" fontAlgn="auto" latinLnBrk="0" hangingPunct="1">
                  <a:spcBef>
                    <a:spcPct val="0"/>
                  </a:spcBef>
                  <a:spcAft>
                    <a:spcPct val="0"/>
                  </a:spcAft>
                  <a:buClrTx/>
                  <a:buSzTx/>
                  <a:buFontTx/>
                  <a:buNone/>
                  <a:defRPr/>
                </a:pPr>
                <a:r>
                  <a:rPr lang="zh-CN" altLang="en-US" sz="2000" b="1" kern="0" dirty="0">
                    <a:solidFill>
                      <a:srgbClr val="FFFFFF"/>
                    </a:solidFill>
                    <a:latin typeface="微软雅黑" panose="020B0503020204020204" pitchFamily="34" charset="-122"/>
                    <a:ea typeface="微软雅黑" panose="020B0503020204020204" pitchFamily="34" charset="-122"/>
                    <a:cs typeface="FHSBGI+MicrosoftYaHei-Bold"/>
                  </a:rPr>
                  <a:t>公司战略</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FHSBGI+MicrosoftYaHei-Bold"/>
                </a:endParaRPr>
              </a:p>
            </p:txBody>
          </p:sp>
          <p:sp>
            <p:nvSpPr>
              <p:cNvPr id="15" name="矩形 14"/>
              <p:cNvSpPr/>
              <p:nvPr/>
            </p:nvSpPr>
            <p:spPr>
              <a:xfrm>
                <a:off x="1639061" y="3564232"/>
                <a:ext cx="1856607" cy="390360"/>
              </a:xfrm>
              <a:prstGeom prst="rect">
                <a:avLst/>
              </a:prstGeom>
              <a:solidFill>
                <a:srgbClr val="B21E23"/>
              </a:solidFill>
              <a:ln w="12700" cap="flat" cmpd="sng" algn="ctr">
                <a:solidFill>
                  <a:srgbClr val="B21E23">
                    <a:shade val="50000"/>
                  </a:srgbClr>
                </a:solidFill>
                <a:prstDash val="solid"/>
                <a:miter lim="800000"/>
              </a:ln>
              <a:effectLst/>
            </p:spPr>
            <p:txBody>
              <a:bodyPr wrap="square">
                <a:spAutoFit/>
              </a:bodyPr>
              <a:lstStyle/>
              <a:p>
                <a:pPr marL="0" marR="0" lvl="0" indent="0" algn="ctr" defTabSz="914400" eaLnBrk="1" fontAlgn="auto" latinLnBrk="0" hangingPunct="1">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内部数据测算</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矩形 18"/>
              <p:cNvSpPr/>
              <p:nvPr/>
            </p:nvSpPr>
            <p:spPr>
              <a:xfrm>
                <a:off x="1639061" y="4483775"/>
                <a:ext cx="1856607" cy="390360"/>
              </a:xfrm>
              <a:prstGeom prst="rect">
                <a:avLst/>
              </a:prstGeom>
              <a:solidFill>
                <a:srgbClr val="B21E23"/>
              </a:solidFill>
              <a:ln w="12700" cap="flat" cmpd="sng" algn="ctr">
                <a:solidFill>
                  <a:srgbClr val="B21E23">
                    <a:shade val="50000"/>
                  </a:srgbClr>
                </a:solidFill>
                <a:prstDash val="solid"/>
                <a:miter lim="800000"/>
              </a:ln>
              <a:effectLst/>
            </p:spPr>
            <p:txBody>
              <a:bodyPr wrap="square">
                <a:spAutoFit/>
              </a:bodyPr>
              <a:lstStyle/>
              <a:p>
                <a:pPr marL="0" marR="0" lvl="0" indent="0" algn="ctr" defTabSz="914400" eaLnBrk="1" fontAlgn="auto" latinLnBrk="0" hangingPunct="1">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外部数据对标</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箭头: 下 19"/>
              <p:cNvSpPr/>
              <p:nvPr/>
            </p:nvSpPr>
            <p:spPr>
              <a:xfrm>
                <a:off x="2340206" y="3104578"/>
                <a:ext cx="411246" cy="324422"/>
              </a:xfrm>
              <a:prstGeom prst="downArrow">
                <a:avLst/>
              </a:prstGeom>
              <a:gradFill rotWithShape="1">
                <a:gsLst>
                  <a:gs pos="0">
                    <a:srgbClr val="B21E23">
                      <a:lumMod val="110000"/>
                      <a:satMod val="105000"/>
                      <a:tint val="67000"/>
                    </a:srgbClr>
                  </a:gs>
                  <a:gs pos="50000">
                    <a:srgbClr val="B21E23">
                      <a:lumMod val="105000"/>
                      <a:satMod val="103000"/>
                      <a:tint val="73000"/>
                    </a:srgbClr>
                  </a:gs>
                  <a:gs pos="100000">
                    <a:srgbClr val="B21E23">
                      <a:lumMod val="105000"/>
                      <a:satMod val="109000"/>
                      <a:tint val="81000"/>
                    </a:srgbClr>
                  </a:gs>
                </a:gsLst>
                <a:lin ang="5400000" scaled="0"/>
              </a:gradFill>
              <a:ln w="6350" cap="flat" cmpd="sng" algn="ctr">
                <a:solidFill>
                  <a:srgbClr val="B21E23"/>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Montserrat Light"/>
                  <a:ea typeface="方正兰亭黑简体"/>
                  <a:cs typeface="+mn-cs"/>
                </a:endParaRPr>
              </a:p>
            </p:txBody>
          </p:sp>
          <p:sp>
            <p:nvSpPr>
              <p:cNvPr id="21" name="矩形 20"/>
              <p:cNvSpPr/>
              <p:nvPr/>
            </p:nvSpPr>
            <p:spPr>
              <a:xfrm>
                <a:off x="1645070" y="5397464"/>
                <a:ext cx="1856607" cy="390360"/>
              </a:xfrm>
              <a:prstGeom prst="rect">
                <a:avLst/>
              </a:prstGeom>
              <a:solidFill>
                <a:srgbClr val="B21E23"/>
              </a:solidFill>
              <a:ln w="12700" cap="flat" cmpd="sng" algn="ctr">
                <a:solidFill>
                  <a:srgbClr val="B21E23">
                    <a:shade val="50000"/>
                  </a:srgbClr>
                </a:solidFill>
                <a:prstDash val="solid"/>
                <a:miter lim="800000"/>
              </a:ln>
              <a:effectLst/>
            </p:spPr>
            <p:txBody>
              <a:bodyPr wrap="square">
                <a:spAutoFit/>
              </a:bodyPr>
              <a:lstStyle/>
              <a:p>
                <a:pPr marL="0" marR="0" lvl="0" indent="0" algn="ctr" defTabSz="914400" eaLnBrk="1" fontAlgn="auto" latinLnBrk="0" hangingPunct="1">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选择薪酬策略</a:t>
                </a:r>
                <a:endParaRPr kumimoji="0" lang="zh-CN" altLang="en-US" sz="20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箭头: 下 22"/>
              <p:cNvSpPr/>
              <p:nvPr/>
            </p:nvSpPr>
            <p:spPr>
              <a:xfrm>
                <a:off x="2340206" y="4021873"/>
                <a:ext cx="411246" cy="324422"/>
              </a:xfrm>
              <a:prstGeom prst="downArrow">
                <a:avLst/>
              </a:prstGeom>
              <a:gradFill rotWithShape="1">
                <a:gsLst>
                  <a:gs pos="0">
                    <a:srgbClr val="B21E23">
                      <a:lumMod val="110000"/>
                      <a:satMod val="105000"/>
                      <a:tint val="67000"/>
                    </a:srgbClr>
                  </a:gs>
                  <a:gs pos="50000">
                    <a:srgbClr val="B21E23">
                      <a:lumMod val="105000"/>
                      <a:satMod val="103000"/>
                      <a:tint val="73000"/>
                    </a:srgbClr>
                  </a:gs>
                  <a:gs pos="100000">
                    <a:srgbClr val="B21E23">
                      <a:lumMod val="105000"/>
                      <a:satMod val="109000"/>
                      <a:tint val="81000"/>
                    </a:srgbClr>
                  </a:gs>
                </a:gsLst>
                <a:lin ang="5400000" scaled="0"/>
              </a:gradFill>
              <a:ln w="6350" cap="flat" cmpd="sng" algn="ctr">
                <a:solidFill>
                  <a:srgbClr val="B21E23"/>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Montserrat Light"/>
                  <a:ea typeface="方正兰亭黑简体"/>
                  <a:cs typeface="+mn-cs"/>
                </a:endParaRPr>
              </a:p>
            </p:txBody>
          </p:sp>
          <p:sp>
            <p:nvSpPr>
              <p:cNvPr id="24" name="箭头: 下 23"/>
              <p:cNvSpPr/>
              <p:nvPr/>
            </p:nvSpPr>
            <p:spPr>
              <a:xfrm>
                <a:off x="2340206" y="4922428"/>
                <a:ext cx="411246" cy="324422"/>
              </a:xfrm>
              <a:prstGeom prst="downArrow">
                <a:avLst/>
              </a:prstGeom>
              <a:gradFill rotWithShape="1">
                <a:gsLst>
                  <a:gs pos="0">
                    <a:srgbClr val="B21E23">
                      <a:lumMod val="110000"/>
                      <a:satMod val="105000"/>
                      <a:tint val="67000"/>
                    </a:srgbClr>
                  </a:gs>
                  <a:gs pos="50000">
                    <a:srgbClr val="B21E23">
                      <a:lumMod val="105000"/>
                      <a:satMod val="103000"/>
                      <a:tint val="73000"/>
                    </a:srgbClr>
                  </a:gs>
                  <a:gs pos="100000">
                    <a:srgbClr val="B21E23">
                      <a:lumMod val="105000"/>
                      <a:satMod val="109000"/>
                      <a:tint val="81000"/>
                    </a:srgbClr>
                  </a:gs>
                </a:gsLst>
                <a:lin ang="5400000" scaled="0"/>
              </a:gradFill>
              <a:ln w="6350" cap="flat" cmpd="sng" algn="ctr">
                <a:solidFill>
                  <a:srgbClr val="B21E23"/>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Montserrat Light"/>
                  <a:ea typeface="方正兰亭黑简体"/>
                  <a:cs typeface="+mn-cs"/>
                </a:endParaRPr>
              </a:p>
            </p:txBody>
          </p:sp>
        </p:grpSp>
        <p:sp>
          <p:nvSpPr>
            <p:cNvPr id="39" name="矩形 38"/>
            <p:cNvSpPr/>
            <p:nvPr/>
          </p:nvSpPr>
          <p:spPr>
            <a:xfrm>
              <a:off x="4530103" y="2598222"/>
              <a:ext cx="5066555" cy="507530"/>
            </a:xfrm>
            <a:prstGeom prst="rect">
              <a:avLst/>
            </a:prstGeom>
            <a:solidFill>
              <a:srgbClr val="FFFFFF"/>
            </a:solidFill>
            <a:ln w="12700" cap="flat" cmpd="sng" algn="ctr">
              <a:solidFill>
                <a:srgbClr val="FF0000"/>
              </a:solidFill>
              <a:prstDash val="dash"/>
              <a:miter lim="800000"/>
              <a:headEnd type="none" w="med" len="med"/>
              <a:tailEnd type="non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lang="zh-CN" altLang="en-US" sz="1400" kern="0" dirty="0">
                  <a:solidFill>
                    <a:srgbClr val="000000"/>
                  </a:solidFill>
                  <a:latin typeface="微软雅黑" panose="020B0503020204020204" pitchFamily="34" charset="-122"/>
                  <a:ea typeface="微软雅黑" panose="020B0503020204020204" pitchFamily="34" charset="-122"/>
                </a:rPr>
                <a:t>明确公司战略目标，对近三年的经营目标进行量化分解，结合组织架构来对公司进行人才布局。</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箭头: 下 39"/>
            <p:cNvSpPr/>
            <p:nvPr/>
          </p:nvSpPr>
          <p:spPr>
            <a:xfrm rot="16200000">
              <a:off x="3637530" y="2648489"/>
              <a:ext cx="411246" cy="406996"/>
            </a:xfrm>
            <a:prstGeom prst="downArrow">
              <a:avLst/>
            </a:prstGeom>
            <a:gradFill rotWithShape="1">
              <a:gsLst>
                <a:gs pos="0">
                  <a:srgbClr val="B21E23">
                    <a:lumMod val="110000"/>
                    <a:satMod val="105000"/>
                    <a:tint val="67000"/>
                  </a:srgbClr>
                </a:gs>
                <a:gs pos="50000">
                  <a:srgbClr val="B21E23">
                    <a:lumMod val="105000"/>
                    <a:satMod val="103000"/>
                    <a:tint val="73000"/>
                  </a:srgbClr>
                </a:gs>
                <a:gs pos="100000">
                  <a:srgbClr val="B21E23">
                    <a:lumMod val="105000"/>
                    <a:satMod val="109000"/>
                    <a:tint val="81000"/>
                  </a:srgbClr>
                </a:gs>
              </a:gsLst>
              <a:lin ang="5400000" scaled="0"/>
            </a:gradFill>
            <a:ln w="6350" cap="flat" cmpd="sng" algn="ctr">
              <a:solidFill>
                <a:srgbClr val="B21E23"/>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Montserrat Light"/>
                <a:ea typeface="方正兰亭黑简体"/>
                <a:cs typeface="+mn-cs"/>
              </a:endParaRPr>
            </a:p>
          </p:txBody>
        </p:sp>
        <p:sp>
          <p:nvSpPr>
            <p:cNvPr id="41" name="矩形 40"/>
            <p:cNvSpPr/>
            <p:nvPr/>
          </p:nvSpPr>
          <p:spPr>
            <a:xfrm>
              <a:off x="4530103" y="3737947"/>
              <a:ext cx="5066555" cy="507530"/>
            </a:xfrm>
            <a:prstGeom prst="rect">
              <a:avLst/>
            </a:prstGeom>
            <a:solidFill>
              <a:srgbClr val="FFFFFF"/>
            </a:solidFill>
            <a:ln w="12700" cap="flat" cmpd="sng" algn="ctr">
              <a:solidFill>
                <a:srgbClr val="FF0000"/>
              </a:solidFill>
              <a:prstDash val="dash"/>
              <a:miter lim="800000"/>
              <a:headEnd type="none" w="med" len="med"/>
              <a:tailEnd type="non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结合企业战略规划、组织架构及岗位设置，以及用人标准，进行内部薪酬水平测算。</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箭头: 下 41"/>
            <p:cNvSpPr/>
            <p:nvPr/>
          </p:nvSpPr>
          <p:spPr>
            <a:xfrm rot="16200000">
              <a:off x="3637531" y="3836356"/>
              <a:ext cx="411246" cy="406996"/>
            </a:xfrm>
            <a:prstGeom prst="downArrow">
              <a:avLst/>
            </a:prstGeom>
            <a:gradFill rotWithShape="1">
              <a:gsLst>
                <a:gs pos="0">
                  <a:srgbClr val="B21E23">
                    <a:lumMod val="110000"/>
                    <a:satMod val="105000"/>
                    <a:tint val="67000"/>
                  </a:srgbClr>
                </a:gs>
                <a:gs pos="50000">
                  <a:srgbClr val="B21E23">
                    <a:lumMod val="105000"/>
                    <a:satMod val="103000"/>
                    <a:tint val="73000"/>
                  </a:srgbClr>
                </a:gs>
                <a:gs pos="100000">
                  <a:srgbClr val="B21E23">
                    <a:lumMod val="105000"/>
                    <a:satMod val="109000"/>
                    <a:tint val="81000"/>
                  </a:srgbClr>
                </a:gs>
              </a:gsLst>
              <a:lin ang="5400000" scaled="0"/>
            </a:gradFill>
            <a:ln w="6350" cap="flat" cmpd="sng" algn="ctr">
              <a:solidFill>
                <a:srgbClr val="B21E23"/>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Montserrat Light"/>
                <a:ea typeface="方正兰亭黑简体"/>
                <a:cs typeface="+mn-cs"/>
              </a:endParaRPr>
            </a:p>
          </p:txBody>
        </p:sp>
        <p:sp>
          <p:nvSpPr>
            <p:cNvPr id="43" name="矩形 42"/>
            <p:cNvSpPr/>
            <p:nvPr/>
          </p:nvSpPr>
          <p:spPr>
            <a:xfrm>
              <a:off x="4530102" y="4877672"/>
              <a:ext cx="5066555" cy="507530"/>
            </a:xfrm>
            <a:prstGeom prst="rect">
              <a:avLst/>
            </a:prstGeom>
            <a:solidFill>
              <a:srgbClr val="FFFFFF"/>
            </a:solidFill>
            <a:ln w="12700" cap="flat" cmpd="sng" algn="ctr">
              <a:solidFill>
                <a:srgbClr val="FF0000"/>
              </a:solidFill>
              <a:prstDash val="dash"/>
              <a:miter lim="800000"/>
              <a:headEnd type="none" w="med" len="med"/>
              <a:tailEnd type="none" w="med" len="me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根据南京卓远专项薪酬数据库，作为外部薪酬数据参考依据。</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箭头: 下 43"/>
            <p:cNvSpPr/>
            <p:nvPr/>
          </p:nvSpPr>
          <p:spPr>
            <a:xfrm rot="16200000">
              <a:off x="3637531" y="4927939"/>
              <a:ext cx="411246" cy="406996"/>
            </a:xfrm>
            <a:prstGeom prst="downArrow">
              <a:avLst/>
            </a:prstGeom>
            <a:gradFill rotWithShape="1">
              <a:gsLst>
                <a:gs pos="0">
                  <a:srgbClr val="B21E23">
                    <a:lumMod val="110000"/>
                    <a:satMod val="105000"/>
                    <a:tint val="67000"/>
                  </a:srgbClr>
                </a:gs>
                <a:gs pos="50000">
                  <a:srgbClr val="B21E23">
                    <a:lumMod val="105000"/>
                    <a:satMod val="103000"/>
                    <a:tint val="73000"/>
                  </a:srgbClr>
                </a:gs>
                <a:gs pos="100000">
                  <a:srgbClr val="B21E23">
                    <a:lumMod val="105000"/>
                    <a:satMod val="109000"/>
                    <a:tint val="81000"/>
                  </a:srgbClr>
                </a:gs>
              </a:gsLst>
              <a:lin ang="5400000" scaled="0"/>
            </a:gradFill>
            <a:ln w="6350" cap="flat" cmpd="sng" algn="ctr">
              <a:solidFill>
                <a:srgbClr val="B21E23"/>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Montserrat Light"/>
                <a:ea typeface="方正兰亭黑简体"/>
                <a:cs typeface="+mn-cs"/>
              </a:endParaRPr>
            </a:p>
          </p:txBody>
        </p:sp>
        <p:sp>
          <p:nvSpPr>
            <p:cNvPr id="45" name="箭头: 下 44"/>
            <p:cNvSpPr/>
            <p:nvPr/>
          </p:nvSpPr>
          <p:spPr>
            <a:xfrm rot="16200000">
              <a:off x="3637530" y="5987913"/>
              <a:ext cx="411246" cy="406996"/>
            </a:xfrm>
            <a:prstGeom prst="downArrow">
              <a:avLst/>
            </a:prstGeom>
            <a:gradFill rotWithShape="1">
              <a:gsLst>
                <a:gs pos="0">
                  <a:srgbClr val="B21E23">
                    <a:lumMod val="110000"/>
                    <a:satMod val="105000"/>
                    <a:tint val="67000"/>
                  </a:srgbClr>
                </a:gs>
                <a:gs pos="50000">
                  <a:srgbClr val="B21E23">
                    <a:lumMod val="105000"/>
                    <a:satMod val="103000"/>
                    <a:tint val="73000"/>
                  </a:srgbClr>
                </a:gs>
                <a:gs pos="100000">
                  <a:srgbClr val="B21E23">
                    <a:lumMod val="105000"/>
                    <a:satMod val="109000"/>
                    <a:tint val="81000"/>
                  </a:srgbClr>
                </a:gs>
              </a:gsLst>
              <a:lin ang="5400000" scaled="0"/>
            </a:gradFill>
            <a:ln w="6350" cap="flat" cmpd="sng" algn="ctr">
              <a:solidFill>
                <a:srgbClr val="B21E23"/>
              </a:solidFill>
              <a:prstDash val="solid"/>
              <a:miter lim="800000"/>
            </a:ln>
            <a:effectLst/>
          </p:spPr>
          <p:txBody>
            <a:bodyPr rtlCol="0" anchor="ctr"/>
            <a:lstStyle/>
            <a:p>
              <a:pPr marL="0" marR="0" lvl="0" indent="0" algn="ctr" defTabSz="914400" eaLnBrk="1" fontAlgn="auto" latinLnBrk="0" hangingPunct="1">
                <a:spcBef>
                  <a:spcPts val="0"/>
                </a:spcBef>
                <a:spcAft>
                  <a:spcPts val="0"/>
                </a:spcAft>
                <a:buClrTx/>
                <a:buSzTx/>
                <a:buFontTx/>
                <a:buNone/>
                <a:defRPr/>
              </a:pPr>
              <a:endParaRPr kumimoji="0" lang="zh-CN" altLang="en-US" sz="2000" b="1" i="0" u="none" strike="noStrike" kern="0" cap="none" spc="0" normalizeH="0" baseline="0" noProof="0">
                <a:ln>
                  <a:noFill/>
                </a:ln>
                <a:solidFill>
                  <a:srgbClr val="000000"/>
                </a:solidFill>
                <a:effectLst/>
                <a:uLnTx/>
                <a:uFillTx/>
                <a:latin typeface="Montserrat Light"/>
                <a:ea typeface="方正兰亭黑简体"/>
                <a:cs typeface="+mn-cs"/>
              </a:endParaRPr>
            </a:p>
          </p:txBody>
        </p:sp>
        <p:sp>
          <p:nvSpPr>
            <p:cNvPr id="2" name="矩形 1"/>
            <p:cNvSpPr/>
            <p:nvPr/>
          </p:nvSpPr>
          <p:spPr>
            <a:xfrm>
              <a:off x="4524093" y="5734800"/>
              <a:ext cx="2298738" cy="411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zh-CN" altLang="en-US" sz="1400" dirty="0">
                  <a:latin typeface="微软雅黑" panose="020B0503020204020204" pitchFamily="34" charset="-122"/>
                  <a:ea typeface="微软雅黑" panose="020B0503020204020204" pitchFamily="34" charset="-122"/>
                </a:rPr>
                <a:t>领先型薪酬策略</a:t>
              </a:r>
              <a:endParaRPr lang="zh-CN" altLang="en-US" sz="1400" dirty="0">
                <a:latin typeface="微软雅黑" panose="020B0503020204020204" pitchFamily="34" charset="-122"/>
                <a:ea typeface="微软雅黑" panose="020B0503020204020204" pitchFamily="34" charset="-122"/>
              </a:endParaRPr>
            </a:p>
          </p:txBody>
        </p:sp>
        <p:sp>
          <p:nvSpPr>
            <p:cNvPr id="46" name="矩形 45"/>
            <p:cNvSpPr/>
            <p:nvPr/>
          </p:nvSpPr>
          <p:spPr>
            <a:xfrm>
              <a:off x="4542792" y="6330785"/>
              <a:ext cx="2280039" cy="411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zh-CN" altLang="en-US" sz="1400" dirty="0">
                  <a:latin typeface="微软雅黑" panose="020B0503020204020204" pitchFamily="34" charset="-122"/>
                  <a:ea typeface="微软雅黑" panose="020B0503020204020204" pitchFamily="34" charset="-122"/>
                </a:rPr>
                <a:t>滞后型薪酬策略</a:t>
              </a:r>
              <a:endParaRPr lang="zh-CN" altLang="en-US" sz="1400" dirty="0">
                <a:latin typeface="微软雅黑" panose="020B0503020204020204" pitchFamily="34" charset="-122"/>
                <a:ea typeface="微软雅黑" panose="020B0503020204020204" pitchFamily="34" charset="-122"/>
              </a:endParaRPr>
            </a:p>
          </p:txBody>
        </p:sp>
        <p:sp>
          <p:nvSpPr>
            <p:cNvPr id="47" name="矩形 46"/>
            <p:cNvSpPr/>
            <p:nvPr/>
          </p:nvSpPr>
          <p:spPr>
            <a:xfrm>
              <a:off x="7224687" y="5734800"/>
              <a:ext cx="2298738" cy="411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zh-CN" altLang="en-US" sz="1400" dirty="0">
                  <a:latin typeface="微软雅黑" panose="020B0503020204020204" pitchFamily="34" charset="-122"/>
                  <a:ea typeface="微软雅黑" panose="020B0503020204020204" pitchFamily="34" charset="-122"/>
                </a:rPr>
                <a:t>跟随型薪酬策略</a:t>
              </a:r>
              <a:endParaRPr lang="zh-CN" altLang="en-US" sz="1400" dirty="0">
                <a:latin typeface="微软雅黑" panose="020B0503020204020204" pitchFamily="34" charset="-122"/>
                <a:ea typeface="微软雅黑" panose="020B0503020204020204" pitchFamily="34" charset="-122"/>
              </a:endParaRPr>
            </a:p>
          </p:txBody>
        </p:sp>
        <p:sp>
          <p:nvSpPr>
            <p:cNvPr id="48" name="矩形 47"/>
            <p:cNvSpPr/>
            <p:nvPr/>
          </p:nvSpPr>
          <p:spPr>
            <a:xfrm>
              <a:off x="7224687" y="6290022"/>
              <a:ext cx="2298738" cy="4112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r"/>
              <a:r>
                <a:rPr lang="zh-CN" altLang="en-US" sz="1400" dirty="0">
                  <a:latin typeface="微软雅黑" panose="020B0503020204020204" pitchFamily="34" charset="-122"/>
                  <a:ea typeface="微软雅黑" panose="020B0503020204020204" pitchFamily="34" charset="-122"/>
                </a:rPr>
                <a:t>混合型薪酬策略</a:t>
              </a:r>
              <a:endParaRPr lang="zh-CN" altLang="en-US" sz="1400" dirty="0">
                <a:latin typeface="微软雅黑" panose="020B0503020204020204" pitchFamily="34" charset="-122"/>
                <a:ea typeface="微软雅黑" panose="020B0503020204020204" pitchFamily="34" charset="-122"/>
              </a:endParaRPr>
            </a:p>
          </p:txBody>
        </p:sp>
        <p:sp>
          <p:nvSpPr>
            <p:cNvPr id="5" name="矩形: 圆角 4"/>
            <p:cNvSpPr/>
            <p:nvPr/>
          </p:nvSpPr>
          <p:spPr>
            <a:xfrm>
              <a:off x="6240419" y="5985787"/>
              <a:ext cx="1645920" cy="5392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薪酬策略的类型</a:t>
              </a:r>
              <a:endParaRPr lang="zh-CN" altLang="en-US" sz="1400"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1</a:t>
                </a:r>
                <a:r>
                  <a:rPr lang="zh-CN" altLang="en-US" sz="2400" b="1" dirty="0">
                    <a:latin typeface="微软雅黑" panose="020B0503020204020204" pitchFamily="34" charset="-122"/>
                    <a:ea typeface="微软雅黑" panose="020B0503020204020204" pitchFamily="34" charset="-122"/>
                  </a:rPr>
                  <a:t> 薪酬体系设计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设计原则三：</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激励有针对性，针对“</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公司” 的经营特点，同时考虑不同的岗位类别，设计针对性的激励方案。</a:t>
            </a:r>
            <a:endPar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0" name="图片 9"/>
          <p:cNvPicPr>
            <a:picLocks noChangeAspect="1"/>
          </p:cNvPicPr>
          <p:nvPr/>
        </p:nvPicPr>
        <p:blipFill>
          <a:blip r:embed="rId2"/>
          <a:stretch>
            <a:fillRect/>
          </a:stretch>
        </p:blipFill>
        <p:spPr>
          <a:xfrm>
            <a:off x="354563" y="2272579"/>
            <a:ext cx="11665160" cy="4472778"/>
          </a:xfrm>
          <a:prstGeom prst="rect">
            <a:avLst/>
          </a:prstGeom>
        </p:spPr>
      </p:pic>
      <p:sp>
        <p:nvSpPr>
          <p:cNvPr id="13" name="矩形 12"/>
          <p:cNvSpPr/>
          <p:nvPr/>
        </p:nvSpPr>
        <p:spPr>
          <a:xfrm>
            <a:off x="10274566" y="2402056"/>
            <a:ext cx="1368152" cy="4321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b="1" dirty="0">
                <a:solidFill>
                  <a:srgbClr val="C00000"/>
                </a:solidFill>
                <a:latin typeface="微软雅黑" panose="020B0503020204020204" pitchFamily="34" charset="-122"/>
                <a:ea typeface="微软雅黑" panose="020B0503020204020204" pitchFamily="34" charset="-122"/>
              </a:rPr>
              <a:t>示例</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1</a:t>
                </a:r>
                <a:r>
                  <a:rPr lang="zh-CN" altLang="en-US" sz="2400" b="1" dirty="0">
                    <a:latin typeface="微软雅黑" panose="020B0503020204020204" pitchFamily="34" charset="-122"/>
                    <a:ea typeface="微软雅黑" panose="020B0503020204020204" pitchFamily="34" charset="-122"/>
                  </a:rPr>
                  <a:t> 薪酬体系设计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0" name="矩形 9"/>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
                <a:srgbClr val="1F497D"/>
              </a:buClr>
              <a:buSzTx/>
              <a:buFontTx/>
              <a:buNone/>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卓远案例：</a:t>
            </a:r>
            <a:r>
              <a:rPr lang="en-US" altLang="zh-CN"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B</a:t>
            </a: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城投公司薪酬制度中融入“中长期激励机制”</a:t>
            </a:r>
            <a:endParaRPr kumimoji="0" lang="en-US" altLang="zh-CN"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
                <a:srgbClr val="1F497D"/>
              </a:buClr>
              <a:buSzTx/>
              <a:buFontTx/>
              <a:buNone/>
              <a:defRPr/>
            </a:pP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公司中层管理人员导入任期激励机制，基层员工按年度收入标准</a:t>
            </a:r>
            <a:r>
              <a:rPr kumimoji="0" lang="en-US"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a:t>
            </a: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，累计入个人“人才培育基金奖金池”，每三年可取一次，为激励和保留人才起到显著效果。</a:t>
            </a:r>
            <a:endParaRPr kumimoji="0" lang="en-US"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2" name="表格 11"/>
          <p:cNvGraphicFramePr>
            <a:graphicFrameLocks noGrp="1"/>
          </p:cNvGraphicFramePr>
          <p:nvPr/>
        </p:nvGraphicFramePr>
        <p:xfrm>
          <a:off x="2074746" y="2327217"/>
          <a:ext cx="7480495" cy="1817370"/>
        </p:xfrm>
        <a:graphic>
          <a:graphicData uri="http://schemas.openxmlformats.org/drawingml/2006/table">
            <a:tbl>
              <a:tblPr/>
              <a:tblGrid>
                <a:gridCol w="1649833"/>
                <a:gridCol w="1649833"/>
                <a:gridCol w="1012398"/>
                <a:gridCol w="1012398"/>
                <a:gridCol w="1012398"/>
                <a:gridCol w="1143635"/>
              </a:tblGrid>
              <a:tr h="180975">
                <a:tc rowSpan="3">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dirty="0">
                          <a:solidFill>
                            <a:srgbClr val="000000"/>
                          </a:solidFill>
                          <a:effectLst/>
                          <a:latin typeface="微软雅黑" panose="020B0503020204020204" pitchFamily="34" charset="-122"/>
                          <a:ea typeface="微软雅黑" panose="020B0503020204020204" pitchFamily="34" charset="-122"/>
                        </a:rPr>
                        <a:t>职系</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微软雅黑" panose="020B0503020204020204" pitchFamily="34" charset="-122"/>
                          <a:ea typeface="微软雅黑" panose="020B0503020204020204" pitchFamily="34" charset="-122"/>
                        </a:rPr>
                        <a:t>职务</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微软雅黑" panose="020B0503020204020204" pitchFamily="34" charset="-122"/>
                          <a:ea typeface="微软雅黑" panose="020B0503020204020204" pitchFamily="34" charset="-122"/>
                        </a:rPr>
                        <a:t>薪酬比例（%）</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cPr/>
                </a:tc>
                <a:tc hMerge="1">
                  <a:tcPr/>
                </a:tc>
                <a:tc hMerge="1">
                  <a:tcPr/>
                </a:tc>
              </a:tr>
              <a:tr h="180975">
                <a:tc vMerge="1">
                  <a:tcPr/>
                </a:tc>
                <a:tc vMerge="1">
                  <a:tcPr/>
                </a:tc>
                <a:tc rowSpan="2">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微软雅黑" panose="020B0503020204020204" pitchFamily="34" charset="-122"/>
                          <a:ea typeface="微软雅黑" panose="020B0503020204020204" pitchFamily="34" charset="-122"/>
                        </a:rPr>
                        <a:t>基本工资</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微软雅黑" panose="020B0503020204020204" pitchFamily="34" charset="-122"/>
                          <a:ea typeface="微软雅黑" panose="020B0503020204020204" pitchFamily="34" charset="-122"/>
                        </a:rPr>
                        <a:t>绩效工资</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cPr/>
                </a:tc>
                <a:tc rowSpan="2">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微软雅黑" panose="020B0503020204020204" pitchFamily="34" charset="-122"/>
                          <a:ea typeface="微软雅黑" panose="020B0503020204020204" pitchFamily="34" charset="-122"/>
                        </a:rPr>
                        <a:t>合计</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975">
                <a:tc vMerge="1">
                  <a:tcPr/>
                </a:tc>
                <a:tc vMerge="1">
                  <a:tcPr/>
                </a:tc>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微软雅黑" panose="020B0503020204020204" pitchFamily="34" charset="-122"/>
                          <a:ea typeface="微软雅黑" panose="020B0503020204020204" pitchFamily="34" charset="-122"/>
                        </a:rPr>
                        <a:t>季度绩效</a:t>
                      </a:r>
                      <a:endParaRPr lang="zh-CN" sz="1400" b="1"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dirty="0">
                          <a:solidFill>
                            <a:srgbClr val="000000"/>
                          </a:solidFill>
                          <a:effectLst/>
                          <a:latin typeface="微软雅黑" panose="020B0503020204020204" pitchFamily="34" charset="-122"/>
                          <a:ea typeface="微软雅黑" panose="020B0503020204020204" pitchFamily="34" charset="-122"/>
                        </a:rPr>
                        <a:t>年度绩效</a:t>
                      </a:r>
                      <a:endParaRPr lang="zh-CN" sz="1400" b="1"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r>
              <a:tr h="323850">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微软雅黑" panose="020B0503020204020204" pitchFamily="34" charset="-122"/>
                          <a:ea typeface="微软雅黑" panose="020B0503020204020204" pitchFamily="34" charset="-122"/>
                        </a:rPr>
                        <a:t>中层管理职系</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微软雅黑" panose="020B0503020204020204" pitchFamily="34" charset="-122"/>
                          <a:ea typeface="微软雅黑" panose="020B0503020204020204" pitchFamily="34" charset="-122"/>
                        </a:rPr>
                        <a:t>部门正职、副职</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50%</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20%</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30%</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100%</a:t>
                      </a: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975">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dirty="0">
                          <a:solidFill>
                            <a:srgbClr val="000000"/>
                          </a:solidFill>
                          <a:effectLst/>
                          <a:latin typeface="微软雅黑" panose="020B0503020204020204" pitchFamily="34" charset="-122"/>
                          <a:ea typeface="微软雅黑" panose="020B0503020204020204" pitchFamily="34" charset="-122"/>
                        </a:rPr>
                        <a:t>一般管理职系</a:t>
                      </a: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微软雅黑" panose="020B0503020204020204" pitchFamily="34" charset="-122"/>
                          <a:ea typeface="微软雅黑" panose="020B0503020204020204" pitchFamily="34" charset="-122"/>
                        </a:rPr>
                        <a:t>资深业务经理</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60%</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dirty="0">
                          <a:solidFill>
                            <a:srgbClr val="000000"/>
                          </a:solidFill>
                          <a:effectLst/>
                          <a:latin typeface="微软雅黑" panose="020B0503020204020204" pitchFamily="34" charset="-122"/>
                          <a:ea typeface="微软雅黑" panose="020B0503020204020204" pitchFamily="34" charset="-122"/>
                        </a:rPr>
                        <a:t>20%</a:t>
                      </a: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20%</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微软雅黑" panose="020B0503020204020204" pitchFamily="34" charset="-122"/>
                          <a:ea typeface="微软雅黑" panose="020B0503020204020204" pitchFamily="34" charset="-122"/>
                        </a:rPr>
                        <a:t>100%</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0975">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微软雅黑" panose="020B0503020204020204" pitchFamily="34" charset="-122"/>
                          <a:ea typeface="微软雅黑" panose="020B0503020204020204" pitchFamily="34" charset="-122"/>
                        </a:rPr>
                        <a:t>高级业务经理</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vMerge="1">
                  <a:tcPr/>
                </a:tc>
                <a:tc vMerge="1">
                  <a:tcPr/>
                </a:tc>
              </a:tr>
              <a:tr h="180975">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微软雅黑" panose="020B0503020204020204" pitchFamily="34" charset="-122"/>
                          <a:ea typeface="微软雅黑" panose="020B0503020204020204" pitchFamily="34" charset="-122"/>
                        </a:rPr>
                        <a:t>业务主管</a:t>
                      </a:r>
                      <a:endParaRPr lang="zh-CN" sz="14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vMerge="1">
                  <a:tcPr/>
                </a:tc>
                <a:tc vMerge="1">
                  <a:tcPr/>
                </a:tc>
              </a:tr>
              <a:tr h="180975">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dirty="0">
                          <a:solidFill>
                            <a:srgbClr val="000000"/>
                          </a:solidFill>
                          <a:effectLst/>
                          <a:latin typeface="微软雅黑" panose="020B0503020204020204" pitchFamily="34" charset="-122"/>
                          <a:ea typeface="微软雅黑" panose="020B0503020204020204" pitchFamily="34" charset="-122"/>
                        </a:rPr>
                        <a:t>业务助理</a:t>
                      </a:r>
                      <a:endParaRPr lang="zh-CN" sz="14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vMerge="1">
                  <a:tcPr/>
                </a:tc>
                <a:tc vMerge="1">
                  <a:tcPr/>
                </a:tc>
              </a:tr>
            </a:tbl>
          </a:graphicData>
        </a:graphic>
      </p:graphicFrame>
      <p:graphicFrame>
        <p:nvGraphicFramePr>
          <p:cNvPr id="13" name="表格 12"/>
          <p:cNvGraphicFramePr>
            <a:graphicFrameLocks noGrp="1"/>
          </p:cNvGraphicFramePr>
          <p:nvPr/>
        </p:nvGraphicFramePr>
        <p:xfrm>
          <a:off x="2074746" y="4395175"/>
          <a:ext cx="9722401" cy="2411897"/>
        </p:xfrm>
        <a:graphic>
          <a:graphicData uri="http://schemas.openxmlformats.org/drawingml/2006/table">
            <a:tbl>
              <a:tblPr/>
              <a:tblGrid>
                <a:gridCol w="1651829"/>
                <a:gridCol w="1643269"/>
                <a:gridCol w="1007165"/>
                <a:gridCol w="1007166"/>
                <a:gridCol w="1126434"/>
                <a:gridCol w="1139687"/>
                <a:gridCol w="1073426"/>
                <a:gridCol w="1073425"/>
              </a:tblGrid>
              <a:tr h="273460">
                <a:tc rowSpan="3">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dirty="0">
                          <a:solidFill>
                            <a:srgbClr val="000000"/>
                          </a:solidFill>
                          <a:effectLst/>
                          <a:latin typeface="黑体" panose="02010609060101010101" charset="-122"/>
                          <a:ea typeface="黑体" panose="02010609060101010101" charset="-122"/>
                        </a:rPr>
                        <a:t>职系</a:t>
                      </a:r>
                      <a:endParaRPr lang="zh-CN" sz="1400" b="1"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职务</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薪酬比例（%）</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cPr/>
                </a:tc>
                <a:tc hMerge="1">
                  <a:tcPr/>
                </a:tc>
                <a:tc hMerge="1">
                  <a:tcPr/>
                </a:tc>
                <a:tc h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延期发放</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529">
                <a:tc vMerge="1">
                  <a:tcPr/>
                </a:tc>
                <a:tc vMerge="1">
                  <a:tcPr/>
                </a:tc>
                <a:tc rowSpan="2">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基本工资</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绩效工资</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延期发放</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合计</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人才培育金</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529">
                <a:tc vMerge="1">
                  <a:tcPr/>
                </a:tc>
                <a:tc vMerge="1">
                  <a:tcPr/>
                </a:tc>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季度绩效</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a:solidFill>
                            <a:srgbClr val="000000"/>
                          </a:solidFill>
                          <a:effectLst/>
                          <a:latin typeface="黑体" panose="02010609060101010101" charset="-122"/>
                          <a:ea typeface="黑体" panose="02010609060101010101" charset="-122"/>
                        </a:rPr>
                        <a:t>年度绩效</a:t>
                      </a:r>
                      <a:endParaRPr lang="zh-CN" sz="1400" b="1"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1" i="0" u="none" strike="noStrike" dirty="0">
                          <a:solidFill>
                            <a:srgbClr val="000000"/>
                          </a:solidFill>
                          <a:effectLst/>
                          <a:latin typeface="黑体" panose="02010609060101010101" charset="-122"/>
                          <a:ea typeface="黑体" panose="02010609060101010101" charset="-122"/>
                        </a:rPr>
                        <a:t>任期激励</a:t>
                      </a:r>
                      <a:endParaRPr lang="zh-CN" sz="1400" b="1"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r>
              <a:tr h="491263">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黑体" panose="02010609060101010101" charset="-122"/>
                          <a:ea typeface="黑体" panose="02010609060101010101" charset="-122"/>
                        </a:rPr>
                        <a:t>中层管理职系</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黑体" panose="02010609060101010101" charset="-122"/>
                          <a:ea typeface="黑体" panose="02010609060101010101" charset="-122"/>
                        </a:rPr>
                        <a:t>部门正职、副职</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黑体" panose="02010609060101010101" charset="-122"/>
                          <a:ea typeface="黑体" panose="02010609060101010101" charset="-122"/>
                        </a:rPr>
                        <a:t>40%</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黑体" panose="02010609060101010101" charset="-122"/>
                          <a:ea typeface="黑体" panose="02010609060101010101" charset="-122"/>
                        </a:rPr>
                        <a:t>20%</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dirty="0">
                          <a:solidFill>
                            <a:srgbClr val="000000"/>
                          </a:solidFill>
                          <a:effectLst/>
                          <a:latin typeface="黑体" panose="02010609060101010101" charset="-122"/>
                          <a:ea typeface="黑体" panose="02010609060101010101" charset="-122"/>
                        </a:rPr>
                        <a:t>30%</a:t>
                      </a:r>
                      <a:endParaRPr lang="zh-CN" sz="1400" b="0"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altLang="zh-CN" sz="1400" b="0" i="0" u="none" strike="noStrike" dirty="0">
                          <a:solidFill>
                            <a:srgbClr val="000000"/>
                          </a:solidFill>
                          <a:effectLst/>
                          <a:latin typeface="黑体" panose="02010609060101010101" charset="-122"/>
                          <a:ea typeface="黑体" panose="02010609060101010101" charset="-122"/>
                        </a:rPr>
                        <a:t>10</a:t>
                      </a:r>
                      <a:r>
                        <a:rPr lang="zh-CN" sz="1400" b="0" i="0" u="none" strike="noStrike" dirty="0">
                          <a:solidFill>
                            <a:srgbClr val="000000"/>
                          </a:solidFill>
                          <a:effectLst/>
                          <a:latin typeface="黑体" panose="02010609060101010101" charset="-122"/>
                          <a:ea typeface="黑体" panose="02010609060101010101" charset="-122"/>
                        </a:rPr>
                        <a:t>%</a:t>
                      </a:r>
                      <a:endParaRPr lang="zh-CN" sz="1400" b="0"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黑体" panose="02010609060101010101" charset="-122"/>
                          <a:ea typeface="黑体" panose="02010609060101010101" charset="-122"/>
                        </a:rPr>
                        <a:t>100%</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等线" panose="02010600030101010101" charset="-122"/>
                          <a:ea typeface="等线" panose="02010600030101010101" charset="-122"/>
                        </a:rPr>
                        <a:t>5%</a:t>
                      </a:r>
                      <a:endParaRPr lang="zh-CN" sz="1400" b="0" i="0" u="none" strike="noStrike">
                        <a:solidFill>
                          <a:srgbClr val="000000"/>
                        </a:solidFill>
                        <a:effectLst/>
                        <a:latin typeface="等线" panose="02010600030101010101" charset="-122"/>
                        <a:ea typeface="等线" panose="0201060003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529">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黑体" panose="02010609060101010101" charset="-122"/>
                          <a:ea typeface="黑体" panose="02010609060101010101" charset="-122"/>
                        </a:rPr>
                        <a:t>一般管理职系</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黑体" panose="02010609060101010101" charset="-122"/>
                          <a:ea typeface="黑体" panose="02010609060101010101" charset="-122"/>
                        </a:rPr>
                        <a:t>资深业务经理</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黑体" panose="02010609060101010101" charset="-122"/>
                          <a:ea typeface="黑体" panose="02010609060101010101" charset="-122"/>
                        </a:rPr>
                        <a:t>50%</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a:solidFill>
                            <a:srgbClr val="000000"/>
                          </a:solidFill>
                          <a:effectLst/>
                          <a:latin typeface="黑体" panose="02010609060101010101" charset="-122"/>
                          <a:ea typeface="黑体" panose="02010609060101010101" charset="-122"/>
                        </a:rPr>
                        <a:t>20%</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dirty="0">
                          <a:solidFill>
                            <a:srgbClr val="000000"/>
                          </a:solidFill>
                          <a:effectLst/>
                          <a:latin typeface="黑体" panose="02010609060101010101" charset="-122"/>
                          <a:ea typeface="黑体" panose="02010609060101010101" charset="-122"/>
                        </a:rPr>
                        <a:t>30%</a:t>
                      </a:r>
                      <a:endParaRPr lang="zh-CN" sz="1400" b="0"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altLang="zh-CN" sz="1400" b="0" i="0" u="none" strike="noStrike" dirty="0">
                          <a:solidFill>
                            <a:srgbClr val="000000"/>
                          </a:solidFill>
                          <a:effectLst/>
                          <a:latin typeface="黑体" panose="02010609060101010101" charset="-122"/>
                          <a:ea typeface="黑体" panose="02010609060101010101" charset="-122"/>
                        </a:rPr>
                        <a:t>-</a:t>
                      </a:r>
                      <a:endParaRPr lang="zh-CN" sz="1400" b="0"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en-US" sz="1400" b="0" i="0" u="none" strike="noStrike" dirty="0">
                          <a:solidFill>
                            <a:srgbClr val="000000"/>
                          </a:solidFill>
                          <a:effectLst/>
                          <a:latin typeface="黑体" panose="02010609060101010101" charset="-122"/>
                          <a:ea typeface="黑体" panose="02010609060101010101" charset="-122"/>
                        </a:rPr>
                        <a:t>100%</a:t>
                      </a:r>
                      <a:endParaRPr lang="zh-CN" sz="1400" b="0"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4">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等线" panose="02010600030101010101" charset="-122"/>
                          <a:ea typeface="等线" panose="02010600030101010101" charset="-122"/>
                        </a:rPr>
                        <a:t>5%</a:t>
                      </a:r>
                      <a:endParaRPr lang="zh-CN" sz="1400" b="0" i="0" u="none" strike="noStrike">
                        <a:solidFill>
                          <a:srgbClr val="000000"/>
                        </a:solidFill>
                        <a:effectLst/>
                        <a:latin typeface="等线" panose="02010600030101010101" charset="-122"/>
                        <a:ea typeface="等线" panose="0201060003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74529">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黑体" panose="02010609060101010101" charset="-122"/>
                          <a:ea typeface="黑体" panose="02010609060101010101" charset="-122"/>
                        </a:rPr>
                        <a:t>高级业务经理</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vMerge="1">
                  <a:tcPr/>
                </a:tc>
                <a:tc vMerge="1">
                  <a:tcPr/>
                </a:tc>
                <a:tc vMerge="1">
                  <a:tcPr/>
                </a:tc>
                <a:tc vMerge="1">
                  <a:tcPr/>
                </a:tc>
              </a:tr>
              <a:tr h="274529">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a:solidFill>
                            <a:srgbClr val="000000"/>
                          </a:solidFill>
                          <a:effectLst/>
                          <a:latin typeface="黑体" panose="02010609060101010101" charset="-122"/>
                          <a:ea typeface="黑体" panose="02010609060101010101" charset="-122"/>
                        </a:rPr>
                        <a:t>业务主管</a:t>
                      </a:r>
                      <a:endParaRPr lang="zh-CN" sz="1400" b="0" i="0" u="none" strike="noStrike">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vMerge="1">
                  <a:tcPr/>
                </a:tc>
                <a:tc vMerge="1">
                  <a:tcPr/>
                </a:tc>
                <a:tc vMerge="1">
                  <a:tcPr/>
                </a:tc>
                <a:tc vMerge="1">
                  <a:tcPr/>
                </a:tc>
              </a:tr>
              <a:tr h="274529">
                <a:tc vMerge="1">
                  <a:tcPr/>
                </a:tc>
                <a:tc>
                  <a:txBody>
                    <a:bodyPr/>
                    <a:lstStyle>
                      <a:lvl1pPr marL="0" algn="l" defTabSz="914400" rtl="0" eaLnBrk="1" latinLnBrk="0" hangingPunct="1">
                        <a:defRPr sz="1800" kern="1200">
                          <a:solidFill>
                            <a:schemeClr val="tx1"/>
                          </a:solidFill>
                          <a:latin typeface="Montserrat Light"/>
                          <a:ea typeface="方正兰亭黑简体"/>
                        </a:defRPr>
                      </a:lvl1pPr>
                      <a:lvl2pPr marL="457200" algn="l" defTabSz="914400" rtl="0" eaLnBrk="1" latinLnBrk="0" hangingPunct="1">
                        <a:defRPr sz="1800" kern="1200">
                          <a:solidFill>
                            <a:schemeClr val="tx1"/>
                          </a:solidFill>
                          <a:latin typeface="Montserrat Light"/>
                          <a:ea typeface="方正兰亭黑简体"/>
                        </a:defRPr>
                      </a:lvl2pPr>
                      <a:lvl3pPr marL="914400" algn="l" defTabSz="914400" rtl="0" eaLnBrk="1" latinLnBrk="0" hangingPunct="1">
                        <a:defRPr sz="1800" kern="1200">
                          <a:solidFill>
                            <a:schemeClr val="tx1"/>
                          </a:solidFill>
                          <a:latin typeface="Montserrat Light"/>
                          <a:ea typeface="方正兰亭黑简体"/>
                        </a:defRPr>
                      </a:lvl3pPr>
                      <a:lvl4pPr marL="1371600" algn="l" defTabSz="914400" rtl="0" eaLnBrk="1" latinLnBrk="0" hangingPunct="1">
                        <a:defRPr sz="1800" kern="1200">
                          <a:solidFill>
                            <a:schemeClr val="tx1"/>
                          </a:solidFill>
                          <a:latin typeface="Montserrat Light"/>
                          <a:ea typeface="方正兰亭黑简体"/>
                        </a:defRPr>
                      </a:lvl4pPr>
                      <a:lvl5pPr marL="1828800" algn="l" defTabSz="914400" rtl="0" eaLnBrk="1" latinLnBrk="0" hangingPunct="1">
                        <a:defRPr sz="1800" kern="1200">
                          <a:solidFill>
                            <a:schemeClr val="tx1"/>
                          </a:solidFill>
                          <a:latin typeface="Montserrat Light"/>
                          <a:ea typeface="方正兰亭黑简体"/>
                        </a:defRPr>
                      </a:lvl5pPr>
                      <a:lvl6pPr marL="2286000" algn="l" defTabSz="914400" rtl="0" eaLnBrk="1" latinLnBrk="0" hangingPunct="1">
                        <a:defRPr sz="1800" kern="1200">
                          <a:solidFill>
                            <a:schemeClr val="tx1"/>
                          </a:solidFill>
                          <a:latin typeface="Montserrat Light"/>
                          <a:ea typeface="方正兰亭黑简体"/>
                        </a:defRPr>
                      </a:lvl6pPr>
                      <a:lvl7pPr marL="2743200" algn="l" defTabSz="914400" rtl="0" eaLnBrk="1" latinLnBrk="0" hangingPunct="1">
                        <a:defRPr sz="1800" kern="1200">
                          <a:solidFill>
                            <a:schemeClr val="tx1"/>
                          </a:solidFill>
                          <a:latin typeface="Montserrat Light"/>
                          <a:ea typeface="方正兰亭黑简体"/>
                        </a:defRPr>
                      </a:lvl7pPr>
                      <a:lvl8pPr marL="3200400" algn="l" defTabSz="914400" rtl="0" eaLnBrk="1" latinLnBrk="0" hangingPunct="1">
                        <a:defRPr sz="1800" kern="1200">
                          <a:solidFill>
                            <a:schemeClr val="tx1"/>
                          </a:solidFill>
                          <a:latin typeface="Montserrat Light"/>
                          <a:ea typeface="方正兰亭黑简体"/>
                        </a:defRPr>
                      </a:lvl8pPr>
                      <a:lvl9pPr marL="3657600" algn="l" defTabSz="914400" rtl="0" eaLnBrk="1" latinLnBrk="0" hangingPunct="1">
                        <a:defRPr sz="1800" kern="1200">
                          <a:solidFill>
                            <a:schemeClr val="tx1"/>
                          </a:solidFill>
                          <a:latin typeface="Montserrat Light"/>
                          <a:ea typeface="方正兰亭黑简体"/>
                        </a:defRPr>
                      </a:lvl9pPr>
                    </a:lstStyle>
                    <a:p>
                      <a:pPr algn="ctr" fontAlgn="ctr"/>
                      <a:r>
                        <a:rPr lang="zh-CN" sz="1400" b="0" i="0" u="none" strike="noStrike" dirty="0">
                          <a:solidFill>
                            <a:srgbClr val="000000"/>
                          </a:solidFill>
                          <a:effectLst/>
                          <a:latin typeface="黑体" panose="02010609060101010101" charset="-122"/>
                          <a:ea typeface="黑体" panose="02010609060101010101" charset="-122"/>
                        </a:rPr>
                        <a:t>业务助理</a:t>
                      </a:r>
                      <a:endParaRPr lang="zh-CN" sz="1400" b="0" i="0" u="none" strike="noStrike" dirty="0">
                        <a:solidFill>
                          <a:srgbClr val="000000"/>
                        </a:solidFill>
                        <a:effectLst/>
                        <a:latin typeface="黑体" panose="02010609060101010101" charset="-122"/>
                        <a:ea typeface="黑体" panose="02010609060101010101"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cPr/>
                </a:tc>
                <a:tc vMerge="1">
                  <a:tcPr/>
                </a:tc>
                <a:tc vMerge="1">
                  <a:tcPr/>
                </a:tc>
                <a:tc vMerge="1">
                  <a:tcPr/>
                </a:tc>
                <a:tc vMerge="1">
                  <a:tcPr/>
                </a:tc>
                <a:tc vMerge="1">
                  <a:tcPr/>
                </a:tc>
              </a:tr>
            </a:tbl>
          </a:graphicData>
        </a:graphic>
      </p:graphicFrame>
      <p:sp>
        <p:nvSpPr>
          <p:cNvPr id="14" name="文本框 13"/>
          <p:cNvSpPr txBox="1"/>
          <p:nvPr/>
        </p:nvSpPr>
        <p:spPr>
          <a:xfrm>
            <a:off x="335445" y="4580706"/>
            <a:ext cx="461665" cy="2005624"/>
          </a:xfrm>
          <a:prstGeom prst="rect">
            <a:avLst/>
          </a:prstGeom>
          <a:solidFill>
            <a:srgbClr val="B21E23"/>
          </a:solidFill>
          <a:ln w="12700" cap="flat" cmpd="sng" algn="ctr">
            <a:solidFill>
              <a:srgbClr val="B21E23">
                <a:shade val="50000"/>
              </a:srgbClr>
            </a:solidFill>
            <a:prstDash val="solid"/>
            <a:miter lim="800000"/>
          </a:ln>
          <a:effectLst/>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长期激励薪酬结构</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文本框 14"/>
          <p:cNvSpPr txBox="1"/>
          <p:nvPr/>
        </p:nvSpPr>
        <p:spPr>
          <a:xfrm>
            <a:off x="335443" y="2411586"/>
            <a:ext cx="461665" cy="1844581"/>
          </a:xfrm>
          <a:prstGeom prst="rect">
            <a:avLst/>
          </a:prstGeom>
          <a:solidFill>
            <a:srgbClr val="B21E23"/>
          </a:solidFill>
          <a:ln w="12700" cap="flat" cmpd="sng" algn="ctr">
            <a:solidFill>
              <a:srgbClr val="B21E23">
                <a:shade val="50000"/>
              </a:srgbClr>
            </a:solidFill>
            <a:prstDash val="solid"/>
            <a:miter lim="800000"/>
          </a:ln>
          <a:effectLst/>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原先的薪酬结构</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箭头: 右 18"/>
          <p:cNvSpPr/>
          <p:nvPr/>
        </p:nvSpPr>
        <p:spPr>
          <a:xfrm>
            <a:off x="1205094" y="3195654"/>
            <a:ext cx="461665" cy="375837"/>
          </a:xfrm>
          <a:prstGeom prst="rightArrow">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Montserrat Light"/>
              <a:ea typeface="方正兰亭黑简体"/>
              <a:cs typeface="+mn-cs"/>
            </a:endParaRPr>
          </a:p>
        </p:txBody>
      </p:sp>
      <p:sp>
        <p:nvSpPr>
          <p:cNvPr id="20" name="箭头: 右 19"/>
          <p:cNvSpPr/>
          <p:nvPr/>
        </p:nvSpPr>
        <p:spPr>
          <a:xfrm>
            <a:off x="1205094" y="5338796"/>
            <a:ext cx="461665" cy="375837"/>
          </a:xfrm>
          <a:prstGeom prst="rightArrow">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Montserrat Light"/>
              <a:ea typeface="方正兰亭黑简体"/>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2</a:t>
                </a:r>
                <a:r>
                  <a:rPr lang="zh-CN" altLang="en-US" sz="2400" b="1" dirty="0">
                    <a:latin typeface="微软雅黑" panose="020B0503020204020204" pitchFamily="34" charset="-122"/>
                    <a:ea typeface="微软雅黑" panose="020B0503020204020204" pitchFamily="34" charset="-122"/>
                  </a:rPr>
                  <a:t> 绩效体系设计</a:t>
                </a:r>
                <a:endParaRPr lang="zh-CN" altLang="en-US" sz="2400" b="1" dirty="0">
                  <a:latin typeface="微软雅黑" panose="020B0503020204020204" pitchFamily="34" charset="-122"/>
                  <a:ea typeface="微软雅黑" panose="020B0503020204020204" pitchFamily="34" charset="-122"/>
                </a:endParaRPr>
              </a:p>
            </p:txBody>
          </p:sp>
        </p:grpSp>
      </p:grpSp>
      <p:grpSp>
        <p:nvGrpSpPr>
          <p:cNvPr id="10" name="组合 9"/>
          <p:cNvGrpSpPr/>
          <p:nvPr/>
        </p:nvGrpSpPr>
        <p:grpSpPr>
          <a:xfrm>
            <a:off x="868084" y="3310703"/>
            <a:ext cx="10049332" cy="2913117"/>
            <a:chOff x="916211" y="2892624"/>
            <a:chExt cx="10049332" cy="2913117"/>
          </a:xfrm>
        </p:grpSpPr>
        <p:grpSp>
          <p:nvGrpSpPr>
            <p:cNvPr id="12" name="组合 11"/>
            <p:cNvGrpSpPr/>
            <p:nvPr/>
          </p:nvGrpSpPr>
          <p:grpSpPr>
            <a:xfrm>
              <a:off x="916211" y="2942450"/>
              <a:ext cx="10049332" cy="2863291"/>
              <a:chOff x="112604" y="2899558"/>
              <a:chExt cx="10049332" cy="2863291"/>
            </a:xfrm>
          </p:grpSpPr>
          <p:grpSp>
            <p:nvGrpSpPr>
              <p:cNvPr id="14" name="组合 13"/>
              <p:cNvGrpSpPr/>
              <p:nvPr/>
            </p:nvGrpSpPr>
            <p:grpSpPr>
              <a:xfrm>
                <a:off x="112604" y="3238112"/>
                <a:ext cx="2661313" cy="2019993"/>
                <a:chOff x="1252337" y="3427384"/>
                <a:chExt cx="2661313" cy="2019993"/>
              </a:xfrm>
            </p:grpSpPr>
            <p:sp>
              <p:nvSpPr>
                <p:cNvPr id="36" name="矩形 35"/>
                <p:cNvSpPr/>
                <p:nvPr/>
              </p:nvSpPr>
              <p:spPr>
                <a:xfrm>
                  <a:off x="1355681" y="3575380"/>
                  <a:ext cx="941696" cy="1728960"/>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公司</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战略</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矩形 36"/>
                <p:cNvSpPr/>
                <p:nvPr/>
              </p:nvSpPr>
              <p:spPr>
                <a:xfrm>
                  <a:off x="2873804" y="3575380"/>
                  <a:ext cx="941696" cy="1728960"/>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组织</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目标</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8" name="箭头: V 形 37"/>
                <p:cNvSpPr/>
                <p:nvPr/>
              </p:nvSpPr>
              <p:spPr>
                <a:xfrm>
                  <a:off x="2346754" y="4040563"/>
                  <a:ext cx="477672" cy="723106"/>
                </a:xfrm>
                <a:prstGeom prst="chevron">
                  <a:avLst/>
                </a:prstGeom>
                <a:solidFill>
                  <a:srgbClr val="FF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矩形 38"/>
                <p:cNvSpPr/>
                <p:nvPr/>
              </p:nvSpPr>
              <p:spPr>
                <a:xfrm>
                  <a:off x="1252337" y="3427384"/>
                  <a:ext cx="2661313" cy="2019993"/>
                </a:xfrm>
                <a:prstGeom prst="rect">
                  <a:avLst/>
                </a:prstGeom>
                <a:noFill/>
                <a:ln w="12700" cap="flat" cmpd="sng" algn="ctr">
                  <a:solidFill>
                    <a:srgbClr val="FF0000"/>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grpSp>
            <p:nvGrpSpPr>
              <p:cNvPr id="15" name="组合 14"/>
              <p:cNvGrpSpPr/>
              <p:nvPr/>
            </p:nvGrpSpPr>
            <p:grpSpPr>
              <a:xfrm>
                <a:off x="3604505" y="2899558"/>
                <a:ext cx="6557431" cy="2863291"/>
                <a:chOff x="3604505" y="2812368"/>
                <a:chExt cx="6557431" cy="2863291"/>
              </a:xfrm>
            </p:grpSpPr>
            <p:grpSp>
              <p:nvGrpSpPr>
                <p:cNvPr id="20" name="组合 19"/>
                <p:cNvGrpSpPr/>
                <p:nvPr/>
              </p:nvGrpSpPr>
              <p:grpSpPr>
                <a:xfrm>
                  <a:off x="3604505" y="3150922"/>
                  <a:ext cx="6387152" cy="2524737"/>
                  <a:chOff x="3604505" y="3150922"/>
                  <a:chExt cx="6387152" cy="2524737"/>
                </a:xfrm>
              </p:grpSpPr>
              <p:sp>
                <p:nvSpPr>
                  <p:cNvPr id="22" name="矩形 21"/>
                  <p:cNvSpPr/>
                  <p:nvPr/>
                </p:nvSpPr>
                <p:spPr>
                  <a:xfrm>
                    <a:off x="3604505" y="3150922"/>
                    <a:ext cx="6387152" cy="2524737"/>
                  </a:xfrm>
                  <a:prstGeom prst="rect">
                    <a:avLst/>
                  </a:prstGeom>
                  <a:noFill/>
                  <a:ln w="12700" cap="flat" cmpd="sng" algn="ctr">
                    <a:solidFill>
                      <a:srgbClr val="FF0000"/>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nvSpPr>
                <p:spPr>
                  <a:xfrm>
                    <a:off x="3709856" y="3797521"/>
                    <a:ext cx="1674532" cy="1025938"/>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285750" marR="0" lvl="0" indent="-285750" algn="ctr"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考核项目</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ctr"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权重设计</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ctr"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评判标准</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algn="ctr"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考核周期</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4" name="矩形 23"/>
                  <p:cNvSpPr/>
                  <p:nvPr/>
                </p:nvSpPr>
                <p:spPr>
                  <a:xfrm>
                    <a:off x="5960815" y="3256570"/>
                    <a:ext cx="1674532" cy="507531"/>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绩效管理办法</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nvSpPr>
                <p:spPr>
                  <a:xfrm>
                    <a:off x="5960815" y="3797521"/>
                    <a:ext cx="1674532" cy="1025938"/>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考核对象</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考核组织职责</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考核流程</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沟通机制</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6" name="箭头: V 形 25"/>
                  <p:cNvSpPr/>
                  <p:nvPr/>
                </p:nvSpPr>
                <p:spPr>
                  <a:xfrm>
                    <a:off x="5458455" y="3757121"/>
                    <a:ext cx="477672" cy="723106"/>
                  </a:xfrm>
                  <a:prstGeom prst="chevron">
                    <a:avLst/>
                  </a:prstGeom>
                  <a:solidFill>
                    <a:srgbClr val="FF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8211773" y="3256571"/>
                    <a:ext cx="1674532" cy="507530"/>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考核结果应用</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8211773" y="3800977"/>
                    <a:ext cx="1674532" cy="1014304"/>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薪酬调整依据</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岗位调整依据</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评优评先依据</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改善业务流程</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箭头: V 形 28"/>
                  <p:cNvSpPr/>
                  <p:nvPr/>
                </p:nvSpPr>
                <p:spPr>
                  <a:xfrm>
                    <a:off x="7711928" y="3764101"/>
                    <a:ext cx="477672" cy="723106"/>
                  </a:xfrm>
                  <a:prstGeom prst="chevron">
                    <a:avLst/>
                  </a:prstGeom>
                  <a:solidFill>
                    <a:srgbClr val="FF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0" name="矩形 29"/>
                  <p:cNvSpPr/>
                  <p:nvPr/>
                </p:nvSpPr>
                <p:spPr>
                  <a:xfrm>
                    <a:off x="3709856" y="3249591"/>
                    <a:ext cx="1674533" cy="507530"/>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绩效管理内容</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3709856" y="5151106"/>
                    <a:ext cx="6176449" cy="416269"/>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绩效管理系统：维护和更新</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32" name="直接箭头连接符 31"/>
                  <p:cNvCxnSpPr/>
                  <p:nvPr/>
                </p:nvCxnSpPr>
                <p:spPr>
                  <a:xfrm>
                    <a:off x="4415590" y="4855361"/>
                    <a:ext cx="0" cy="181088"/>
                  </a:xfrm>
                  <a:prstGeom prst="straightConnector1">
                    <a:avLst/>
                  </a:prstGeom>
                  <a:noFill/>
                  <a:ln w="19050" cap="flat" cmpd="sng" algn="ctr">
                    <a:solidFill>
                      <a:srgbClr val="B21E23"/>
                    </a:solidFill>
                    <a:prstDash val="solid"/>
                    <a:miter lim="800000"/>
                    <a:tailEnd type="triangle"/>
                  </a:ln>
                  <a:effectLst/>
                </p:spPr>
              </p:cxnSp>
              <p:cxnSp>
                <p:nvCxnSpPr>
                  <p:cNvPr id="33" name="直接箭头连接符 32"/>
                  <p:cNvCxnSpPr/>
                  <p:nvPr/>
                </p:nvCxnSpPr>
                <p:spPr>
                  <a:xfrm flipV="1">
                    <a:off x="4593382" y="4863688"/>
                    <a:ext cx="0" cy="172761"/>
                  </a:xfrm>
                  <a:prstGeom prst="straightConnector1">
                    <a:avLst/>
                  </a:prstGeom>
                  <a:noFill/>
                  <a:ln w="19050" cap="flat" cmpd="sng" algn="ctr">
                    <a:solidFill>
                      <a:srgbClr val="B21E23"/>
                    </a:solidFill>
                    <a:prstDash val="solid"/>
                    <a:miter lim="800000"/>
                    <a:tailEnd type="triangle"/>
                  </a:ln>
                  <a:effectLst/>
                </p:spPr>
              </p:cxnSp>
              <p:cxnSp>
                <p:nvCxnSpPr>
                  <p:cNvPr id="34" name="直接箭头连接符 33"/>
                  <p:cNvCxnSpPr/>
                  <p:nvPr/>
                </p:nvCxnSpPr>
                <p:spPr>
                  <a:xfrm>
                    <a:off x="6697579" y="4855361"/>
                    <a:ext cx="0" cy="181088"/>
                  </a:xfrm>
                  <a:prstGeom prst="straightConnector1">
                    <a:avLst/>
                  </a:prstGeom>
                  <a:noFill/>
                  <a:ln w="19050" cap="flat" cmpd="sng" algn="ctr">
                    <a:solidFill>
                      <a:srgbClr val="B21E23"/>
                    </a:solidFill>
                    <a:prstDash val="solid"/>
                    <a:miter lim="800000"/>
                    <a:tailEnd type="triangle"/>
                  </a:ln>
                  <a:effectLst/>
                </p:spPr>
              </p:cxnSp>
              <p:cxnSp>
                <p:nvCxnSpPr>
                  <p:cNvPr id="35" name="直接箭头连接符 34"/>
                  <p:cNvCxnSpPr/>
                  <p:nvPr/>
                </p:nvCxnSpPr>
                <p:spPr>
                  <a:xfrm>
                    <a:off x="8995611" y="4855361"/>
                    <a:ext cx="0" cy="181088"/>
                  </a:xfrm>
                  <a:prstGeom prst="straightConnector1">
                    <a:avLst/>
                  </a:prstGeom>
                  <a:noFill/>
                  <a:ln w="19050" cap="flat" cmpd="sng" algn="ctr">
                    <a:solidFill>
                      <a:srgbClr val="B21E23"/>
                    </a:solidFill>
                    <a:prstDash val="solid"/>
                    <a:miter lim="800000"/>
                    <a:tailEnd type="triangle"/>
                  </a:ln>
                  <a:effectLst/>
                </p:spPr>
              </p:cxnSp>
            </p:grpSp>
            <p:sp>
              <p:nvSpPr>
                <p:cNvPr id="21" name="文本框 20"/>
                <p:cNvSpPr txBox="1"/>
                <p:nvPr/>
              </p:nvSpPr>
              <p:spPr>
                <a:xfrm>
                  <a:off x="8608309" y="2812368"/>
                  <a:ext cx="1553627" cy="338554"/>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600"/>
                    </a:spcAft>
                    <a:buClrTx/>
                    <a:buSzTx/>
                    <a:buFontTx/>
                    <a:buNone/>
                    <a:defRPr/>
                  </a:pPr>
                  <a:r>
                    <a:rPr kumimoji="0" lang="zh-CN" altLang="en-US" sz="1600" b="1" i="0" u="sng" strike="noStrike" kern="0" cap="none" spc="0" normalizeH="0" baseline="0" noProof="0" dirty="0">
                      <a:ln>
                        <a:noFill/>
                      </a:ln>
                      <a:solidFill>
                        <a:srgbClr val="000000"/>
                      </a:solidFill>
                      <a:effectLst/>
                      <a:uLnTx/>
                      <a:uFillTx/>
                      <a:latin typeface="方正兰亭黑简体"/>
                      <a:ea typeface="方正兰亭黑简体"/>
                    </a:rPr>
                    <a:t>绩效管理系统</a:t>
                  </a:r>
                  <a:endParaRPr kumimoji="0" lang="zh-CN" altLang="en-US" sz="1600" b="1" i="0" u="sng" strike="noStrike" kern="0" cap="none" spc="0" normalizeH="0" baseline="0" noProof="0" dirty="0">
                    <a:ln>
                      <a:noFill/>
                    </a:ln>
                    <a:solidFill>
                      <a:srgbClr val="000000"/>
                    </a:solidFill>
                    <a:effectLst/>
                    <a:uLnTx/>
                    <a:uFillTx/>
                    <a:latin typeface="方正兰亭黑简体"/>
                    <a:ea typeface="方正兰亭黑简体"/>
                  </a:endParaRPr>
                </a:p>
              </p:txBody>
            </p:sp>
          </p:grpSp>
          <p:sp>
            <p:nvSpPr>
              <p:cNvPr id="19" name="箭头: V 形 18"/>
              <p:cNvSpPr/>
              <p:nvPr/>
            </p:nvSpPr>
            <p:spPr>
              <a:xfrm>
                <a:off x="2955058" y="3851291"/>
                <a:ext cx="477672" cy="723106"/>
              </a:xfrm>
              <a:prstGeom prst="chevron">
                <a:avLst/>
              </a:prstGeom>
              <a:solidFill>
                <a:srgbClr val="FF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13" name="文本框 12"/>
            <p:cNvSpPr txBox="1"/>
            <p:nvPr/>
          </p:nvSpPr>
          <p:spPr>
            <a:xfrm>
              <a:off x="924022" y="2892624"/>
              <a:ext cx="1553627" cy="338554"/>
            </a:xfrm>
            <a:prstGeom prst="rect">
              <a:avLst/>
            </a:prstGeom>
            <a:noFill/>
          </p:spPr>
          <p:txBody>
            <a:bodyPr wrap="square" rtlCol="0">
              <a:spAutoFit/>
            </a:bodyPr>
            <a:lstStyle/>
            <a:p>
              <a:pPr marL="0" marR="0" lvl="0" indent="0" defTabSz="914400" eaLnBrk="1" fontAlgn="auto" latinLnBrk="0" hangingPunct="1">
                <a:lnSpc>
                  <a:spcPct val="100000"/>
                </a:lnSpc>
                <a:spcBef>
                  <a:spcPts val="600"/>
                </a:spcBef>
                <a:spcAft>
                  <a:spcPts val="600"/>
                </a:spcAft>
                <a:buClrTx/>
                <a:buSzTx/>
                <a:buFontTx/>
                <a:buNone/>
                <a:defRPr/>
              </a:pPr>
              <a:r>
                <a:rPr kumimoji="0" lang="zh-CN" altLang="en-US" sz="1600" b="1" i="0" u="sng" strike="noStrike" kern="0" cap="none" spc="0" normalizeH="0" baseline="0" noProof="0" dirty="0">
                  <a:ln>
                    <a:noFill/>
                  </a:ln>
                  <a:solidFill>
                    <a:srgbClr val="000000"/>
                  </a:solidFill>
                  <a:effectLst/>
                  <a:uLnTx/>
                  <a:uFillTx/>
                  <a:latin typeface="方正兰亭黑简体"/>
                  <a:ea typeface="方正兰亭黑简体"/>
                </a:rPr>
                <a:t>绩效导向系统</a:t>
              </a:r>
              <a:endParaRPr kumimoji="0" lang="zh-CN" altLang="en-US" sz="1600" b="1" i="0" u="sng" strike="noStrike" kern="0" cap="none" spc="0" normalizeH="0" baseline="0" noProof="0" dirty="0">
                <a:ln>
                  <a:noFill/>
                </a:ln>
                <a:solidFill>
                  <a:srgbClr val="000000"/>
                </a:solidFill>
                <a:effectLst/>
                <a:uLnTx/>
                <a:uFillTx/>
                <a:latin typeface="方正兰亭黑简体"/>
                <a:ea typeface="方正兰亭黑简体"/>
              </a:endParaRPr>
            </a:p>
          </p:txBody>
        </p:sp>
      </p:grpSp>
      <p:sp>
        <p:nvSpPr>
          <p:cNvPr id="40" name="矩形 39"/>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
                <a:srgbClr val="1F497D"/>
              </a:buClr>
              <a:buSzTx/>
              <a:buFontTx/>
              <a:buNone/>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咨询方法：</a:t>
            </a: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依据分类考核的要求，建立有效传导经营目标压力，科学衡量员工业绩的动态考核体系。</a:t>
            </a:r>
            <a:endParaRPr kumimoji="0" lang="zh-CN"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矩形 40"/>
          <p:cNvSpPr/>
          <p:nvPr/>
        </p:nvSpPr>
        <p:spPr>
          <a:xfrm>
            <a:off x="4421467" y="2466305"/>
            <a:ext cx="914031" cy="699347"/>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绩效</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理念</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2" name="矩形 41"/>
          <p:cNvSpPr/>
          <p:nvPr/>
        </p:nvSpPr>
        <p:spPr>
          <a:xfrm>
            <a:off x="5608422" y="2447207"/>
            <a:ext cx="914031" cy="699347"/>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组织</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架构</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3" name="矩形 42"/>
          <p:cNvSpPr/>
          <p:nvPr/>
        </p:nvSpPr>
        <p:spPr>
          <a:xfrm>
            <a:off x="6856504" y="2476393"/>
            <a:ext cx="914031" cy="699347"/>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薪酬</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体系</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4" name="矩形 43"/>
          <p:cNvSpPr/>
          <p:nvPr/>
        </p:nvSpPr>
        <p:spPr>
          <a:xfrm>
            <a:off x="8103676" y="2463576"/>
            <a:ext cx="914031" cy="699347"/>
          </a:xfrm>
          <a:prstGeom prst="rect">
            <a:avLst/>
          </a:prstGeom>
          <a:gradFill rotWithShape="1">
            <a:gsLst>
              <a:gs pos="0">
                <a:srgbClr val="FF0000">
                  <a:lumMod val="110000"/>
                  <a:satMod val="105000"/>
                  <a:tint val="67000"/>
                </a:srgbClr>
              </a:gs>
              <a:gs pos="50000">
                <a:srgbClr val="FF0000">
                  <a:lumMod val="105000"/>
                  <a:satMod val="103000"/>
                  <a:tint val="73000"/>
                </a:srgbClr>
              </a:gs>
              <a:gs pos="100000">
                <a:srgbClr val="FF0000">
                  <a:lumMod val="105000"/>
                  <a:satMod val="109000"/>
                  <a:tint val="81000"/>
                </a:srgbClr>
              </a:gs>
            </a:gsLst>
            <a:lin ang="5400000" scaled="0"/>
          </a:gra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流程</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制度</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5" name="矩形 44"/>
          <p:cNvSpPr/>
          <p:nvPr/>
        </p:nvSpPr>
        <p:spPr>
          <a:xfrm>
            <a:off x="4347954" y="2328613"/>
            <a:ext cx="4771983" cy="941294"/>
          </a:xfrm>
          <a:prstGeom prst="rect">
            <a:avLst/>
          </a:prstGeom>
          <a:noFill/>
          <a:ln w="12700" cap="flat" cmpd="sng" algn="ctr">
            <a:solidFill>
              <a:srgbClr val="FF0000"/>
            </a:solid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6" name="箭头: V 形 45"/>
          <p:cNvSpPr/>
          <p:nvPr/>
        </p:nvSpPr>
        <p:spPr>
          <a:xfrm rot="5400000">
            <a:off x="6353174" y="2830961"/>
            <a:ext cx="338555" cy="1302065"/>
          </a:xfrm>
          <a:prstGeom prst="chevron">
            <a:avLst>
              <a:gd name="adj" fmla="val 50000"/>
            </a:avLst>
          </a:prstGeom>
          <a:solidFill>
            <a:srgbClr val="FF0000">
              <a:alpha val="50000"/>
            </a:srgbClr>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7" name="文本框 46"/>
          <p:cNvSpPr txBox="1"/>
          <p:nvPr/>
        </p:nvSpPr>
        <p:spPr>
          <a:xfrm>
            <a:off x="9350848" y="2346690"/>
            <a:ext cx="1553627" cy="338554"/>
          </a:xfrm>
          <a:prstGeom prst="rect">
            <a:avLst/>
          </a:prstGeom>
          <a:noFill/>
        </p:spPr>
        <p:txBody>
          <a:bodyPr wrap="square" rtlCol="0">
            <a:spAutoFit/>
          </a:bodyPr>
          <a:lstStyle/>
          <a:p>
            <a:pPr>
              <a:spcBef>
                <a:spcPts val="600"/>
              </a:spcBef>
              <a:spcAft>
                <a:spcPts val="600"/>
              </a:spcAft>
            </a:pPr>
            <a:r>
              <a:rPr lang="zh-CN" altLang="en-US" sz="1600" b="1" u="sng" dirty="0">
                <a:solidFill>
                  <a:srgbClr val="000000"/>
                </a:solidFill>
                <a:latin typeface="方正兰亭黑简体"/>
                <a:ea typeface="方正兰亭黑简体"/>
              </a:rPr>
              <a:t>绩效保障系统</a:t>
            </a:r>
            <a:endParaRPr lang="zh-CN" altLang="en-US" sz="1600" b="1" u="sng" dirty="0">
              <a:solidFill>
                <a:srgbClr val="000000"/>
              </a:solidFill>
              <a:latin typeface="方正兰亭黑简体"/>
              <a:ea typeface="方正兰亭黑简体"/>
            </a:endParaRPr>
          </a:p>
        </p:txBody>
      </p:sp>
      <p:cxnSp>
        <p:nvCxnSpPr>
          <p:cNvPr id="48" name="直接箭头连接符 47"/>
          <p:cNvCxnSpPr/>
          <p:nvPr/>
        </p:nvCxnSpPr>
        <p:spPr>
          <a:xfrm flipV="1">
            <a:off x="7670304" y="5403278"/>
            <a:ext cx="0" cy="172761"/>
          </a:xfrm>
          <a:prstGeom prst="straightConnector1">
            <a:avLst/>
          </a:prstGeom>
          <a:noFill/>
          <a:ln w="19050" cap="flat" cmpd="sng" algn="ctr">
            <a:solidFill>
              <a:srgbClr val="B21E23"/>
            </a:solidFill>
            <a:prstDash val="solid"/>
            <a:miter lim="800000"/>
            <a:tailEnd type="triangle"/>
          </a:ln>
          <a:effectLst/>
        </p:spPr>
      </p:cxnSp>
      <p:cxnSp>
        <p:nvCxnSpPr>
          <p:cNvPr id="49" name="直接箭头连接符 48"/>
          <p:cNvCxnSpPr/>
          <p:nvPr/>
        </p:nvCxnSpPr>
        <p:spPr>
          <a:xfrm flipV="1">
            <a:off x="9977569" y="5416590"/>
            <a:ext cx="0" cy="172761"/>
          </a:xfrm>
          <a:prstGeom prst="straightConnector1">
            <a:avLst/>
          </a:prstGeom>
          <a:noFill/>
          <a:ln w="19050" cap="flat" cmpd="sng" algn="ctr">
            <a:solidFill>
              <a:srgbClr val="B21E23"/>
            </a:solidFill>
            <a:prstDash val="solid"/>
            <a:miter lim="800000"/>
            <a:tailEnd type="triangle"/>
          </a:ln>
          <a:effectLst/>
        </p:spPr>
      </p:cxnSp>
      <p:sp>
        <p:nvSpPr>
          <p:cNvPr id="50" name="矩形 49"/>
          <p:cNvSpPr/>
          <p:nvPr/>
        </p:nvSpPr>
        <p:spPr>
          <a:xfrm>
            <a:off x="3134057" y="6316898"/>
            <a:ext cx="1674533" cy="507530"/>
          </a:xfrm>
          <a:prstGeom prst="rect">
            <a:avLst/>
          </a:prstGeom>
          <a:solidFill>
            <a:srgbClr val="FFFFFF">
              <a:lumMod val="95000"/>
            </a:srgbClr>
          </a:solidFill>
          <a:ln w="635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考什么？</a:t>
            </a:r>
            <a:endParaRPr kumimoji="0" lang="en-US" altLang="zh-CN"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1" name="矩形 50"/>
          <p:cNvSpPr/>
          <p:nvPr/>
        </p:nvSpPr>
        <p:spPr>
          <a:xfrm>
            <a:off x="8017809" y="6283479"/>
            <a:ext cx="1673194" cy="507530"/>
          </a:xfrm>
          <a:prstGeom prst="rect">
            <a:avLst/>
          </a:prstGeom>
          <a:solidFill>
            <a:srgbClr val="FFFFFF">
              <a:lumMod val="95000"/>
            </a:srgbClr>
          </a:solidFill>
          <a:ln w="6350" cap="flat" cmpd="sng" algn="ctr">
            <a:solidFill>
              <a:srgbClr val="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考核结果如何</a:t>
            </a:r>
            <a:r>
              <a:rPr kumimoji="0" lang="zh-CN" altLang="en-US" sz="140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应用？</a:t>
            </a:r>
            <a:endParaRPr kumimoji="0" lang="en-US" altLang="zh-CN"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2" name="矩形 51"/>
          <p:cNvSpPr/>
          <p:nvPr/>
        </p:nvSpPr>
        <p:spPr>
          <a:xfrm>
            <a:off x="5575933" y="6303267"/>
            <a:ext cx="1674533" cy="507530"/>
          </a:xfrm>
          <a:prstGeom prst="rect">
            <a:avLst/>
          </a:prstGeom>
          <a:solidFill>
            <a:srgbClr val="FFFFFF">
              <a:lumMod val="95000"/>
            </a:srgbClr>
          </a:solidFill>
          <a:ln w="6350" cap="flat" cmpd="sng" algn="ctr">
            <a:solidFill>
              <a:srgbClr val="000000"/>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怎么考？</a:t>
            </a:r>
            <a:endParaRPr kumimoji="0" lang="en-US" altLang="zh-CN" sz="1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53" name="直接箭头连接符 52"/>
          <p:cNvCxnSpPr/>
          <p:nvPr/>
        </p:nvCxnSpPr>
        <p:spPr>
          <a:xfrm flipV="1">
            <a:off x="3742619" y="4345682"/>
            <a:ext cx="945264" cy="1971217"/>
          </a:xfrm>
          <a:prstGeom prst="straightConnector1">
            <a:avLst/>
          </a:prstGeom>
          <a:noFill/>
          <a:ln w="6350" cap="flat" cmpd="sng" algn="ctr">
            <a:solidFill>
              <a:srgbClr val="000000"/>
            </a:solidFill>
            <a:prstDash val="sysDash"/>
            <a:miter lim="800000"/>
            <a:tailEnd type="arrow" w="lg" len="lg"/>
          </a:ln>
          <a:effectLst/>
        </p:spPr>
      </p:cxnSp>
      <p:cxnSp>
        <p:nvCxnSpPr>
          <p:cNvPr id="54" name="直接箭头连接符 53"/>
          <p:cNvCxnSpPr/>
          <p:nvPr/>
        </p:nvCxnSpPr>
        <p:spPr>
          <a:xfrm flipV="1">
            <a:off x="6121950" y="4345681"/>
            <a:ext cx="945264" cy="1971217"/>
          </a:xfrm>
          <a:prstGeom prst="straightConnector1">
            <a:avLst/>
          </a:prstGeom>
          <a:noFill/>
          <a:ln w="6350" cap="flat" cmpd="sng" algn="ctr">
            <a:solidFill>
              <a:srgbClr val="000000"/>
            </a:solidFill>
            <a:prstDash val="sysDash"/>
            <a:miter lim="800000"/>
            <a:tailEnd type="arrow" w="lg" len="lg"/>
          </a:ln>
          <a:effectLst/>
        </p:spPr>
      </p:cxnSp>
      <p:cxnSp>
        <p:nvCxnSpPr>
          <p:cNvPr id="55" name="直接箭头连接符 54"/>
          <p:cNvCxnSpPr/>
          <p:nvPr/>
        </p:nvCxnSpPr>
        <p:spPr>
          <a:xfrm flipV="1">
            <a:off x="8385872" y="4305282"/>
            <a:ext cx="945264" cy="1971217"/>
          </a:xfrm>
          <a:prstGeom prst="straightConnector1">
            <a:avLst/>
          </a:prstGeom>
          <a:noFill/>
          <a:ln w="6350" cap="flat" cmpd="sng" algn="ctr">
            <a:solidFill>
              <a:srgbClr val="000000"/>
            </a:solidFill>
            <a:prstDash val="sysDash"/>
            <a:miter lim="800000"/>
            <a:tailEnd type="arrow" w="lg" len="lg"/>
          </a:ln>
          <a:effectLst/>
        </p:spPr>
      </p:cxnSp>
      <p:sp>
        <p:nvSpPr>
          <p:cNvPr id="56" name="文本框 55"/>
          <p:cNvSpPr txBox="1"/>
          <p:nvPr/>
        </p:nvSpPr>
        <p:spPr>
          <a:xfrm>
            <a:off x="350692" y="2346690"/>
            <a:ext cx="2489552" cy="400110"/>
          </a:xfrm>
          <a:prstGeom prst="rect">
            <a:avLst/>
          </a:prstGeom>
          <a:noFill/>
        </p:spPr>
        <p:txBody>
          <a:bodyPr wrap="square" rtlCol="0">
            <a:spAutoFit/>
          </a:bodyPr>
          <a:lstStyle/>
          <a:p>
            <a:pPr>
              <a:spcBef>
                <a:spcPts val="600"/>
              </a:spcBef>
              <a:spcAft>
                <a:spcPts val="600"/>
              </a:spcAft>
            </a:pPr>
            <a:r>
              <a:rPr lang="zh-CN" altLang="en-US" sz="2000" b="1" dirty="0">
                <a:solidFill>
                  <a:srgbClr val="000000"/>
                </a:solidFill>
                <a:latin typeface="方正兰亭黑简体"/>
                <a:ea typeface="方正兰亭黑简体"/>
              </a:rPr>
              <a:t>绩效管理体系的内容</a:t>
            </a:r>
            <a:endParaRPr lang="zh-CN" altLang="en-US" sz="2000" b="1" dirty="0">
              <a:solidFill>
                <a:srgbClr val="000000"/>
              </a:solidFill>
              <a:latin typeface="方正兰亭黑简体"/>
              <a:ea typeface="方正兰亭黑简体"/>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2</a:t>
                </a:r>
                <a:r>
                  <a:rPr lang="zh-CN" altLang="en-US" sz="2400" b="1" dirty="0">
                    <a:latin typeface="微软雅黑" panose="020B0503020204020204" pitchFamily="34" charset="-122"/>
                    <a:ea typeface="微软雅黑" panose="020B0503020204020204" pitchFamily="34" charset="-122"/>
                  </a:rPr>
                  <a:t> 绩效体系设计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设计原则一：打通战略与绩效的联系，为战略落地服务。</a:t>
            </a:r>
            <a:endPar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 name="组合 2"/>
          <p:cNvGrpSpPr/>
          <p:nvPr/>
        </p:nvGrpSpPr>
        <p:grpSpPr>
          <a:xfrm>
            <a:off x="539494" y="2930011"/>
            <a:ext cx="10469719" cy="3259640"/>
            <a:chOff x="1983880" y="2800422"/>
            <a:chExt cx="7882263" cy="2589305"/>
          </a:xfrm>
        </p:grpSpPr>
        <p:grpSp>
          <p:nvGrpSpPr>
            <p:cNvPr id="59" name="组合 62"/>
            <p:cNvGrpSpPr/>
            <p:nvPr/>
          </p:nvGrpSpPr>
          <p:grpSpPr>
            <a:xfrm>
              <a:off x="3824664" y="4025737"/>
              <a:ext cx="1242073" cy="1242074"/>
              <a:chOff x="4993868" y="2326868"/>
              <a:chExt cx="2204265" cy="2204265"/>
            </a:xfrm>
            <a:effectLst>
              <a:outerShdw blurRad="292100" dist="114300" dir="2700000" algn="tl" rotWithShape="0">
                <a:prstClr val="black">
                  <a:alpha val="25000"/>
                </a:prstClr>
              </a:outerShdw>
            </a:effectLst>
          </p:grpSpPr>
          <p:sp>
            <p:nvSpPr>
              <p:cNvPr id="60" name="任意多边形 60"/>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rgbClr val="B21E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1" name="椭圆 59"/>
              <p:cNvSpPr/>
              <p:nvPr/>
            </p:nvSpPr>
            <p:spPr>
              <a:xfrm>
                <a:off x="5305425" y="2638425"/>
                <a:ext cx="1581150" cy="1581150"/>
              </a:xfrm>
              <a:prstGeom prst="ellipse">
                <a:avLst/>
              </a:prstGeom>
              <a:noFill/>
              <a:ln w="127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5370108" y="2708871"/>
                <a:ext cx="1451783" cy="1451783"/>
              </a:xfrm>
              <a:prstGeom prst="ellipse">
                <a:avLst/>
              </a:prstGeom>
              <a:solidFill>
                <a:srgbClr val="B21E23"/>
              </a:solidFill>
              <a:ln w="19050" cap="flat" cmpd="sng" algn="ctr">
                <a:gradFill flip="none" rotWithShape="1">
                  <a:gsLst>
                    <a:gs pos="100000">
                      <a:sysClr val="window" lastClr="FFFFFF">
                        <a:lumMod val="85000"/>
                      </a:sysClr>
                    </a:gs>
                    <a:gs pos="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3" name="组合 63"/>
            <p:cNvGrpSpPr/>
            <p:nvPr/>
          </p:nvGrpSpPr>
          <p:grpSpPr>
            <a:xfrm>
              <a:off x="4755876" y="3316922"/>
              <a:ext cx="1242073" cy="1242074"/>
              <a:chOff x="4993868" y="2326868"/>
              <a:chExt cx="2204265" cy="2204265"/>
            </a:xfrm>
            <a:effectLst>
              <a:outerShdw blurRad="292100" dist="114300" dir="2700000" algn="tl" rotWithShape="0">
                <a:prstClr val="black">
                  <a:alpha val="25000"/>
                </a:prstClr>
              </a:outerShdw>
            </a:effectLst>
          </p:grpSpPr>
          <p:sp>
            <p:nvSpPr>
              <p:cNvPr id="64" name="任意多边形 64"/>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rgbClr val="B21E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5" name="椭圆 65"/>
              <p:cNvSpPr/>
              <p:nvPr/>
            </p:nvSpPr>
            <p:spPr>
              <a:xfrm>
                <a:off x="5305425" y="2638425"/>
                <a:ext cx="1581150" cy="1581150"/>
              </a:xfrm>
              <a:prstGeom prst="ellipse">
                <a:avLst/>
              </a:prstGeom>
              <a:noFill/>
              <a:ln w="127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6" name="椭圆 66"/>
              <p:cNvSpPr/>
              <p:nvPr/>
            </p:nvSpPr>
            <p:spPr>
              <a:xfrm>
                <a:off x="5370108" y="2708871"/>
                <a:ext cx="1451783" cy="1451783"/>
              </a:xfrm>
              <a:prstGeom prst="ellipse">
                <a:avLst/>
              </a:prstGeom>
              <a:solidFill>
                <a:srgbClr val="B21E23"/>
              </a:solidFill>
              <a:ln w="19050" cap="flat" cmpd="sng" algn="ctr">
                <a:gradFill flip="none" rotWithShape="1">
                  <a:gsLst>
                    <a:gs pos="100000">
                      <a:sysClr val="window" lastClr="FFFFFF">
                        <a:lumMod val="85000"/>
                      </a:sysClr>
                    </a:gs>
                    <a:gs pos="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67" name="组合 71"/>
            <p:cNvGrpSpPr/>
            <p:nvPr/>
          </p:nvGrpSpPr>
          <p:grpSpPr>
            <a:xfrm>
              <a:off x="5730738" y="4025737"/>
              <a:ext cx="1242073" cy="1242074"/>
              <a:chOff x="4993868" y="2326868"/>
              <a:chExt cx="2204265" cy="2204265"/>
            </a:xfrm>
            <a:effectLst>
              <a:outerShdw blurRad="292100" dist="114300" dir="2700000" algn="tl" rotWithShape="0">
                <a:prstClr val="black">
                  <a:alpha val="25000"/>
                </a:prstClr>
              </a:outerShdw>
            </a:effectLst>
          </p:grpSpPr>
          <p:sp>
            <p:nvSpPr>
              <p:cNvPr id="68" name="任意多边形 72"/>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rgbClr val="B21E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69" name="椭圆 73"/>
              <p:cNvSpPr/>
              <p:nvPr/>
            </p:nvSpPr>
            <p:spPr>
              <a:xfrm>
                <a:off x="5305425" y="2638425"/>
                <a:ext cx="1581150" cy="1581150"/>
              </a:xfrm>
              <a:prstGeom prst="ellipse">
                <a:avLst/>
              </a:prstGeom>
              <a:noFill/>
              <a:ln w="127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0" name="椭圆 74"/>
              <p:cNvSpPr/>
              <p:nvPr/>
            </p:nvSpPr>
            <p:spPr>
              <a:xfrm>
                <a:off x="5370108" y="2708871"/>
                <a:ext cx="1451783" cy="1451783"/>
              </a:xfrm>
              <a:prstGeom prst="ellipse">
                <a:avLst/>
              </a:prstGeom>
              <a:solidFill>
                <a:srgbClr val="B21E23"/>
              </a:solidFill>
              <a:ln w="19050" cap="flat" cmpd="sng" algn="ctr">
                <a:gradFill flip="none" rotWithShape="1">
                  <a:gsLst>
                    <a:gs pos="100000">
                      <a:sysClr val="window" lastClr="FFFFFF">
                        <a:lumMod val="85000"/>
                      </a:sysClr>
                    </a:gs>
                    <a:gs pos="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1" name="组合 75"/>
            <p:cNvGrpSpPr/>
            <p:nvPr/>
          </p:nvGrpSpPr>
          <p:grpSpPr>
            <a:xfrm>
              <a:off x="6679482" y="3316922"/>
              <a:ext cx="1242073" cy="1242074"/>
              <a:chOff x="4993868" y="2326868"/>
              <a:chExt cx="2204265" cy="2204265"/>
            </a:xfrm>
            <a:effectLst>
              <a:outerShdw blurRad="292100" dist="114300" dir="2700000" algn="tl" rotWithShape="0">
                <a:prstClr val="black">
                  <a:alpha val="25000"/>
                </a:prstClr>
              </a:outerShdw>
            </a:effectLst>
          </p:grpSpPr>
          <p:sp>
            <p:nvSpPr>
              <p:cNvPr id="72" name="任意多边形 76"/>
              <p:cNvSpPr/>
              <p:nvPr/>
            </p:nvSpPr>
            <p:spPr>
              <a:xfrm>
                <a:off x="4993868" y="2326868"/>
                <a:ext cx="2204265" cy="2204265"/>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solidFill>
                <a:srgbClr val="B21E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3" name="椭圆 77"/>
              <p:cNvSpPr/>
              <p:nvPr/>
            </p:nvSpPr>
            <p:spPr>
              <a:xfrm>
                <a:off x="5305425" y="2638425"/>
                <a:ext cx="1581150" cy="1581150"/>
              </a:xfrm>
              <a:prstGeom prst="ellipse">
                <a:avLst/>
              </a:prstGeom>
              <a:noFill/>
              <a:ln w="12700" cap="flat" cmpd="sng" algn="ctr">
                <a:gradFill flip="none" rotWithShape="1">
                  <a:gsLst>
                    <a:gs pos="0">
                      <a:sysClr val="window" lastClr="FFFFFF">
                        <a:lumMod val="85000"/>
                      </a:sysClr>
                    </a:gs>
                    <a:gs pos="10000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4" name="椭圆 78"/>
              <p:cNvSpPr/>
              <p:nvPr/>
            </p:nvSpPr>
            <p:spPr>
              <a:xfrm>
                <a:off x="5370108" y="2708871"/>
                <a:ext cx="1451783" cy="1451783"/>
              </a:xfrm>
              <a:prstGeom prst="ellipse">
                <a:avLst/>
              </a:prstGeom>
              <a:solidFill>
                <a:srgbClr val="B21E23"/>
              </a:solidFill>
              <a:ln w="19050" cap="flat" cmpd="sng" algn="ctr">
                <a:gradFill flip="none" rotWithShape="1">
                  <a:gsLst>
                    <a:gs pos="100000">
                      <a:sysClr val="window" lastClr="FFFFFF">
                        <a:lumMod val="85000"/>
                      </a:sysClr>
                    </a:gs>
                    <a:gs pos="0">
                      <a:sysClr val="window" lastClr="FFFFFF"/>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grpSp>
          <p:nvGrpSpPr>
            <p:cNvPr id="75" name="组合 80"/>
            <p:cNvGrpSpPr/>
            <p:nvPr/>
          </p:nvGrpSpPr>
          <p:grpSpPr>
            <a:xfrm>
              <a:off x="7554723" y="2800422"/>
              <a:ext cx="2311420" cy="677275"/>
              <a:chOff x="5947699" y="748318"/>
              <a:chExt cx="3081893" cy="903033"/>
            </a:xfrm>
          </p:grpSpPr>
          <p:grpSp>
            <p:nvGrpSpPr>
              <p:cNvPr id="76" name="组合 81"/>
              <p:cNvGrpSpPr/>
              <p:nvPr/>
            </p:nvGrpSpPr>
            <p:grpSpPr>
              <a:xfrm flipV="1">
                <a:off x="5947699" y="1244520"/>
                <a:ext cx="3064053" cy="406831"/>
                <a:chOff x="5272248" y="4626108"/>
                <a:chExt cx="3064053" cy="406831"/>
              </a:xfrm>
            </p:grpSpPr>
            <p:sp>
              <p:nvSpPr>
                <p:cNvPr id="79" name="椭圆 84"/>
                <p:cNvSpPr/>
                <p:nvPr/>
              </p:nvSpPr>
              <p:spPr>
                <a:xfrm>
                  <a:off x="5272248" y="4626108"/>
                  <a:ext cx="81021" cy="81021"/>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0" name="任意多边形 85"/>
                <p:cNvSpPr/>
                <p:nvPr/>
              </p:nvSpPr>
              <p:spPr>
                <a:xfrm>
                  <a:off x="5335428" y="4686868"/>
                  <a:ext cx="3000873" cy="346071"/>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77" name="文本框 82"/>
              <p:cNvSpPr txBox="1"/>
              <p:nvPr/>
            </p:nvSpPr>
            <p:spPr>
              <a:xfrm>
                <a:off x="6028720" y="748318"/>
                <a:ext cx="3000872" cy="48896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400" b="1" kern="0" dirty="0">
                    <a:solidFill>
                      <a:srgbClr val="44546A">
                        <a:lumMod val="50000"/>
                      </a:srgbClr>
                    </a:solidFill>
                    <a:latin typeface="微软雅黑" panose="020B0503020204020204" pitchFamily="34" charset="-122"/>
                    <a:ea typeface="微软雅黑" panose="020B0503020204020204" pitchFamily="34" charset="-122"/>
                  </a:rPr>
                  <a:t>部门</a:t>
                </a:r>
                <a:r>
                  <a:rPr lang="en-US" altLang="zh-CN" sz="2400" b="1" kern="0" dirty="0">
                    <a:solidFill>
                      <a:srgbClr val="44546A">
                        <a:lumMod val="50000"/>
                      </a:srgbClr>
                    </a:solidFill>
                    <a:latin typeface="微软雅黑" panose="020B0503020204020204" pitchFamily="34" charset="-122"/>
                    <a:ea typeface="微软雅黑" panose="020B0503020204020204" pitchFamily="34" charset="-122"/>
                  </a:rPr>
                  <a:t>/</a:t>
                </a:r>
                <a:r>
                  <a:rPr lang="zh-CN" altLang="en-US" sz="2400" b="1" kern="0" dirty="0">
                    <a:solidFill>
                      <a:srgbClr val="44546A">
                        <a:lumMod val="50000"/>
                      </a:srgbClr>
                    </a:solidFill>
                    <a:latin typeface="微软雅黑" panose="020B0503020204020204" pitchFamily="34" charset="-122"/>
                    <a:ea typeface="微软雅黑" panose="020B0503020204020204" pitchFamily="34" charset="-122"/>
                  </a:rPr>
                  <a:t>个人考核指标</a:t>
                </a:r>
                <a:endParaRPr lang="en-US" altLang="zh-CN" sz="2400" b="1" kern="0" dirty="0">
                  <a:solidFill>
                    <a:srgbClr val="44546A">
                      <a:lumMod val="50000"/>
                    </a:srgbClr>
                  </a:solidFill>
                  <a:latin typeface="微软雅黑" panose="020B0503020204020204" pitchFamily="34" charset="-122"/>
                  <a:ea typeface="微软雅黑" panose="020B0503020204020204" pitchFamily="34" charset="-122"/>
                </a:endParaRPr>
              </a:p>
            </p:txBody>
          </p:sp>
        </p:grpSp>
        <p:grpSp>
          <p:nvGrpSpPr>
            <p:cNvPr id="81" name="组合 86"/>
            <p:cNvGrpSpPr/>
            <p:nvPr/>
          </p:nvGrpSpPr>
          <p:grpSpPr>
            <a:xfrm flipV="1">
              <a:off x="6615682" y="5018458"/>
              <a:ext cx="2617806" cy="371269"/>
              <a:chOff x="5947699" y="1279287"/>
              <a:chExt cx="3490408" cy="495026"/>
            </a:xfrm>
          </p:grpSpPr>
          <p:grpSp>
            <p:nvGrpSpPr>
              <p:cNvPr id="82" name="组合 87"/>
              <p:cNvGrpSpPr/>
              <p:nvPr/>
            </p:nvGrpSpPr>
            <p:grpSpPr>
              <a:xfrm flipV="1">
                <a:off x="5947699" y="1279287"/>
                <a:ext cx="3490408" cy="372064"/>
                <a:chOff x="5272248" y="4626108"/>
                <a:chExt cx="3490408" cy="372064"/>
              </a:xfrm>
            </p:grpSpPr>
            <p:sp>
              <p:nvSpPr>
                <p:cNvPr id="85" name="椭圆 90"/>
                <p:cNvSpPr/>
                <p:nvPr/>
              </p:nvSpPr>
              <p:spPr>
                <a:xfrm>
                  <a:off x="5272248" y="4626108"/>
                  <a:ext cx="81021" cy="81021"/>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86" name="任意多边形 91"/>
                <p:cNvSpPr/>
                <p:nvPr/>
              </p:nvSpPr>
              <p:spPr>
                <a:xfrm>
                  <a:off x="5335427" y="4686869"/>
                  <a:ext cx="3427229" cy="311303"/>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3" name="文本框 88"/>
              <p:cNvSpPr txBox="1"/>
              <p:nvPr/>
            </p:nvSpPr>
            <p:spPr>
              <a:xfrm flipV="1">
                <a:off x="6487050" y="1285346"/>
                <a:ext cx="2725936" cy="48896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400" b="1" kern="0" dirty="0">
                    <a:solidFill>
                      <a:srgbClr val="44546A">
                        <a:lumMod val="50000"/>
                      </a:srgbClr>
                    </a:solidFill>
                    <a:latin typeface="微软雅黑" panose="020B0503020204020204" pitchFamily="34" charset="-122"/>
                    <a:ea typeface="微软雅黑" panose="020B0503020204020204" pitchFamily="34" charset="-122"/>
                  </a:rPr>
                  <a:t>部门工作计划</a:t>
                </a:r>
                <a:endParaRPr lang="en-US" altLang="zh-CN" sz="2400" b="1" kern="0" dirty="0">
                  <a:solidFill>
                    <a:srgbClr val="44546A">
                      <a:lumMod val="50000"/>
                    </a:srgbClr>
                  </a:solidFill>
                  <a:latin typeface="微软雅黑" panose="020B0503020204020204" pitchFamily="34" charset="-122"/>
                  <a:ea typeface="微软雅黑" panose="020B0503020204020204" pitchFamily="34" charset="-122"/>
                </a:endParaRPr>
              </a:p>
            </p:txBody>
          </p:sp>
        </p:grpSp>
        <p:grpSp>
          <p:nvGrpSpPr>
            <p:cNvPr id="87" name="组合 92"/>
            <p:cNvGrpSpPr/>
            <p:nvPr/>
          </p:nvGrpSpPr>
          <p:grpSpPr>
            <a:xfrm flipH="1">
              <a:off x="2990966" y="2870106"/>
              <a:ext cx="2128870" cy="608946"/>
              <a:chOff x="5947699" y="839424"/>
              <a:chExt cx="2838494" cy="811927"/>
            </a:xfrm>
          </p:grpSpPr>
          <p:grpSp>
            <p:nvGrpSpPr>
              <p:cNvPr id="88" name="组合 93"/>
              <p:cNvGrpSpPr/>
              <p:nvPr/>
            </p:nvGrpSpPr>
            <p:grpSpPr>
              <a:xfrm flipV="1">
                <a:off x="5947699" y="1317986"/>
                <a:ext cx="2684915" cy="333365"/>
                <a:chOff x="5272248" y="4626108"/>
                <a:chExt cx="2684915" cy="333365"/>
              </a:xfrm>
            </p:grpSpPr>
            <p:sp>
              <p:nvSpPr>
                <p:cNvPr id="91" name="椭圆 96"/>
                <p:cNvSpPr/>
                <p:nvPr/>
              </p:nvSpPr>
              <p:spPr>
                <a:xfrm>
                  <a:off x="5272248" y="4626108"/>
                  <a:ext cx="81021" cy="81021"/>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2" name="任意多边形 9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9" name="文本框 94"/>
              <p:cNvSpPr txBox="1"/>
              <p:nvPr/>
            </p:nvSpPr>
            <p:spPr>
              <a:xfrm>
                <a:off x="6669105" y="839424"/>
                <a:ext cx="2117088" cy="488967"/>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400" b="1" kern="0" dirty="0">
                    <a:solidFill>
                      <a:srgbClr val="44546A">
                        <a:lumMod val="50000"/>
                      </a:srgbClr>
                    </a:solidFill>
                    <a:latin typeface="微软雅黑" panose="020B0503020204020204" pitchFamily="34" charset="-122"/>
                    <a:ea typeface="微软雅黑" panose="020B0503020204020204" pitchFamily="34" charset="-122"/>
                  </a:rPr>
                  <a:t>年度经营目标</a:t>
                </a:r>
                <a:endParaRPr kumimoji="0" lang="en-US" altLang="zh-CN" sz="2400" b="1" i="0" u="none" strike="noStrike" kern="0" cap="none" spc="0" normalizeH="0" baseline="0" noProof="0" dirty="0">
                  <a:ln>
                    <a:noFill/>
                  </a:ln>
                  <a:solidFill>
                    <a:srgbClr val="44546A">
                      <a:lumMod val="50000"/>
                    </a:srgbClr>
                  </a:solidFill>
                  <a:effectLst/>
                  <a:uLnTx/>
                  <a:uFillTx/>
                  <a:latin typeface="微软雅黑" panose="020B0503020204020204" pitchFamily="34" charset="-122"/>
                  <a:ea typeface="微软雅黑" panose="020B0503020204020204" pitchFamily="34" charset="-122"/>
                </a:endParaRPr>
              </a:p>
            </p:txBody>
          </p:sp>
        </p:grpSp>
        <p:grpSp>
          <p:nvGrpSpPr>
            <p:cNvPr id="93" name="组合 104"/>
            <p:cNvGrpSpPr/>
            <p:nvPr/>
          </p:nvGrpSpPr>
          <p:grpSpPr>
            <a:xfrm flipH="1" flipV="1">
              <a:off x="1983880" y="4963633"/>
              <a:ext cx="2226033" cy="385164"/>
              <a:chOff x="5947699" y="1317986"/>
              <a:chExt cx="2968044" cy="513552"/>
            </a:xfrm>
          </p:grpSpPr>
          <p:grpSp>
            <p:nvGrpSpPr>
              <p:cNvPr id="94" name="组合 105"/>
              <p:cNvGrpSpPr/>
              <p:nvPr/>
            </p:nvGrpSpPr>
            <p:grpSpPr>
              <a:xfrm flipV="1">
                <a:off x="5947699" y="1317986"/>
                <a:ext cx="2684915" cy="333365"/>
                <a:chOff x="5272248" y="4626108"/>
                <a:chExt cx="2684915" cy="333365"/>
              </a:xfrm>
            </p:grpSpPr>
            <p:sp>
              <p:nvSpPr>
                <p:cNvPr id="97" name="椭圆 108"/>
                <p:cNvSpPr/>
                <p:nvPr/>
              </p:nvSpPr>
              <p:spPr>
                <a:xfrm>
                  <a:off x="5272248" y="4626108"/>
                  <a:ext cx="81021" cy="81021"/>
                </a:xfrm>
                <a:prstGeom prst="ellips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8" name="任意多边形 109"/>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95" name="文本框 106"/>
              <p:cNvSpPr txBox="1"/>
              <p:nvPr/>
            </p:nvSpPr>
            <p:spPr>
              <a:xfrm flipV="1">
                <a:off x="7135276" y="1342572"/>
                <a:ext cx="1780467" cy="488966"/>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lang="zh-CN" altLang="en-US" sz="2400" b="1" kern="0" dirty="0">
                    <a:solidFill>
                      <a:srgbClr val="44546A">
                        <a:lumMod val="50000"/>
                      </a:srgbClr>
                    </a:solidFill>
                    <a:latin typeface="微软雅黑" panose="020B0503020204020204" pitchFamily="34" charset="-122"/>
                    <a:ea typeface="微软雅黑" panose="020B0503020204020204" pitchFamily="34" charset="-122"/>
                  </a:rPr>
                  <a:t>公司战略</a:t>
                </a:r>
                <a:endParaRPr lang="en-US" altLang="zh-CN" sz="2400" b="1" kern="0" dirty="0">
                  <a:solidFill>
                    <a:srgbClr val="44546A">
                      <a:lumMod val="50000"/>
                    </a:srgbClr>
                  </a:solidFill>
                  <a:latin typeface="微软雅黑" panose="020B0503020204020204" pitchFamily="34" charset="-122"/>
                  <a:ea typeface="微软雅黑" panose="020B0503020204020204" pitchFamily="34" charset="-122"/>
                </a:endParaRPr>
              </a:p>
            </p:txBody>
          </p:sp>
        </p:grpSp>
        <p:sp>
          <p:nvSpPr>
            <p:cNvPr id="99" name="文本框 122"/>
            <p:cNvSpPr txBox="1"/>
            <p:nvPr/>
          </p:nvSpPr>
          <p:spPr>
            <a:xfrm>
              <a:off x="4066362" y="4386804"/>
              <a:ext cx="750088" cy="513415"/>
            </a:xfrm>
            <a:prstGeom prst="rect">
              <a:avLst/>
            </a:prstGeom>
            <a:noFill/>
          </p:spPr>
          <p:txBody>
            <a:bodyPr wrap="square" rtlCol="0">
              <a:spAutoFit/>
            </a:bodyPr>
            <a:lstStyle/>
            <a:p>
              <a:pPr algn="ctr">
                <a:defRPr/>
              </a:pPr>
              <a:r>
                <a:rPr lang="en-US" altLang="zh-CN" sz="3600" dirty="0">
                  <a:solidFill>
                    <a:prstClr val="white"/>
                  </a:solidFill>
                  <a:latin typeface="Impact" panose="020B0806030902050204" pitchFamily="34" charset="0"/>
                  <a:ea typeface="宋体" panose="02010600030101010101" pitchFamily="2" charset="-122"/>
                </a:rPr>
                <a:t>01</a:t>
              </a:r>
              <a:endParaRPr lang="zh-CN" altLang="en-US" sz="3600" dirty="0">
                <a:solidFill>
                  <a:prstClr val="white"/>
                </a:solidFill>
                <a:latin typeface="Impact" panose="020B0806030902050204" pitchFamily="34" charset="0"/>
                <a:ea typeface="宋体" panose="02010600030101010101" pitchFamily="2" charset="-122"/>
              </a:endParaRPr>
            </a:p>
          </p:txBody>
        </p:sp>
        <p:sp>
          <p:nvSpPr>
            <p:cNvPr id="100" name="文本框 125"/>
            <p:cNvSpPr txBox="1"/>
            <p:nvPr/>
          </p:nvSpPr>
          <p:spPr>
            <a:xfrm>
              <a:off x="5003898" y="3656419"/>
              <a:ext cx="750088" cy="513415"/>
            </a:xfrm>
            <a:prstGeom prst="rect">
              <a:avLst/>
            </a:prstGeom>
            <a:noFill/>
          </p:spPr>
          <p:txBody>
            <a:bodyPr wrap="square" rtlCol="0">
              <a:spAutoFit/>
            </a:bodyPr>
            <a:lstStyle/>
            <a:p>
              <a:pPr algn="ctr">
                <a:defRPr/>
              </a:pPr>
              <a:r>
                <a:rPr lang="en-US" altLang="zh-CN" sz="3600" dirty="0">
                  <a:solidFill>
                    <a:prstClr val="white"/>
                  </a:solidFill>
                  <a:latin typeface="Impact" panose="020B0806030902050204" pitchFamily="34" charset="0"/>
                  <a:ea typeface="宋体" panose="02010600030101010101" pitchFamily="2" charset="-122"/>
                </a:rPr>
                <a:t>02</a:t>
              </a:r>
              <a:endParaRPr lang="zh-CN" altLang="en-US" sz="3600" dirty="0">
                <a:solidFill>
                  <a:prstClr val="white"/>
                </a:solidFill>
                <a:latin typeface="Impact" panose="020B0806030902050204" pitchFamily="34" charset="0"/>
                <a:ea typeface="宋体" panose="02010600030101010101" pitchFamily="2" charset="-122"/>
              </a:endParaRPr>
            </a:p>
          </p:txBody>
        </p:sp>
        <p:sp>
          <p:nvSpPr>
            <p:cNvPr id="101" name="文本框 128"/>
            <p:cNvSpPr txBox="1"/>
            <p:nvPr/>
          </p:nvSpPr>
          <p:spPr>
            <a:xfrm>
              <a:off x="6933305" y="3701004"/>
              <a:ext cx="750088" cy="513415"/>
            </a:xfrm>
            <a:prstGeom prst="rect">
              <a:avLst/>
            </a:prstGeom>
            <a:noFill/>
          </p:spPr>
          <p:txBody>
            <a:bodyPr wrap="square" rtlCol="0">
              <a:spAutoFit/>
            </a:bodyPr>
            <a:lstStyle/>
            <a:p>
              <a:pPr algn="ctr">
                <a:defRPr/>
              </a:pPr>
              <a:r>
                <a:rPr lang="en-US" altLang="zh-CN" sz="3600" dirty="0">
                  <a:solidFill>
                    <a:prstClr val="white"/>
                  </a:solidFill>
                  <a:latin typeface="Impact" panose="020B0806030902050204" pitchFamily="34" charset="0"/>
                  <a:ea typeface="宋体" panose="02010600030101010101" pitchFamily="2" charset="-122"/>
                </a:rPr>
                <a:t>04</a:t>
              </a:r>
              <a:endParaRPr lang="zh-CN" altLang="en-US" sz="3600" dirty="0">
                <a:solidFill>
                  <a:prstClr val="white"/>
                </a:solidFill>
                <a:latin typeface="Impact" panose="020B0806030902050204" pitchFamily="34" charset="0"/>
                <a:ea typeface="宋体" panose="02010600030101010101" pitchFamily="2" charset="-122"/>
              </a:endParaRPr>
            </a:p>
          </p:txBody>
        </p:sp>
        <p:sp>
          <p:nvSpPr>
            <p:cNvPr id="102" name="文本框 131"/>
            <p:cNvSpPr txBox="1"/>
            <p:nvPr/>
          </p:nvSpPr>
          <p:spPr>
            <a:xfrm>
              <a:off x="5976729" y="4362906"/>
              <a:ext cx="750088" cy="513415"/>
            </a:xfrm>
            <a:prstGeom prst="rect">
              <a:avLst/>
            </a:prstGeom>
            <a:noFill/>
          </p:spPr>
          <p:txBody>
            <a:bodyPr wrap="square" rtlCol="0">
              <a:spAutoFit/>
            </a:bodyPr>
            <a:lstStyle/>
            <a:p>
              <a:pPr algn="ctr">
                <a:defRPr/>
              </a:pPr>
              <a:r>
                <a:rPr lang="en-US" altLang="zh-CN" sz="3600" dirty="0">
                  <a:solidFill>
                    <a:prstClr val="white"/>
                  </a:solidFill>
                  <a:latin typeface="Impact" panose="020B0806030902050204" pitchFamily="34" charset="0"/>
                  <a:ea typeface="宋体" panose="02010600030101010101" pitchFamily="2" charset="-122"/>
                </a:rPr>
                <a:t>03</a:t>
              </a:r>
              <a:endParaRPr lang="zh-CN" altLang="en-US" sz="3600" dirty="0">
                <a:solidFill>
                  <a:prstClr val="white"/>
                </a:solidFill>
                <a:latin typeface="Impact" panose="020B0806030902050204" pitchFamily="34" charset="0"/>
                <a:ea typeface="宋体" panose="02010600030101010101" pitchFamily="2" charset="-122"/>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2</a:t>
                </a:r>
                <a:r>
                  <a:rPr lang="zh-CN" altLang="en-US" sz="2400" b="1" dirty="0">
                    <a:latin typeface="微软雅黑" panose="020B0503020204020204" pitchFamily="34" charset="-122"/>
                    <a:ea typeface="微软雅黑" panose="020B0503020204020204" pitchFamily="34" charset="-122"/>
                  </a:rPr>
                  <a:t> 绩效体系设计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21" name="矩形 20"/>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卓远案例</a:t>
            </a: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C</a:t>
            </a: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城投公司绩效指标库搭建</a:t>
            </a:r>
            <a:endParaRPr lang="en-US" altLang="zh-CN"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a:p>
            <a:pPr lvl="0">
              <a:buClr>
                <a:srgbClr val="1F497D"/>
              </a:buClr>
              <a:defRPr/>
            </a:pP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南京溧水城建公司在优化前，将公司的经营目标直接作为部门考核指标，造成考核指标无法量化及评价。经过南京卓远梳理后，将关键业绩指标进行提炼及量化，大大提升了组织的工作效率，使公司战略变为切实可行的量化指标。</a:t>
            </a:r>
            <a:endPar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45399" y="2820608"/>
            <a:ext cx="3343157" cy="3638550"/>
          </a:xfrm>
          <a:prstGeom prst="rect">
            <a:avLst/>
          </a:prstGeom>
        </p:spPr>
      </p:pic>
      <p:graphicFrame>
        <p:nvGraphicFramePr>
          <p:cNvPr id="7" name="表格 6"/>
          <p:cNvGraphicFramePr>
            <a:graphicFrameLocks noGrp="1"/>
          </p:cNvGraphicFramePr>
          <p:nvPr/>
        </p:nvGraphicFramePr>
        <p:xfrm>
          <a:off x="4032903" y="2834217"/>
          <a:ext cx="8013698" cy="3638550"/>
        </p:xfrm>
        <a:graphic>
          <a:graphicData uri="http://schemas.openxmlformats.org/drawingml/2006/table">
            <a:tbl>
              <a:tblPr>
                <a:tableStyleId>{5DA37D80-6434-44D0-A028-1B22A696006F}</a:tableStyleId>
              </a:tblPr>
              <a:tblGrid>
                <a:gridCol w="368154"/>
                <a:gridCol w="1129852"/>
                <a:gridCol w="1818554"/>
                <a:gridCol w="368154"/>
                <a:gridCol w="749003"/>
                <a:gridCol w="685528"/>
                <a:gridCol w="2894453"/>
              </a:tblGrid>
              <a:tr h="371475">
                <a:tc>
                  <a:txBody>
                    <a:bodyPr/>
                    <a:lstStyle/>
                    <a:p>
                      <a:pPr algn="ctr" fontAlgn="ctr"/>
                      <a:r>
                        <a:rPr lang="zh-CN" altLang="en-US" sz="1000" u="none" strike="noStrike" dirty="0">
                          <a:effectLst/>
                        </a:rPr>
                        <a:t>序号</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指标名称</a:t>
                      </a:r>
                      <a:endParaRPr lang="zh-CN" altLang="en-US" sz="10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计算公式</a:t>
                      </a:r>
                      <a:r>
                        <a:rPr lang="en-US" altLang="zh-CN" sz="1000" u="none" strike="noStrike">
                          <a:effectLst/>
                        </a:rPr>
                        <a:t>/</a:t>
                      </a:r>
                      <a:r>
                        <a:rPr lang="zh-CN" altLang="en-US" sz="1000" u="none" strike="noStrike">
                          <a:effectLst/>
                        </a:rPr>
                        <a:t>执行要点</a:t>
                      </a:r>
                      <a:endParaRPr lang="zh-CN" altLang="en-US" sz="10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考核分值</a:t>
                      </a:r>
                      <a:endParaRPr lang="zh-CN" altLang="en-US" sz="10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目标值</a:t>
                      </a:r>
                      <a:endParaRPr lang="zh-CN" altLang="en-US" sz="10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数据来源</a:t>
                      </a:r>
                      <a:endParaRPr lang="zh-CN" altLang="en-US" sz="10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评价标准</a:t>
                      </a:r>
                      <a:endParaRPr lang="zh-CN" altLang="en-US" sz="1000" b="1"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1095375">
                <a:tc>
                  <a:txBody>
                    <a:bodyPr/>
                    <a:lstStyle/>
                    <a:p>
                      <a:pPr algn="ctr" fontAlgn="ctr"/>
                      <a:r>
                        <a:rPr lang="en-US" altLang="zh-CN" sz="1000" u="none" strike="noStrike">
                          <a:effectLst/>
                        </a:rPr>
                        <a:t>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“三重一大”工作</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根据市委“三重一大”的政策要求，及时做好“三重一大”条目的统计和上报工作。</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上报及时准确，决策机制落实</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本部门提供，上级领导审核评定</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en-US" altLang="zh-CN" sz="1000" u="none" strike="noStrike">
                          <a:effectLst/>
                        </a:rPr>
                        <a:t>1</a:t>
                      </a:r>
                      <a:r>
                        <a:rPr lang="zh-CN" altLang="en-US" sz="1000" u="none" strike="noStrike">
                          <a:effectLst/>
                        </a:rPr>
                        <a:t>、“三重一大”流程符合政策要求，上报及时无错漏，该项得满分；</a:t>
                      </a:r>
                      <a:br>
                        <a:rPr lang="zh-CN" altLang="en-US" sz="1000" u="none" strike="noStrike">
                          <a:effectLst/>
                        </a:rPr>
                      </a:br>
                      <a:r>
                        <a:rPr lang="en-US" altLang="zh-CN" sz="1000" u="none" strike="noStrike">
                          <a:effectLst/>
                        </a:rPr>
                        <a:t>2</a:t>
                      </a:r>
                      <a:r>
                        <a:rPr lang="zh-CN" altLang="en-US" sz="1000" u="none" strike="noStrike">
                          <a:effectLst/>
                        </a:rPr>
                        <a:t>、未按“三重一大”决策制度履行“三重一大”决策机制，若发生一例少得？分；</a:t>
                      </a:r>
                      <a:br>
                        <a:rPr lang="zh-CN" altLang="en-US" sz="1000" u="none" strike="noStrike">
                          <a:effectLst/>
                        </a:rPr>
                      </a:br>
                      <a:r>
                        <a:rPr lang="en-US" altLang="zh-CN" sz="1000" u="none" strike="noStrike">
                          <a:effectLst/>
                        </a:rPr>
                        <a:t>3</a:t>
                      </a:r>
                      <a:r>
                        <a:rPr lang="zh-CN" altLang="en-US" sz="1000" u="none" strike="noStrike">
                          <a:effectLst/>
                        </a:rPr>
                        <a:t>、“三重一大”条目统计和上报工作未及时完成，若发生一例少得？分；</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542925">
                <a:tc>
                  <a:txBody>
                    <a:bodyPr/>
                    <a:lstStyle/>
                    <a:p>
                      <a:pPr algn="ctr" fontAlgn="ctr"/>
                      <a:r>
                        <a:rPr lang="en-US" altLang="zh-CN" sz="1000" u="none" strike="noStrike">
                          <a:effectLst/>
                        </a:rPr>
                        <a:t>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a:t>
                      </a:r>
                      <a:r>
                        <a:rPr lang="en-US" altLang="zh-CN" sz="1000" u="none" strike="noStrike">
                          <a:effectLst/>
                        </a:rPr>
                        <a:t>12345”</a:t>
                      </a:r>
                      <a:r>
                        <a:rPr lang="zh-CN" altLang="en-US" sz="1000" u="none" strike="noStrike">
                          <a:effectLst/>
                        </a:rPr>
                        <a:t>政务服务热线工作</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根据公司管控及</a:t>
                      </a:r>
                      <a:r>
                        <a:rPr lang="zh-CN" altLang="en-US" sz="1000" u="none" strike="noStrike" dirty="0">
                          <a:effectLst/>
                        </a:rPr>
                        <a:t>相关政策要求，对政务服务热线做如实、及时、规范的回复，并做好满意度调查。</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满意率</a:t>
                      </a:r>
                      <a:r>
                        <a:rPr lang="en-US" altLang="zh-CN" sz="1000" u="none" strike="noStrike">
                          <a:effectLst/>
                        </a:rPr>
                        <a:t>95%</a:t>
                      </a:r>
                      <a:r>
                        <a:rPr lang="zh-CN" altLang="en-US" sz="1000" u="none" strike="noStrike">
                          <a:effectLst/>
                        </a:rPr>
                        <a:t>以上</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本部门提供，权限部门检查反馈</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每少</a:t>
                      </a:r>
                      <a:r>
                        <a:rPr lang="en-US" altLang="zh-CN" sz="1000" u="none" strike="noStrike">
                          <a:effectLst/>
                        </a:rPr>
                        <a:t>1%</a:t>
                      </a:r>
                      <a:r>
                        <a:rPr lang="zh-CN" altLang="en-US" sz="1000" u="none" strike="noStrike">
                          <a:effectLst/>
                        </a:rPr>
                        <a:t>，少得</a:t>
                      </a:r>
                      <a:r>
                        <a:rPr lang="en-US" altLang="zh-CN" sz="1000" u="none" strike="noStrike">
                          <a:effectLst/>
                        </a:rPr>
                        <a:t>1</a:t>
                      </a:r>
                      <a:r>
                        <a:rPr lang="zh-CN" altLang="en-US" sz="1000" u="none" strike="noStrike">
                          <a:effectLst/>
                        </a:rPr>
                        <a:t>分，期间线性计算，评分计算实行四舍五入，计算结果保留两位小数。</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1085850">
                <a:tc>
                  <a:txBody>
                    <a:bodyPr/>
                    <a:lstStyle/>
                    <a:p>
                      <a:pPr algn="ctr" fontAlgn="ctr"/>
                      <a:r>
                        <a:rPr lang="en-US" altLang="zh-CN" sz="1000" u="none" strike="noStrike">
                          <a:effectLst/>
                        </a:rPr>
                        <a:t>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dirty="0">
                          <a:effectLst/>
                        </a:rPr>
                        <a:t>办公费</a:t>
                      </a:r>
                      <a:r>
                        <a:rPr lang="zh-CN" altLang="en-US" sz="1000" u="none" strike="noStrike">
                          <a:effectLst/>
                        </a:rPr>
                        <a:t>用预算管控</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dirty="0">
                          <a:effectLst/>
                        </a:rPr>
                        <a:t>季度汇总分析车辆、固定电话费、网络、办公室管理费、业务招待费等归口于</a:t>
                      </a:r>
                      <a:r>
                        <a:rPr lang="zh-CN" altLang="en-US" sz="1000" u="none" strike="noStrike">
                          <a:effectLst/>
                        </a:rPr>
                        <a:t>办公室管控的</a:t>
                      </a:r>
                      <a:r>
                        <a:rPr lang="zh-CN" altLang="en-US" sz="1000" u="none" strike="noStrike" dirty="0">
                          <a:effectLst/>
                        </a:rPr>
                        <a:t>费用使用，确保控制在当期预算范围内</a:t>
                      </a:r>
                      <a:br>
                        <a:rPr lang="zh-CN" altLang="en-US" sz="1000" u="none" strike="noStrike" dirty="0">
                          <a:effectLst/>
                        </a:rPr>
                      </a:br>
                      <a:r>
                        <a:rPr lang="zh-CN" altLang="en-US" sz="1000" u="none" strike="noStrike" dirty="0">
                          <a:effectLst/>
                        </a:rPr>
                        <a:t>（实际费用</a:t>
                      </a:r>
                      <a:r>
                        <a:rPr lang="en-US" altLang="zh-CN" sz="1000" u="none" strike="noStrike" dirty="0">
                          <a:effectLst/>
                        </a:rPr>
                        <a:t>÷</a:t>
                      </a:r>
                      <a:r>
                        <a:rPr lang="zh-CN" altLang="en-US" sz="1000" u="none" strike="noStrike" dirty="0">
                          <a:effectLst/>
                        </a:rPr>
                        <a:t>当期预算</a:t>
                      </a:r>
                      <a:r>
                        <a:rPr lang="en-US" altLang="zh-CN" sz="1000" u="none" strike="noStrike" dirty="0">
                          <a:effectLst/>
                        </a:rPr>
                        <a:t>/</a:t>
                      </a:r>
                      <a:r>
                        <a:rPr lang="zh-CN" altLang="en-US" sz="1000" u="none" strike="noStrike" dirty="0">
                          <a:effectLst/>
                        </a:rPr>
                        <a:t>计划费用）</a:t>
                      </a:r>
                      <a:r>
                        <a:rPr lang="en-US" altLang="zh-CN" sz="1000" u="none" strike="noStrike" dirty="0">
                          <a:effectLst/>
                        </a:rPr>
                        <a:t>×100</a:t>
                      </a:r>
                      <a:r>
                        <a:rPr lang="zh-CN" altLang="en-US" sz="1000" u="none" strike="noStrike" dirty="0">
                          <a:effectLst/>
                        </a:rPr>
                        <a:t>％</a:t>
                      </a:r>
                      <a:r>
                        <a:rPr lang="en-US" altLang="zh-CN" sz="1000" u="none" strike="noStrike" dirty="0">
                          <a:effectLst/>
                        </a:rPr>
                        <a:t>,  ≤______%</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　</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实际费用</a:t>
                      </a:r>
                      <a:r>
                        <a:rPr lang="en-US" altLang="zh-CN" sz="1000" u="none" strike="noStrike">
                          <a:effectLst/>
                        </a:rPr>
                        <a:t>100%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本部门跟进提供，财务部复核</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en-US" altLang="zh-CN" sz="1000" u="none" strike="noStrike" dirty="0">
                          <a:effectLst/>
                        </a:rPr>
                        <a:t>1</a:t>
                      </a:r>
                      <a:r>
                        <a:rPr lang="zh-CN" altLang="en-US" sz="1000" u="none" strike="noStrike" dirty="0">
                          <a:effectLst/>
                        </a:rPr>
                        <a:t>、预算使用率距离目标值相差</a:t>
                      </a:r>
                      <a:r>
                        <a:rPr lang="en-US" altLang="zh-CN" sz="1000" u="none" strike="noStrike" dirty="0">
                          <a:effectLst/>
                        </a:rPr>
                        <a:t>2</a:t>
                      </a:r>
                      <a:r>
                        <a:rPr lang="zh-CN" altLang="en-US" sz="1000" u="none" strike="noStrike" dirty="0">
                          <a:effectLst/>
                        </a:rPr>
                        <a:t>个百分点（含）以内，该项可得满分；</a:t>
                      </a:r>
                      <a:br>
                        <a:rPr lang="zh-CN" altLang="en-US" sz="1000" u="none" strike="noStrike" dirty="0">
                          <a:effectLst/>
                        </a:rPr>
                      </a:br>
                      <a:r>
                        <a:rPr lang="en-US" altLang="zh-CN" sz="1000" u="none" strike="noStrike" dirty="0">
                          <a:effectLst/>
                        </a:rPr>
                        <a:t>2</a:t>
                      </a:r>
                      <a:r>
                        <a:rPr lang="zh-CN" altLang="en-US" sz="1000" u="none" strike="noStrike" dirty="0">
                          <a:effectLst/>
                        </a:rPr>
                        <a:t>、预算使用率距离目标值相差</a:t>
                      </a:r>
                      <a:r>
                        <a:rPr lang="en-US" altLang="zh-CN" sz="1000" u="none" strike="noStrike" dirty="0">
                          <a:effectLst/>
                        </a:rPr>
                        <a:t>5</a:t>
                      </a:r>
                      <a:r>
                        <a:rPr lang="zh-CN" altLang="en-US" sz="1000" u="none" strike="noStrike" dirty="0">
                          <a:effectLst/>
                        </a:rPr>
                        <a:t>个百分点（含）以内的，该项满分*</a:t>
                      </a:r>
                      <a:r>
                        <a:rPr lang="en-US" altLang="zh-CN" sz="1000" u="none" strike="noStrike" dirty="0">
                          <a:effectLst/>
                        </a:rPr>
                        <a:t>50%</a:t>
                      </a:r>
                      <a:br>
                        <a:rPr lang="en-US" altLang="zh-CN" sz="1000" u="none" strike="noStrike" dirty="0">
                          <a:effectLst/>
                        </a:rPr>
                      </a:br>
                      <a:r>
                        <a:rPr lang="en-US" altLang="zh-CN" sz="1000" u="none" strike="noStrike" dirty="0">
                          <a:effectLst/>
                        </a:rPr>
                        <a:t>3</a:t>
                      </a:r>
                      <a:r>
                        <a:rPr lang="zh-CN" altLang="en-US" sz="1000" u="none" strike="noStrike" dirty="0">
                          <a:effectLst/>
                        </a:rPr>
                        <a:t>、预算使用率距离目标值相差</a:t>
                      </a:r>
                      <a:r>
                        <a:rPr lang="en-US" altLang="zh-CN" sz="1000" u="none" strike="noStrike" dirty="0">
                          <a:effectLst/>
                        </a:rPr>
                        <a:t>10</a:t>
                      </a:r>
                      <a:r>
                        <a:rPr lang="zh-CN" altLang="en-US" sz="1000" u="none" strike="noStrike" dirty="0">
                          <a:effectLst/>
                        </a:rPr>
                        <a:t>个百分点以上或实际费用超出目标费用的，该项不得分；</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r h="542925">
                <a:tc>
                  <a:txBody>
                    <a:bodyPr/>
                    <a:lstStyle/>
                    <a:p>
                      <a:pPr algn="ctr" fontAlgn="ctr"/>
                      <a:r>
                        <a:rPr lang="en-US" altLang="zh-CN" sz="1000" u="none" strike="noStrike">
                          <a:effectLst/>
                        </a:rPr>
                        <a:t>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会务及活动组织</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根据实际情况，保障会务及相关活动所需物资、合理安排会议活动场所</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dirty="0">
                          <a:effectLst/>
                        </a:rPr>
                        <a:t>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000" u="none" strike="noStrike">
                          <a:effectLst/>
                        </a:rPr>
                        <a:t>无延误，无投诉</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zh-CN" altLang="en-US" sz="1000" u="none" strike="noStrike">
                          <a:effectLst/>
                        </a:rPr>
                        <a:t>本部门提供，上级领导审核评定</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ctr"/>
                      <a:r>
                        <a:rPr lang="en-US" altLang="zh-CN" sz="1000" u="none" strike="noStrike" dirty="0">
                          <a:effectLst/>
                        </a:rPr>
                        <a:t>1</a:t>
                      </a:r>
                      <a:r>
                        <a:rPr lang="zh-CN" altLang="en-US" sz="1000" u="none" strike="noStrike" dirty="0">
                          <a:effectLst/>
                        </a:rPr>
                        <a:t>、会务及活动安排及时妥当，该项得满分；</a:t>
                      </a:r>
                      <a:br>
                        <a:rPr lang="zh-CN" altLang="en-US" sz="1000" u="none" strike="noStrike" dirty="0">
                          <a:effectLst/>
                        </a:rPr>
                      </a:br>
                      <a:r>
                        <a:rPr lang="en-US" altLang="zh-CN" sz="1000" u="none" strike="noStrike" dirty="0">
                          <a:effectLst/>
                        </a:rPr>
                        <a:t>2</a:t>
                      </a:r>
                      <a:r>
                        <a:rPr lang="zh-CN" altLang="en-US" sz="1000" u="none" strike="noStrike" dirty="0">
                          <a:effectLst/>
                        </a:rPr>
                        <a:t>、发生一次会议或活动安排延误，满分*</a:t>
                      </a:r>
                      <a:r>
                        <a:rPr lang="en-US" altLang="zh-CN" sz="1000" u="none" strike="noStrike" dirty="0">
                          <a:effectLst/>
                        </a:rPr>
                        <a:t>50%</a:t>
                      </a:r>
                      <a:r>
                        <a:rPr lang="zh-CN" altLang="en-US" sz="1000" u="none" strike="noStrike" dirty="0">
                          <a:effectLst/>
                        </a:rPr>
                        <a:t>；</a:t>
                      </a:r>
                      <a:br>
                        <a:rPr lang="zh-CN" altLang="en-US" sz="1000" u="none" strike="noStrike" dirty="0">
                          <a:effectLst/>
                        </a:rPr>
                      </a:br>
                      <a:r>
                        <a:rPr lang="en-US" altLang="zh-CN" sz="1000" u="none" strike="noStrike" dirty="0">
                          <a:effectLst/>
                        </a:rPr>
                        <a:t>3</a:t>
                      </a:r>
                      <a:r>
                        <a:rPr lang="zh-CN" altLang="en-US" sz="1000" u="none" strike="noStrike" dirty="0">
                          <a:effectLst/>
                        </a:rPr>
                        <a:t>、发生两次及以上会议或活动延误，该项不得分；</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r>
            </a:tbl>
          </a:graphicData>
        </a:graphic>
      </p:graphicFrame>
      <p:sp>
        <p:nvSpPr>
          <p:cNvPr id="10" name="文本框 9"/>
          <p:cNvSpPr txBox="1"/>
          <p:nvPr/>
        </p:nvSpPr>
        <p:spPr>
          <a:xfrm>
            <a:off x="539494" y="2464885"/>
            <a:ext cx="2838433"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优化前的绩效考核指标</a:t>
            </a:r>
            <a:endParaRPr lang="zh-CN" altLang="en-US"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6620535" y="2451276"/>
            <a:ext cx="2838433"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优化后的绩效考核指标</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4"/>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2</a:t>
                </a:r>
                <a:r>
                  <a:rPr lang="zh-CN" altLang="en-US" sz="2400" b="1" dirty="0">
                    <a:latin typeface="微软雅黑" panose="020B0503020204020204" pitchFamily="34" charset="-122"/>
                    <a:ea typeface="微软雅黑" panose="020B0503020204020204" pitchFamily="34" charset="-122"/>
                  </a:rPr>
                  <a:t> 绩效体系设计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设计原则二：强调业绩导向：加强与薪酬管理制度的结合度，绩效考核与组织、部门和个人的绩效挂钩，提高业绩目标和管理目标的导向性。</a:t>
            </a:r>
            <a:endPar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22" name="组合 21"/>
          <p:cNvGrpSpPr/>
          <p:nvPr/>
        </p:nvGrpSpPr>
        <p:grpSpPr>
          <a:xfrm>
            <a:off x="2994125" y="2017107"/>
            <a:ext cx="9162147" cy="2520205"/>
            <a:chOff x="447872" y="2606444"/>
            <a:chExt cx="9162147" cy="2520205"/>
          </a:xfrm>
        </p:grpSpPr>
        <p:sp>
          <p:nvSpPr>
            <p:cNvPr id="19" name="矩形 18"/>
            <p:cNvSpPr/>
            <p:nvPr/>
          </p:nvSpPr>
          <p:spPr>
            <a:xfrm>
              <a:off x="1054208" y="4821335"/>
              <a:ext cx="877163" cy="301173"/>
            </a:xfrm>
            <a:prstGeom prst="rect">
              <a:avLst/>
            </a:prstGeom>
          </p:spPr>
          <p:txBody>
            <a:bodyPr wrap="none">
              <a:spAutoFit/>
            </a:bodyPr>
            <a:lstStyle/>
            <a:p>
              <a:pPr>
                <a:lnSpc>
                  <a:spcPts val="1585"/>
                </a:lnSpc>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cs typeface="QWROCN+MicrosoftYaHei"/>
                </a:rPr>
                <a:t>未达标</a:t>
              </a:r>
              <a:endParaRPr lang="zh-CN" altLang="en-US" dirty="0">
                <a:solidFill>
                  <a:srgbClr val="000000"/>
                </a:solidFill>
                <a:latin typeface="微软雅黑" panose="020B0503020204020204" pitchFamily="34" charset="-122"/>
                <a:ea typeface="微软雅黑" panose="020B0503020204020204" pitchFamily="34" charset="-122"/>
                <a:cs typeface="QWROCN+MicrosoftYaHei"/>
              </a:endParaRPr>
            </a:p>
          </p:txBody>
        </p:sp>
        <p:sp>
          <p:nvSpPr>
            <p:cNvPr id="20" name="矩形 19"/>
            <p:cNvSpPr/>
            <p:nvPr/>
          </p:nvSpPr>
          <p:spPr>
            <a:xfrm>
              <a:off x="3982036" y="4823489"/>
              <a:ext cx="1107996" cy="301173"/>
            </a:xfrm>
            <a:prstGeom prst="rect">
              <a:avLst/>
            </a:prstGeom>
          </p:spPr>
          <p:txBody>
            <a:bodyPr wrap="none">
              <a:spAutoFit/>
            </a:bodyPr>
            <a:lstStyle/>
            <a:p>
              <a:pPr>
                <a:lnSpc>
                  <a:spcPts val="1585"/>
                </a:lnSpc>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cs typeface="QWROCN+MicrosoftYaHei"/>
                </a:rPr>
                <a:t>达到目标</a:t>
              </a:r>
              <a:endParaRPr lang="zh-CN" altLang="en-US" dirty="0">
                <a:solidFill>
                  <a:srgbClr val="000000"/>
                </a:solidFill>
                <a:latin typeface="微软雅黑" panose="020B0503020204020204" pitchFamily="34" charset="-122"/>
                <a:ea typeface="微软雅黑" panose="020B0503020204020204" pitchFamily="34" charset="-122"/>
                <a:cs typeface="QWROCN+MicrosoftYaHei"/>
              </a:endParaRPr>
            </a:p>
          </p:txBody>
        </p:sp>
        <p:grpSp>
          <p:nvGrpSpPr>
            <p:cNvPr id="6" name="组合 5"/>
            <p:cNvGrpSpPr/>
            <p:nvPr/>
          </p:nvGrpSpPr>
          <p:grpSpPr>
            <a:xfrm>
              <a:off x="447872" y="2606444"/>
              <a:ext cx="9162147" cy="2520205"/>
              <a:chOff x="447872" y="2071872"/>
              <a:chExt cx="9162147" cy="2520205"/>
            </a:xfrm>
          </p:grpSpPr>
          <p:graphicFrame>
            <p:nvGraphicFramePr>
              <p:cNvPr id="5" name="图表 4"/>
              <p:cNvGraphicFramePr/>
              <p:nvPr/>
            </p:nvGraphicFramePr>
            <p:xfrm>
              <a:off x="447872" y="2587507"/>
              <a:ext cx="2018373" cy="151727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4" name="图表 13"/>
              <p:cNvGraphicFramePr/>
              <p:nvPr/>
            </p:nvGraphicFramePr>
            <p:xfrm>
              <a:off x="3080899" y="2327344"/>
              <a:ext cx="2686294" cy="2037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图表 14"/>
              <p:cNvGraphicFramePr/>
              <p:nvPr/>
            </p:nvGraphicFramePr>
            <p:xfrm>
              <a:off x="5767193" y="2071872"/>
              <a:ext cx="3842826" cy="2520205"/>
            </p:xfrm>
            <a:graphic>
              <a:graphicData uri="http://schemas.openxmlformats.org/drawingml/2006/chart">
                <c:chart xmlns:c="http://schemas.openxmlformats.org/drawingml/2006/chart" xmlns:r="http://schemas.openxmlformats.org/officeDocument/2006/relationships" r:id="rId3"/>
              </a:graphicData>
            </a:graphic>
          </p:graphicFrame>
        </p:grpSp>
        <p:sp>
          <p:nvSpPr>
            <p:cNvPr id="21" name="矩形 20"/>
            <p:cNvSpPr/>
            <p:nvPr/>
          </p:nvSpPr>
          <p:spPr>
            <a:xfrm>
              <a:off x="7211552" y="4825476"/>
              <a:ext cx="1107996" cy="301173"/>
            </a:xfrm>
            <a:prstGeom prst="rect">
              <a:avLst/>
            </a:prstGeom>
          </p:spPr>
          <p:txBody>
            <a:bodyPr wrap="none">
              <a:spAutoFit/>
            </a:bodyPr>
            <a:lstStyle/>
            <a:p>
              <a:pPr>
                <a:lnSpc>
                  <a:spcPts val="1585"/>
                </a:lnSpc>
                <a:spcBef>
                  <a:spcPct val="0"/>
                </a:spcBef>
                <a:spcAft>
                  <a:spcPct val="0"/>
                </a:spcAft>
              </a:pPr>
              <a:r>
                <a:rPr lang="zh-CN" altLang="en-US" dirty="0">
                  <a:solidFill>
                    <a:srgbClr val="000000"/>
                  </a:solidFill>
                  <a:latin typeface="微软雅黑" panose="020B0503020204020204" pitchFamily="34" charset="-122"/>
                  <a:ea typeface="微软雅黑" panose="020B0503020204020204" pitchFamily="34" charset="-122"/>
                  <a:cs typeface="QWROCN+MicrosoftYaHei"/>
                </a:rPr>
                <a:t>超过目标</a:t>
              </a:r>
              <a:endParaRPr lang="zh-CN" altLang="en-US" dirty="0">
                <a:solidFill>
                  <a:srgbClr val="000000"/>
                </a:solidFill>
                <a:latin typeface="微软雅黑" panose="020B0503020204020204" pitchFamily="34" charset="-122"/>
                <a:ea typeface="微软雅黑" panose="020B0503020204020204" pitchFamily="34" charset="-122"/>
                <a:cs typeface="QWROCN+MicrosoftYaHei"/>
              </a:endParaRPr>
            </a:p>
          </p:txBody>
        </p:sp>
      </p:grpSp>
      <p:sp>
        <p:nvSpPr>
          <p:cNvPr id="23" name="矩形 22"/>
          <p:cNvSpPr/>
          <p:nvPr/>
        </p:nvSpPr>
        <p:spPr>
          <a:xfrm>
            <a:off x="1290974" y="2522078"/>
            <a:ext cx="508613" cy="190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奖金池</a:t>
            </a:r>
            <a:endParaRPr lang="zh-CN" altLang="en-US" b="1" dirty="0">
              <a:solidFill>
                <a:schemeClr val="tx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2267033" y="4780523"/>
            <a:ext cx="9458802" cy="1848750"/>
            <a:chOff x="2267033" y="4780523"/>
            <a:chExt cx="9458802" cy="1848750"/>
          </a:xfrm>
        </p:grpSpPr>
        <p:graphicFrame>
          <p:nvGraphicFramePr>
            <p:cNvPr id="24" name="图示 23"/>
            <p:cNvGraphicFramePr/>
            <p:nvPr/>
          </p:nvGraphicFramePr>
          <p:xfrm>
            <a:off x="2267033" y="4780523"/>
            <a:ext cx="9458802" cy="6636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矩形 24"/>
            <p:cNvSpPr/>
            <p:nvPr/>
          </p:nvSpPr>
          <p:spPr>
            <a:xfrm>
              <a:off x="2267033" y="5552055"/>
              <a:ext cx="2262764" cy="830997"/>
            </a:xfrm>
            <a:prstGeom prst="rect">
              <a:avLst/>
            </a:prstGeom>
          </p:spPr>
          <p:txBody>
            <a:bodyPr wrap="square">
              <a:spAutoFit/>
            </a:bodyPr>
            <a:lstStyle/>
            <a:p>
              <a:pPr>
                <a:spcBef>
                  <a:spcPct val="0"/>
                </a:spcBef>
                <a:spcAft>
                  <a:spcPct val="0"/>
                </a:spcAft>
              </a:pPr>
              <a:r>
                <a:rPr lang="en-US" altLang="zh-CN" sz="1600" dirty="0">
                  <a:solidFill>
                    <a:srgbClr val="000000"/>
                  </a:solidFill>
                  <a:latin typeface="微软雅黑" panose="020B0503020204020204" pitchFamily="34" charset="-122"/>
                  <a:ea typeface="微软雅黑" panose="020B0503020204020204" pitchFamily="34" charset="-122"/>
                  <a:cs typeface="QWROCN+MicrosoftYaHei"/>
                </a:rPr>
                <a:t>•</a:t>
              </a:r>
              <a:r>
                <a:rPr lang="zh-CN" altLang="en-US" sz="1600" spc="-45" dirty="0">
                  <a:solidFill>
                    <a:srgbClr val="000000"/>
                  </a:solidFill>
                  <a:latin typeface="微软雅黑" panose="020B0503020204020204" pitchFamily="34" charset="-122"/>
                  <a:ea typeface="微软雅黑" panose="020B0503020204020204" pitchFamily="34" charset="-122"/>
                  <a:cs typeface="Times New Roman" panose="02020603050405020304"/>
                </a:rPr>
                <a:t> 根据审批的工资总额按薪酬结构中奖金占比进行测算</a:t>
              </a:r>
              <a:endParaRPr lang="zh-CN" altLang="en-US" sz="1600" dirty="0">
                <a:solidFill>
                  <a:srgbClr val="000000"/>
                </a:solidFill>
                <a:latin typeface="微软雅黑" panose="020B0503020204020204" pitchFamily="34" charset="-122"/>
                <a:ea typeface="微软雅黑" panose="020B0503020204020204" pitchFamily="34" charset="-122"/>
                <a:cs typeface="QWROCN+MicrosoftYaHei"/>
              </a:endParaRPr>
            </a:p>
          </p:txBody>
        </p:sp>
        <p:sp>
          <p:nvSpPr>
            <p:cNvPr id="26" name="矩形 25"/>
            <p:cNvSpPr/>
            <p:nvPr/>
          </p:nvSpPr>
          <p:spPr>
            <a:xfrm>
              <a:off x="4669820" y="5552055"/>
              <a:ext cx="2262764" cy="1077218"/>
            </a:xfrm>
            <a:prstGeom prst="rect">
              <a:avLst/>
            </a:prstGeom>
          </p:spPr>
          <p:txBody>
            <a:bodyPr wrap="square">
              <a:spAutoFit/>
            </a:bodyPr>
            <a:lstStyle/>
            <a:p>
              <a:pPr>
                <a:spcBef>
                  <a:spcPct val="0"/>
                </a:spcBef>
                <a:spcAft>
                  <a:spcPct val="0"/>
                </a:spcAft>
              </a:pPr>
              <a:r>
                <a:rPr lang="en-US" altLang="zh-CN" sz="1600" dirty="0">
                  <a:solidFill>
                    <a:srgbClr val="000000"/>
                  </a:solidFill>
                  <a:latin typeface="微软雅黑" panose="020B0503020204020204" pitchFamily="34" charset="-122"/>
                  <a:ea typeface="微软雅黑" panose="020B0503020204020204" pitchFamily="34" charset="-122"/>
                  <a:cs typeface="QWROCN+MicrosoftYaHei"/>
                </a:rPr>
                <a:t>•</a:t>
              </a:r>
              <a:r>
                <a:rPr lang="zh-CN" altLang="en-US" sz="1600" spc="-58"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z="1600" dirty="0">
                  <a:solidFill>
                    <a:srgbClr val="000000"/>
                  </a:solidFill>
                  <a:latin typeface="微软雅黑" panose="020B0503020204020204" pitchFamily="34" charset="-122"/>
                  <a:ea typeface="微软雅黑" panose="020B0503020204020204" pitchFamily="34" charset="-122"/>
                  <a:cs typeface="QWROCN+MicrosoftYaHei"/>
                </a:rPr>
                <a:t>根据当年业绩达标情况，实际奖金额度相对目标奖金额度会有所增减</a:t>
              </a:r>
              <a:endParaRPr lang="zh-CN" altLang="en-US" sz="1600" dirty="0">
                <a:solidFill>
                  <a:srgbClr val="000000"/>
                </a:solidFill>
                <a:latin typeface="微软雅黑" panose="020B0503020204020204" pitchFamily="34" charset="-122"/>
                <a:ea typeface="微软雅黑" panose="020B0503020204020204" pitchFamily="34" charset="-122"/>
                <a:cs typeface="QWROCN+MicrosoftYaHei"/>
              </a:endParaRPr>
            </a:p>
          </p:txBody>
        </p:sp>
        <p:sp>
          <p:nvSpPr>
            <p:cNvPr id="27" name="矩形 26"/>
            <p:cNvSpPr/>
            <p:nvPr/>
          </p:nvSpPr>
          <p:spPr>
            <a:xfrm>
              <a:off x="7072607" y="5563582"/>
              <a:ext cx="2004812" cy="830997"/>
            </a:xfrm>
            <a:prstGeom prst="rect">
              <a:avLst/>
            </a:prstGeom>
          </p:spPr>
          <p:txBody>
            <a:bodyPr wrap="square">
              <a:spAutoFit/>
            </a:bodyPr>
            <a:lstStyle/>
            <a:p>
              <a:pPr>
                <a:spcBef>
                  <a:spcPct val="0"/>
                </a:spcBef>
                <a:spcAft>
                  <a:spcPct val="0"/>
                </a:spcAft>
              </a:pPr>
              <a:r>
                <a:rPr lang="en-US" altLang="zh-CN" sz="1600" dirty="0">
                  <a:solidFill>
                    <a:srgbClr val="000000"/>
                  </a:solidFill>
                  <a:latin typeface="微软雅黑" panose="020B0503020204020204" pitchFamily="34" charset="-122"/>
                  <a:ea typeface="微软雅黑" panose="020B0503020204020204" pitchFamily="34" charset="-122"/>
                  <a:cs typeface="QWROCN+MicrosoftYaHei"/>
                </a:rPr>
                <a:t>•</a:t>
              </a:r>
              <a:r>
                <a:rPr lang="zh-CN" altLang="en-US" sz="1600" spc="-58"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z="1600" dirty="0">
                  <a:solidFill>
                    <a:srgbClr val="000000"/>
                  </a:solidFill>
                  <a:latin typeface="微软雅黑" panose="020B0503020204020204" pitchFamily="34" charset="-122"/>
                  <a:ea typeface="微软雅黑" panose="020B0503020204020204" pitchFamily="34" charset="-122"/>
                  <a:cs typeface="QWROCN+MicrosoftYaHei"/>
                </a:rPr>
                <a:t>根据部门业绩情</a:t>
              </a:r>
              <a:endParaRPr lang="zh-CN" altLang="en-US" sz="1600" dirty="0">
                <a:solidFill>
                  <a:srgbClr val="000000"/>
                </a:solidFill>
                <a:latin typeface="微软雅黑" panose="020B0503020204020204" pitchFamily="34" charset="-122"/>
                <a:ea typeface="微软雅黑" panose="020B0503020204020204" pitchFamily="34" charset="-122"/>
                <a:cs typeface="QWROCN+MicrosoftYaHei"/>
              </a:endParaRPr>
            </a:p>
            <a:p>
              <a:pPr marL="97790" marR="0">
                <a:spcBef>
                  <a:spcPct val="0"/>
                </a:spcBef>
                <a:spcAft>
                  <a:spcPct val="0"/>
                </a:spcAft>
              </a:pPr>
              <a:r>
                <a:rPr lang="zh-CN" altLang="en-US" sz="1600" dirty="0">
                  <a:solidFill>
                    <a:srgbClr val="000000"/>
                  </a:solidFill>
                  <a:latin typeface="微软雅黑" panose="020B0503020204020204" pitchFamily="34" charset="-122"/>
                  <a:ea typeface="微软雅黑" panose="020B0503020204020204" pitchFamily="34" charset="-122"/>
                  <a:cs typeface="QWROCN+MicrosoftYaHei"/>
                </a:rPr>
                <a:t>况，将公司奖金池分配至各个部门</a:t>
              </a:r>
              <a:endParaRPr lang="zh-CN" altLang="en-US" sz="1600" dirty="0">
                <a:solidFill>
                  <a:srgbClr val="000000"/>
                </a:solidFill>
                <a:latin typeface="微软雅黑" panose="020B0503020204020204" pitchFamily="34" charset="-122"/>
                <a:ea typeface="微软雅黑" panose="020B0503020204020204" pitchFamily="34" charset="-122"/>
                <a:cs typeface="QWROCN+MicrosoftYaHei"/>
              </a:endParaRPr>
            </a:p>
          </p:txBody>
        </p:sp>
        <p:sp>
          <p:nvSpPr>
            <p:cNvPr id="28" name="矩形 27"/>
            <p:cNvSpPr/>
            <p:nvPr/>
          </p:nvSpPr>
          <p:spPr>
            <a:xfrm>
              <a:off x="9347817" y="5571566"/>
              <a:ext cx="2004812" cy="830997"/>
            </a:xfrm>
            <a:prstGeom prst="rect">
              <a:avLst/>
            </a:prstGeom>
          </p:spPr>
          <p:txBody>
            <a:bodyPr wrap="square">
              <a:spAutoFit/>
            </a:bodyPr>
            <a:lstStyle/>
            <a:p>
              <a:pPr>
                <a:spcBef>
                  <a:spcPct val="0"/>
                </a:spcBef>
                <a:spcAft>
                  <a:spcPct val="0"/>
                </a:spcAft>
              </a:pPr>
              <a:r>
                <a:rPr lang="en-US" altLang="zh-CN" sz="1600" dirty="0">
                  <a:solidFill>
                    <a:srgbClr val="000000"/>
                  </a:solidFill>
                  <a:latin typeface="微软雅黑" panose="020B0503020204020204" pitchFamily="34" charset="-122"/>
                  <a:ea typeface="微软雅黑" panose="020B0503020204020204" pitchFamily="34" charset="-122"/>
                  <a:cs typeface="QWROCN+MicrosoftYaHei"/>
                </a:rPr>
                <a:t>•</a:t>
              </a:r>
              <a:r>
                <a:rPr lang="zh-CN" altLang="en-US" sz="1600" spc="-58" dirty="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z="1600" dirty="0">
                  <a:solidFill>
                    <a:srgbClr val="000000"/>
                  </a:solidFill>
                  <a:latin typeface="微软雅黑" panose="020B0503020204020204" pitchFamily="34" charset="-122"/>
                  <a:ea typeface="微软雅黑" panose="020B0503020204020204" pitchFamily="34" charset="-122"/>
                  <a:cs typeface="QWROCN+MicrosoftYaHei"/>
                </a:rPr>
                <a:t>根据个人业绩情况</a:t>
              </a:r>
              <a:r>
                <a:rPr lang="en-US" altLang="zh-CN" sz="1600" dirty="0">
                  <a:solidFill>
                    <a:srgbClr val="000000"/>
                  </a:solidFill>
                  <a:latin typeface="微软雅黑" panose="020B0503020204020204" pitchFamily="34" charset="-122"/>
                  <a:ea typeface="微软雅黑" panose="020B0503020204020204" pitchFamily="34" charset="-122"/>
                  <a:cs typeface="QWROCN+MicrosoftYaHei"/>
                </a:rPr>
                <a:t>,</a:t>
              </a:r>
              <a:r>
                <a:rPr lang="zh-CN" altLang="en-US" sz="1600" dirty="0">
                  <a:solidFill>
                    <a:srgbClr val="000000"/>
                  </a:solidFill>
                  <a:latin typeface="微软雅黑" panose="020B0503020204020204" pitchFamily="34" charset="-122"/>
                  <a:ea typeface="微软雅黑" panose="020B0503020204020204" pitchFamily="34" charset="-122"/>
                  <a:cs typeface="QWROCN+MicrosoftYaHei"/>
                </a:rPr>
                <a:t>将部门奖金分配至个人</a:t>
              </a:r>
              <a:endParaRPr lang="zh-CN" altLang="en-US" sz="1600" dirty="0">
                <a:solidFill>
                  <a:srgbClr val="000000"/>
                </a:solidFill>
                <a:latin typeface="微软雅黑" panose="020B0503020204020204" pitchFamily="34" charset="-122"/>
                <a:ea typeface="微软雅黑" panose="020B0503020204020204" pitchFamily="34" charset="-122"/>
                <a:cs typeface="QWROCN+MicrosoftYaHei"/>
              </a:endParaRPr>
            </a:p>
          </p:txBody>
        </p:sp>
      </p:grpSp>
      <p:sp>
        <p:nvSpPr>
          <p:cNvPr id="29" name="矩形 28"/>
          <p:cNvSpPr/>
          <p:nvPr/>
        </p:nvSpPr>
        <p:spPr>
          <a:xfrm>
            <a:off x="1286284" y="4727964"/>
            <a:ext cx="508613" cy="190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奖金分配过程</a:t>
            </a:r>
            <a:endParaRPr lang="zh-CN" altLang="en-US" b="1" dirty="0">
              <a:solidFill>
                <a:schemeClr val="tx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254909" y="3545058"/>
            <a:ext cx="893732" cy="2026508"/>
            <a:chOff x="254909" y="3545058"/>
            <a:chExt cx="893732" cy="2026508"/>
          </a:xfrm>
        </p:grpSpPr>
        <p:cxnSp>
          <p:nvCxnSpPr>
            <p:cNvPr id="34" name="直接连接符 33"/>
            <p:cNvCxnSpPr/>
            <p:nvPr/>
          </p:nvCxnSpPr>
          <p:spPr>
            <a:xfrm>
              <a:off x="254909" y="3545058"/>
              <a:ext cx="891352" cy="0"/>
            </a:xfrm>
            <a:prstGeom prst="line">
              <a:avLst/>
            </a:prstGeom>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257289" y="5571566"/>
              <a:ext cx="891352" cy="0"/>
            </a:xfrm>
            <a:prstGeom prst="line">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cxnSp>
          <p:nvCxnSpPr>
            <p:cNvPr id="37" name="直接连接符 36"/>
            <p:cNvCxnSpPr/>
            <p:nvPr/>
          </p:nvCxnSpPr>
          <p:spPr>
            <a:xfrm>
              <a:off x="254909" y="3545058"/>
              <a:ext cx="0" cy="2026508"/>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2</a:t>
                </a:r>
                <a:r>
                  <a:rPr lang="zh-CN" altLang="en-US" sz="2400" b="1" dirty="0">
                    <a:latin typeface="微软雅黑" panose="020B0503020204020204" pitchFamily="34" charset="-122"/>
                    <a:ea typeface="微软雅黑" panose="020B0503020204020204" pitchFamily="34" charset="-122"/>
                  </a:rPr>
                  <a:t> 绩效体系设计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21" name="矩形 20"/>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卓远案例</a:t>
            </a: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D</a:t>
            </a: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城投公司</a:t>
            </a:r>
            <a:endParaRPr lang="en-US" altLang="zh-CN"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a:p>
            <a:pPr lvl="0">
              <a:buClr>
                <a:srgbClr val="1F497D"/>
              </a:buClr>
              <a:defRPr/>
            </a:pP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员工个人绩效与部门绩效、公司年度考核相挂钩，有效将经营目标压力进行传递，使员工个人聚焦目标，增加团队协作的凝聚力。</a:t>
            </a:r>
            <a:endPar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1275470" y="3779622"/>
            <a:ext cx="9641059" cy="1269065"/>
          </a:xfrm>
          <a:prstGeom prst="rect">
            <a:avLst/>
          </a:prstGeom>
        </p:spPr>
        <p:txBody>
          <a:bodyPr wrap="square">
            <a:spAutoFit/>
          </a:bodyPr>
          <a:lstStyle/>
          <a:p>
            <a:pPr indent="406400">
              <a:lnSpc>
                <a:spcPct val="150000"/>
              </a:lnSpc>
              <a:spcBef>
                <a:spcPts val="1200"/>
              </a:spcBef>
              <a:spcAft>
                <a:spcPts val="1200"/>
              </a:spcAft>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年度绩效工资</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年度绩效工资标准</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公司年度经营考核系数</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*年度绩效系数</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406400">
              <a:lnSpc>
                <a:spcPct val="150000"/>
              </a:lnSpc>
              <a:spcBef>
                <a:spcPts val="1200"/>
              </a:spcBef>
              <a:spcAft>
                <a:spcPts val="1200"/>
              </a:spcAft>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年度绩效系数</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000" b="1" kern="10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部门年度绩效得分</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个人年度绩效得分*</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70%</a:t>
            </a: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rPr>
              <a:t>/100</a:t>
            </a:r>
            <a:endParaRPr lang="en-US"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线形标注 2 5"/>
          <p:cNvSpPr/>
          <p:nvPr/>
        </p:nvSpPr>
        <p:spPr>
          <a:xfrm>
            <a:off x="8445080" y="2820608"/>
            <a:ext cx="1934818" cy="874644"/>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latin typeface="微软雅黑" panose="020B0503020204020204" pitchFamily="34" charset="-122"/>
                <a:ea typeface="微软雅黑" panose="020B0503020204020204" pitchFamily="34" charset="-122"/>
              </a:rPr>
              <a:t>年度绩效工资与公司效益挂钩</a:t>
            </a:r>
            <a:endParaRPr lang="zh-CN" altLang="en-US" dirty="0">
              <a:latin typeface="微软雅黑" panose="020B0503020204020204" pitchFamily="34" charset="-122"/>
              <a:ea typeface="微软雅黑" panose="020B0503020204020204" pitchFamily="34" charset="-122"/>
            </a:endParaRPr>
          </a:p>
        </p:txBody>
      </p:sp>
      <p:sp>
        <p:nvSpPr>
          <p:cNvPr id="20" name="线形标注 2 5"/>
          <p:cNvSpPr/>
          <p:nvPr/>
        </p:nvSpPr>
        <p:spPr>
          <a:xfrm rot="10800000">
            <a:off x="1578420" y="5526715"/>
            <a:ext cx="1934818" cy="874644"/>
          </a:xfrm>
          <a:prstGeom prst="borderCallout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4" name="文本框 3"/>
          <p:cNvSpPr txBox="1"/>
          <p:nvPr/>
        </p:nvSpPr>
        <p:spPr>
          <a:xfrm>
            <a:off x="1578420" y="5526715"/>
            <a:ext cx="1934818" cy="923330"/>
          </a:xfrm>
          <a:prstGeom prst="rect">
            <a:avLst/>
          </a:prstGeom>
          <a:noFill/>
        </p:spPr>
        <p:txBody>
          <a:bodyPr wrap="square" rtlCol="0">
            <a:spAutoFit/>
          </a:bodyPr>
          <a:lstStyle/>
          <a:p>
            <a:r>
              <a:rPr lang="zh-CN" altLang="en-US" dirty="0"/>
              <a:t>个人绩效与部门绩效完成进行挂钩</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846263" y="1509713"/>
            <a:ext cx="8502650" cy="3841750"/>
            <a:chOff x="1846263" y="1509713"/>
            <a:chExt cx="8502650" cy="3841750"/>
          </a:xfrm>
        </p:grpSpPr>
        <p:grpSp>
          <p:nvGrpSpPr>
            <p:cNvPr id="17" name="组合 16"/>
            <p:cNvGrpSpPr/>
            <p:nvPr/>
          </p:nvGrpSpPr>
          <p:grpSpPr>
            <a:xfrm>
              <a:off x="1846263" y="1509713"/>
              <a:ext cx="8502650" cy="3841750"/>
              <a:chOff x="1846263" y="1509713"/>
              <a:chExt cx="8502650" cy="3841750"/>
            </a:xfrm>
          </p:grpSpPr>
          <p:sp>
            <p:nvSpPr>
              <p:cNvPr id="26" name="Freeform 6"/>
              <p:cNvSpPr/>
              <p:nvPr/>
            </p:nvSpPr>
            <p:spPr bwMode="auto">
              <a:xfrm>
                <a:off x="2035175" y="1703388"/>
                <a:ext cx="8124825" cy="3454400"/>
              </a:xfrm>
              <a:custGeom>
                <a:avLst/>
                <a:gdLst>
                  <a:gd name="T0" fmla="*/ 3615 w 4592"/>
                  <a:gd name="T1" fmla="*/ 1955 h 1955"/>
                  <a:gd name="T2" fmla="*/ 977 w 4592"/>
                  <a:gd name="T3" fmla="*/ 1955 h 1955"/>
                  <a:gd name="T4" fmla="*/ 0 w 4592"/>
                  <a:gd name="T5" fmla="*/ 978 h 1955"/>
                  <a:gd name="T6" fmla="*/ 0 w 4592"/>
                  <a:gd name="T7" fmla="*/ 978 h 1955"/>
                  <a:gd name="T8" fmla="*/ 977 w 4592"/>
                  <a:gd name="T9" fmla="*/ 0 h 1955"/>
                  <a:gd name="T10" fmla="*/ 3615 w 4592"/>
                  <a:gd name="T11" fmla="*/ 0 h 1955"/>
                  <a:gd name="T12" fmla="*/ 4592 w 4592"/>
                  <a:gd name="T13" fmla="*/ 978 h 1955"/>
                  <a:gd name="T14" fmla="*/ 4592 w 4592"/>
                  <a:gd name="T15" fmla="*/ 978 h 1955"/>
                  <a:gd name="T16" fmla="*/ 3615 w 4592"/>
                  <a:gd name="T17" fmla="*/ 1955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2" h="1955">
                    <a:moveTo>
                      <a:pt x="3615" y="1955"/>
                    </a:moveTo>
                    <a:cubicBezTo>
                      <a:pt x="977" y="1955"/>
                      <a:pt x="977" y="1955"/>
                      <a:pt x="977" y="1955"/>
                    </a:cubicBezTo>
                    <a:cubicBezTo>
                      <a:pt x="438" y="1955"/>
                      <a:pt x="0" y="1518"/>
                      <a:pt x="0" y="978"/>
                    </a:cubicBezTo>
                    <a:cubicBezTo>
                      <a:pt x="0" y="978"/>
                      <a:pt x="0" y="978"/>
                      <a:pt x="0" y="978"/>
                    </a:cubicBezTo>
                    <a:cubicBezTo>
                      <a:pt x="0" y="438"/>
                      <a:pt x="438" y="0"/>
                      <a:pt x="977" y="0"/>
                    </a:cubicBezTo>
                    <a:cubicBezTo>
                      <a:pt x="3615" y="0"/>
                      <a:pt x="3615" y="0"/>
                      <a:pt x="3615" y="0"/>
                    </a:cubicBezTo>
                    <a:cubicBezTo>
                      <a:pt x="4155" y="0"/>
                      <a:pt x="4592" y="438"/>
                      <a:pt x="4592" y="978"/>
                    </a:cubicBezTo>
                    <a:cubicBezTo>
                      <a:pt x="4592" y="978"/>
                      <a:pt x="4592" y="978"/>
                      <a:pt x="4592" y="978"/>
                    </a:cubicBezTo>
                    <a:cubicBezTo>
                      <a:pt x="4592" y="1518"/>
                      <a:pt x="4155" y="1955"/>
                      <a:pt x="3615" y="1955"/>
                    </a:cubicBezTo>
                    <a:close/>
                  </a:path>
                </a:pathLst>
              </a:custGeom>
              <a:noFill/>
              <a:ln w="14288" cap="flat">
                <a:solidFill>
                  <a:srgbClr val="DFE3E5">
                    <a:lumMod val="50000"/>
                  </a:srgb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Montserrat Light"/>
                  <a:ea typeface="方正兰亭黑简体"/>
                </a:endParaRPr>
              </a:p>
            </p:txBody>
          </p:sp>
          <p:sp>
            <p:nvSpPr>
              <p:cNvPr id="27" name="Freeform 7"/>
              <p:cNvSpPr/>
              <p:nvPr/>
            </p:nvSpPr>
            <p:spPr bwMode="auto">
              <a:xfrm>
                <a:off x="1846263" y="1509713"/>
                <a:ext cx="8502650" cy="3841750"/>
              </a:xfrm>
              <a:custGeom>
                <a:avLst/>
                <a:gdLst>
                  <a:gd name="T0" fmla="*/ 3740 w 4806"/>
                  <a:gd name="T1" fmla="*/ 2174 h 2174"/>
                  <a:gd name="T2" fmla="*/ 1066 w 4806"/>
                  <a:gd name="T3" fmla="*/ 2174 h 2174"/>
                  <a:gd name="T4" fmla="*/ 0 w 4806"/>
                  <a:gd name="T5" fmla="*/ 1108 h 2174"/>
                  <a:gd name="T6" fmla="*/ 0 w 4806"/>
                  <a:gd name="T7" fmla="*/ 1066 h 2174"/>
                  <a:gd name="T8" fmla="*/ 1066 w 4806"/>
                  <a:gd name="T9" fmla="*/ 0 h 2174"/>
                  <a:gd name="T10" fmla="*/ 3740 w 4806"/>
                  <a:gd name="T11" fmla="*/ 0 h 2174"/>
                  <a:gd name="T12" fmla="*/ 4806 w 4806"/>
                  <a:gd name="T13" fmla="*/ 1066 h 2174"/>
                  <a:gd name="T14" fmla="*/ 4806 w 4806"/>
                  <a:gd name="T15" fmla="*/ 1108 h 2174"/>
                  <a:gd name="T16" fmla="*/ 3740 w 4806"/>
                  <a:gd name="T17" fmla="*/ 2174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6" h="2174">
                    <a:moveTo>
                      <a:pt x="3740" y="2174"/>
                    </a:moveTo>
                    <a:cubicBezTo>
                      <a:pt x="1066" y="2174"/>
                      <a:pt x="1066" y="2174"/>
                      <a:pt x="1066" y="2174"/>
                    </a:cubicBezTo>
                    <a:cubicBezTo>
                      <a:pt x="477" y="2174"/>
                      <a:pt x="0" y="1697"/>
                      <a:pt x="0" y="1108"/>
                    </a:cubicBezTo>
                    <a:cubicBezTo>
                      <a:pt x="0" y="1066"/>
                      <a:pt x="0" y="1066"/>
                      <a:pt x="0" y="1066"/>
                    </a:cubicBezTo>
                    <a:cubicBezTo>
                      <a:pt x="0" y="477"/>
                      <a:pt x="477" y="0"/>
                      <a:pt x="1066" y="0"/>
                    </a:cubicBezTo>
                    <a:cubicBezTo>
                      <a:pt x="3740" y="0"/>
                      <a:pt x="3740" y="0"/>
                      <a:pt x="3740" y="0"/>
                    </a:cubicBezTo>
                    <a:cubicBezTo>
                      <a:pt x="4329" y="0"/>
                      <a:pt x="4806" y="477"/>
                      <a:pt x="4806" y="1066"/>
                    </a:cubicBezTo>
                    <a:cubicBezTo>
                      <a:pt x="4806" y="1108"/>
                      <a:pt x="4806" y="1108"/>
                      <a:pt x="4806" y="1108"/>
                    </a:cubicBezTo>
                    <a:cubicBezTo>
                      <a:pt x="4806" y="1697"/>
                      <a:pt x="4329" y="2174"/>
                      <a:pt x="3740" y="2174"/>
                    </a:cubicBezTo>
                    <a:close/>
                  </a:path>
                </a:pathLst>
              </a:custGeom>
              <a:noFill/>
              <a:ln w="57150" cap="flat">
                <a:solidFill>
                  <a:srgbClr val="DFE3E5">
                    <a:lumMod val="50000"/>
                  </a:srgb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Montserrat Light"/>
                  <a:ea typeface="方正兰亭黑简体"/>
                </a:endParaRPr>
              </a:p>
            </p:txBody>
          </p:sp>
        </p:grpSp>
        <p:sp>
          <p:nvSpPr>
            <p:cNvPr id="20" name="矩形: 圆角 19"/>
            <p:cNvSpPr/>
            <p:nvPr/>
          </p:nvSpPr>
          <p:spPr>
            <a:xfrm>
              <a:off x="2819400" y="2476500"/>
              <a:ext cx="1905000" cy="1905000"/>
            </a:xfrm>
            <a:prstGeom prst="roundRect">
              <a:avLst>
                <a:gd name="adj" fmla="val 16667"/>
              </a:avLst>
            </a:prstGeom>
            <a:noFill/>
            <a:ln w="38100" cap="flat" cmpd="sng" algn="ctr">
              <a:solidFill>
                <a:srgbClr val="B21E2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800" b="0" i="0" u="none" strike="noStrike" kern="0" cap="none" spc="0" normalizeH="0" baseline="0" noProof="0" dirty="0">
                  <a:ln>
                    <a:noFill/>
                  </a:ln>
                  <a:solidFill>
                    <a:srgbClr val="B21E23"/>
                  </a:solidFill>
                  <a:effectLst/>
                  <a:uLnTx/>
                  <a:uFillTx/>
                  <a:latin typeface="Agency FB" panose="020B0503020202020204" pitchFamily="34" charset="0"/>
                  <a:ea typeface="方正兰亭黑简体"/>
                </a:rPr>
                <a:t>01</a:t>
              </a:r>
              <a:endParaRPr kumimoji="0" lang="zh-CN" altLang="en-US" sz="13800" b="0" i="0" u="none" strike="noStrike" kern="0" cap="none" spc="0" normalizeH="0" baseline="0" noProof="0" dirty="0">
                <a:ln>
                  <a:noFill/>
                </a:ln>
                <a:solidFill>
                  <a:srgbClr val="B21E23"/>
                </a:solidFill>
                <a:effectLst/>
                <a:uLnTx/>
                <a:uFillTx/>
                <a:latin typeface="Agency FB" panose="020B0503020202020204" pitchFamily="34" charset="0"/>
                <a:ea typeface="方正兰亭黑简体"/>
              </a:endParaRPr>
            </a:p>
          </p:txBody>
        </p:sp>
        <p:sp>
          <p:nvSpPr>
            <p:cNvPr id="21" name="文本占位符 10"/>
            <p:cNvSpPr txBox="1"/>
            <p:nvPr/>
          </p:nvSpPr>
          <p:spPr>
            <a:xfrm>
              <a:off x="5014912" y="2700002"/>
              <a:ext cx="4408488" cy="646331"/>
            </a:xfrm>
            <a:prstGeom prst="rect">
              <a:avLst/>
            </a:prstGeom>
          </p:spPr>
          <p:txBody>
            <a:bodyPr vert="horz" lIns="91440" tIns="45720" rIns="91440" bIns="45720" rtlCol="0" anchor="ctr">
              <a:sp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zh-CN" altLang="en-US" sz="4000" b="1" i="0" u="none" strike="noStrike" kern="1200" cap="none" spc="0" normalizeH="0" baseline="0" noProof="0" dirty="0">
                  <a:ln>
                    <a:noFill/>
                  </a:ln>
                  <a:solidFill>
                    <a:srgbClr val="B21E23"/>
                  </a:solidFill>
                  <a:effectLst/>
                  <a:uLnTx/>
                  <a:uFillTx/>
                  <a:latin typeface="微软雅黑" panose="020B0503020204020204" pitchFamily="34" charset="-122"/>
                  <a:ea typeface="微软雅黑" panose="020B0503020204020204" pitchFamily="34" charset="-122"/>
                </a:rPr>
                <a:t>背景理解</a:t>
              </a:r>
              <a:endParaRPr kumimoji="0" lang="zh-CN" altLang="en-US" sz="4000" b="1" i="0" u="none" strike="noStrike" kern="1200" cap="none" spc="0" normalizeH="0" baseline="0" noProof="0" dirty="0">
                <a:ln>
                  <a:noFill/>
                </a:ln>
                <a:solidFill>
                  <a:srgbClr val="B21E23"/>
                </a:solidFill>
                <a:effectLst/>
                <a:uLnTx/>
                <a:uFillTx/>
                <a:latin typeface="微软雅黑" panose="020B0503020204020204" pitchFamily="34" charset="-122"/>
                <a:ea typeface="微软雅黑" panose="020B0503020204020204" pitchFamily="34" charset="-122"/>
              </a:endParaRPr>
            </a:p>
          </p:txBody>
        </p:sp>
      </p:grpSp>
      <p:pic>
        <p:nvPicPr>
          <p:cNvPr id="28" name="图片 27" descr="未标题-b-01"/>
          <p:cNvPicPr>
            <a:picLocks noChangeAspect="1"/>
          </p:cNvPicPr>
          <p:nvPr/>
        </p:nvPicPr>
        <p:blipFill>
          <a:blip r:embed="rId1"/>
          <a:stretch>
            <a:fillRect/>
          </a:stretch>
        </p:blipFill>
        <p:spPr>
          <a:xfrm>
            <a:off x="10168883" y="321591"/>
            <a:ext cx="1473835" cy="4476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2</a:t>
                </a:r>
                <a:r>
                  <a:rPr lang="zh-CN" altLang="en-US" sz="2400" b="1" dirty="0">
                    <a:latin typeface="微软雅黑" panose="020B0503020204020204" pitchFamily="34" charset="-122"/>
                    <a:ea typeface="微软雅黑" panose="020B0503020204020204" pitchFamily="34" charset="-122"/>
                  </a:rPr>
                  <a:t> 绩效体系设计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设计原则三：加强绩效考核结果的应用，使绩效管理能真正落地、有效。</a:t>
            </a:r>
            <a:endPar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4" name="表格 3"/>
          <p:cNvGraphicFramePr>
            <a:graphicFrameLocks noGrp="1"/>
          </p:cNvGraphicFramePr>
          <p:nvPr/>
        </p:nvGraphicFramePr>
        <p:xfrm>
          <a:off x="1548508" y="2505923"/>
          <a:ext cx="9940527" cy="4190239"/>
        </p:xfrm>
        <a:graphic>
          <a:graphicData uri="http://schemas.openxmlformats.org/drawingml/2006/table">
            <a:tbl>
              <a:tblPr firstRow="1" bandRow="1">
                <a:tableStyleId>{5940675A-B579-460E-94D1-54222C63F5DA}</a:tableStyleId>
              </a:tblPr>
              <a:tblGrid>
                <a:gridCol w="1443641"/>
                <a:gridCol w="3390313"/>
                <a:gridCol w="5106573"/>
              </a:tblGrid>
              <a:tr h="370840">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应用类型</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制定依据</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释义</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绩效奖金</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defRPr/>
                      </a:pPr>
                      <a:r>
                        <a:rPr lang="en-US" altLang="zh-CN" sz="1800" dirty="0"/>
                        <a:t>•</a:t>
                      </a:r>
                      <a:r>
                        <a:rPr lang="zh-CN" altLang="en-US" sz="1800" spc="44" dirty="0"/>
                        <a:t> </a:t>
                      </a:r>
                      <a:r>
                        <a:rPr lang="zh-CN" altLang="en-US" sz="1800" dirty="0"/>
                        <a:t>公司</a:t>
                      </a:r>
                      <a:r>
                        <a:rPr lang="en-US" altLang="zh-CN" sz="1800" dirty="0"/>
                        <a:t>/</a:t>
                      </a:r>
                      <a:r>
                        <a:rPr lang="zh-CN" altLang="en-US" sz="1800" dirty="0"/>
                        <a:t>部门</a:t>
                      </a:r>
                      <a:r>
                        <a:rPr lang="en-US" altLang="zh-CN" sz="1800" dirty="0"/>
                        <a:t>/</a:t>
                      </a:r>
                      <a:r>
                        <a:rPr lang="zh-CN" altLang="en-US" sz="1800" dirty="0"/>
                        <a:t>个人绩效得分</a:t>
                      </a:r>
                      <a:endParaRPr lang="zh-CN" altLang="en-US" sz="1800" dirty="0"/>
                    </a:p>
                    <a:p>
                      <a:pPr marL="0" marR="0" lvl="0" indent="0" algn="l" defTabSz="914400" rtl="0" eaLnBrk="1" fontAlgn="auto" latinLnBrk="0" hangingPunct="1">
                        <a:lnSpc>
                          <a:spcPct val="114000"/>
                        </a:lnSpc>
                        <a:spcBef>
                          <a:spcPts val="0"/>
                        </a:spcBef>
                        <a:spcAft>
                          <a:spcPts val="0"/>
                        </a:spcAft>
                        <a:buClrTx/>
                        <a:buSzTx/>
                        <a:buFontTx/>
                        <a:buNone/>
                        <a:defRPr/>
                      </a:pPr>
                      <a:r>
                        <a:rPr lang="en-US" altLang="zh-CN" sz="1800" dirty="0"/>
                        <a:t>•</a:t>
                      </a:r>
                      <a:r>
                        <a:rPr lang="zh-CN" altLang="en-US" sz="1800" spc="44" dirty="0"/>
                        <a:t> </a:t>
                      </a:r>
                      <a:r>
                        <a:rPr lang="zh-CN" altLang="en-US" sz="1800" dirty="0"/>
                        <a:t>个人综合绩效等级</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c>
                  <a:txBody>
                    <a:bodyPr/>
                    <a:lstStyle/>
                    <a:p>
                      <a:pPr marL="0" marR="0">
                        <a:lnSpc>
                          <a:spcPct val="114000"/>
                        </a:lnSpc>
                        <a:spcBef>
                          <a:spcPct val="0"/>
                        </a:spcBef>
                        <a:spcAft>
                          <a:spcPct val="0"/>
                        </a:spcAft>
                      </a:pPr>
                      <a:r>
                        <a:rPr lang="en-US" altLang="zh-CN" sz="1800" dirty="0"/>
                        <a:t>•</a:t>
                      </a:r>
                      <a:r>
                        <a:rPr lang="zh-CN" altLang="en-US" sz="1800" spc="44" dirty="0"/>
                        <a:t> </a:t>
                      </a:r>
                      <a:r>
                        <a:rPr lang="zh-CN" altLang="en-US" sz="1800" dirty="0"/>
                        <a:t>奖励绩效优良者，体现个人价值</a:t>
                      </a:r>
                      <a:endParaRPr lang="zh-CN" altLang="en-US" sz="1800" dirty="0"/>
                    </a:p>
                    <a:p>
                      <a:pPr marL="0" marR="0">
                        <a:lnSpc>
                          <a:spcPct val="114000"/>
                        </a:lnSpc>
                        <a:spcBef>
                          <a:spcPct val="0"/>
                        </a:spcBef>
                        <a:spcAft>
                          <a:spcPct val="0"/>
                        </a:spcAft>
                      </a:pPr>
                      <a:r>
                        <a:rPr lang="en-US" altLang="zh-CN" sz="1800" dirty="0"/>
                        <a:t>•</a:t>
                      </a:r>
                      <a:r>
                        <a:rPr lang="zh-CN" altLang="en-US" sz="1800" spc="44" dirty="0"/>
                        <a:t> </a:t>
                      </a:r>
                      <a:r>
                        <a:rPr lang="zh-CN" altLang="en-US" sz="1800" dirty="0"/>
                        <a:t>对绩效普通者也会给予一定奖金，但与优良者</a:t>
                      </a:r>
                      <a:endParaRPr lang="zh-CN" altLang="en-US" sz="1800" dirty="0"/>
                    </a:p>
                    <a:p>
                      <a:pPr marL="132715" marR="0">
                        <a:lnSpc>
                          <a:spcPct val="114000"/>
                        </a:lnSpc>
                        <a:spcBef>
                          <a:spcPct val="0"/>
                        </a:spcBef>
                        <a:spcAft>
                          <a:spcPct val="0"/>
                        </a:spcAft>
                      </a:pPr>
                      <a:r>
                        <a:rPr lang="zh-CN" altLang="en-US" sz="1800" dirty="0"/>
                        <a:t>有显著差距</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调薪</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defRPr/>
                      </a:pPr>
                      <a:r>
                        <a:rPr lang="en-US" altLang="zh-CN" sz="1800" dirty="0"/>
                        <a:t>•</a:t>
                      </a:r>
                      <a:r>
                        <a:rPr lang="zh-CN" altLang="en-US" sz="1800" spc="44" dirty="0"/>
                        <a:t> </a:t>
                      </a:r>
                      <a:r>
                        <a:rPr lang="zh-CN" altLang="en-US" sz="1800" dirty="0"/>
                        <a:t>个人综合绩效等级</a:t>
                      </a:r>
                      <a:endParaRPr lang="zh-CN" altLang="en-US" sz="1800" dirty="0"/>
                    </a:p>
                    <a:p>
                      <a:pPr marL="0" marR="0" lvl="0" indent="0" algn="l" defTabSz="914400" rtl="0" eaLnBrk="1" fontAlgn="auto" latinLnBrk="0" hangingPunct="1">
                        <a:lnSpc>
                          <a:spcPct val="114000"/>
                        </a:lnSpc>
                        <a:spcBef>
                          <a:spcPts val="0"/>
                        </a:spcBef>
                        <a:spcAft>
                          <a:spcPts val="0"/>
                        </a:spcAft>
                        <a:buClrTx/>
                        <a:buSzTx/>
                        <a:buFontTx/>
                        <a:buNone/>
                        <a:defRPr/>
                      </a:pPr>
                      <a:r>
                        <a:rPr lang="en-US" altLang="zh-CN" sz="1800" dirty="0"/>
                        <a:t>•</a:t>
                      </a:r>
                      <a:r>
                        <a:rPr lang="zh-CN" altLang="en-US" sz="1800" spc="44" dirty="0"/>
                        <a:t> </a:t>
                      </a:r>
                      <a:r>
                        <a:rPr lang="zh-CN" altLang="en-US" sz="1800" dirty="0"/>
                        <a:t>员工薪资在带宽中的位置</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c>
                  <a:txBody>
                    <a:bodyPr/>
                    <a:lstStyle/>
                    <a:p>
                      <a:pPr marL="0" marR="0">
                        <a:lnSpc>
                          <a:spcPct val="114000"/>
                        </a:lnSpc>
                        <a:spcBef>
                          <a:spcPct val="0"/>
                        </a:spcBef>
                        <a:spcAft>
                          <a:spcPct val="0"/>
                        </a:spcAft>
                      </a:pPr>
                      <a:r>
                        <a:rPr lang="en-US" altLang="zh-CN" sz="1800" dirty="0"/>
                        <a:t>•</a:t>
                      </a:r>
                      <a:r>
                        <a:rPr lang="zh-CN" altLang="en-US" sz="1800" spc="44" dirty="0"/>
                        <a:t> </a:t>
                      </a:r>
                      <a:r>
                        <a:rPr lang="zh-CN" altLang="en-US" sz="1800" dirty="0"/>
                        <a:t>对员工担负特定责任的综合表现给予稳定的回</a:t>
                      </a:r>
                      <a:endParaRPr lang="zh-CN" altLang="en-US" sz="1800" dirty="0"/>
                    </a:p>
                    <a:p>
                      <a:pPr marL="132715" marR="0">
                        <a:lnSpc>
                          <a:spcPct val="114000"/>
                        </a:lnSpc>
                        <a:spcBef>
                          <a:spcPct val="0"/>
                        </a:spcBef>
                        <a:spcAft>
                          <a:spcPct val="0"/>
                        </a:spcAft>
                      </a:pPr>
                      <a:r>
                        <a:rPr lang="zh-CN" altLang="en-US" sz="1800" dirty="0"/>
                        <a:t>报，体现市场价值</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末位优化</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defRPr/>
                      </a:pPr>
                      <a:r>
                        <a:rPr lang="en-US" altLang="zh-CN" sz="1800" dirty="0"/>
                        <a:t>•</a:t>
                      </a:r>
                      <a:r>
                        <a:rPr lang="zh-CN" altLang="en-US" sz="1800" spc="44" dirty="0"/>
                        <a:t> </a:t>
                      </a:r>
                      <a:r>
                        <a:rPr lang="zh-CN" altLang="en-US" sz="1800" dirty="0"/>
                        <a:t>个人综合绩效等级</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defRPr/>
                      </a:pPr>
                      <a:r>
                        <a:rPr lang="en-US" altLang="zh-CN" sz="1800" dirty="0"/>
                        <a:t>•</a:t>
                      </a:r>
                      <a:r>
                        <a:rPr lang="zh-CN" altLang="en-US" sz="1800" spc="44" dirty="0"/>
                        <a:t> </a:t>
                      </a:r>
                      <a:r>
                        <a:rPr lang="zh-CN" altLang="en-US" sz="1800" dirty="0"/>
                        <a:t>强制</a:t>
                      </a:r>
                      <a:r>
                        <a:rPr lang="en-US" altLang="zh-CN" sz="1800" dirty="0"/>
                        <a:t>D</a:t>
                      </a:r>
                      <a:r>
                        <a:rPr lang="zh-CN" altLang="en-US" sz="1800" dirty="0"/>
                        <a:t>级人员比例（如</a:t>
                      </a:r>
                      <a:r>
                        <a:rPr lang="en-US" altLang="zh-CN" sz="1800" dirty="0"/>
                        <a:t>2%</a:t>
                      </a:r>
                      <a:r>
                        <a:rPr lang="zh-CN" altLang="en-US" sz="1800" dirty="0"/>
                        <a:t>），淘汰末位员工提升公司员工整体素质</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岗职升降</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c>
                  <a:txBody>
                    <a:bodyPr/>
                    <a:lstStyle/>
                    <a:p>
                      <a:pPr marL="0" marR="0">
                        <a:lnSpc>
                          <a:spcPct val="114000"/>
                        </a:lnSpc>
                        <a:spcBef>
                          <a:spcPct val="0"/>
                        </a:spcBef>
                        <a:spcAft>
                          <a:spcPct val="0"/>
                        </a:spcAft>
                      </a:pPr>
                      <a:r>
                        <a:rPr lang="en-US" altLang="zh-CN" sz="1800" dirty="0"/>
                        <a:t>•</a:t>
                      </a:r>
                      <a:r>
                        <a:rPr lang="zh-CN" altLang="en-US" sz="1800" spc="44" dirty="0"/>
                        <a:t> </a:t>
                      </a:r>
                      <a:r>
                        <a:rPr lang="zh-CN" altLang="en-US" sz="1800" dirty="0"/>
                        <a:t>个人综合绩效等级</a:t>
                      </a:r>
                      <a:endParaRPr lang="zh-CN" altLang="en-US" sz="1800" dirty="0"/>
                    </a:p>
                    <a:p>
                      <a:pPr marL="0" marR="0">
                        <a:lnSpc>
                          <a:spcPct val="114000"/>
                        </a:lnSpc>
                        <a:spcBef>
                          <a:spcPct val="0"/>
                        </a:spcBef>
                        <a:spcAft>
                          <a:spcPct val="0"/>
                        </a:spcAft>
                      </a:pPr>
                      <a:r>
                        <a:rPr lang="en-US" altLang="zh-CN" sz="1800" dirty="0"/>
                        <a:t>•</a:t>
                      </a:r>
                      <a:r>
                        <a:rPr lang="zh-CN" altLang="en-US" sz="1800" spc="44" dirty="0"/>
                        <a:t> </a:t>
                      </a:r>
                      <a:r>
                        <a:rPr lang="zh-CN" altLang="en-US" sz="1800" dirty="0"/>
                        <a:t>员工能力</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c>
                  <a:txBody>
                    <a:bodyPr/>
                    <a:lstStyle/>
                    <a:p>
                      <a:pPr marL="0" marR="0">
                        <a:lnSpc>
                          <a:spcPct val="114000"/>
                        </a:lnSpc>
                        <a:spcBef>
                          <a:spcPct val="0"/>
                        </a:spcBef>
                        <a:spcAft>
                          <a:spcPct val="0"/>
                        </a:spcAft>
                      </a:pPr>
                      <a:r>
                        <a:rPr lang="en-US" altLang="zh-CN" sz="1800" dirty="0"/>
                        <a:t>•</a:t>
                      </a:r>
                      <a:r>
                        <a:rPr lang="zh-CN" altLang="en-US" sz="1800" spc="44" dirty="0"/>
                        <a:t> </a:t>
                      </a:r>
                      <a:r>
                        <a:rPr lang="zh-CN" altLang="en-US" sz="1800" dirty="0"/>
                        <a:t>根据员工能力、绩效水平和工作需要确定具体</a:t>
                      </a:r>
                      <a:endParaRPr lang="zh-CN" altLang="en-US" sz="1800" dirty="0"/>
                    </a:p>
                    <a:p>
                      <a:pPr marL="132715" marR="0">
                        <a:lnSpc>
                          <a:spcPct val="114000"/>
                        </a:lnSpc>
                        <a:spcBef>
                          <a:spcPct val="0"/>
                        </a:spcBef>
                        <a:spcAft>
                          <a:spcPct val="0"/>
                        </a:spcAft>
                      </a:pPr>
                      <a:r>
                        <a:rPr lang="zh-CN" altLang="en-US" sz="1800" dirty="0"/>
                        <a:t>的人员升降</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r>
              <a:tr h="370840">
                <a:tc>
                  <a:txBody>
                    <a:bodyPr/>
                    <a:lstStyle/>
                    <a:p>
                      <a:pPr marL="0" marR="0" lvl="0" indent="0" algn="ctr" defTabSz="914400" rtl="0" eaLnBrk="1" fontAlgn="auto" latinLnBrk="0" hangingPunct="1">
                        <a:lnSpc>
                          <a:spcPct val="114000"/>
                        </a:lnSpc>
                        <a:spcBef>
                          <a:spcPts val="0"/>
                        </a:spcBef>
                        <a:spcAft>
                          <a:spcPts val="0"/>
                        </a:spcAft>
                        <a:buClrTx/>
                        <a:buSzTx/>
                        <a:buFontTx/>
                        <a:buNone/>
                        <a:defRPr/>
                      </a:pPr>
                      <a:r>
                        <a:rPr lang="zh-CN" altLang="en-US" sz="1800" dirty="0"/>
                        <a:t>培训发展</a:t>
                      </a:r>
                      <a:endParaRPr lang="zh-CN" altLang="en-US" sz="1800" b="1" dirty="0">
                        <a:solidFill>
                          <a:srgbClr val="000000"/>
                        </a:solidFill>
                        <a:latin typeface="微软雅黑" panose="020B0503020204020204" pitchFamily="34" charset="-122"/>
                        <a:ea typeface="微软雅黑" panose="020B0503020204020204" pitchFamily="34" charset="-122"/>
                        <a:cs typeface="UNWLAQ+MicrosoftYaHei-Bold"/>
                      </a:endParaRPr>
                    </a:p>
                  </a:txBody>
                  <a:tcPr/>
                </a:tc>
                <a:tc>
                  <a:txBody>
                    <a:bodyPr/>
                    <a:lstStyle/>
                    <a:p>
                      <a:pPr marL="0" marR="0" lvl="0" indent="0" algn="l" defTabSz="914400" rtl="0" eaLnBrk="1" fontAlgn="auto" latinLnBrk="0" hangingPunct="1">
                        <a:lnSpc>
                          <a:spcPct val="114000"/>
                        </a:lnSpc>
                        <a:spcBef>
                          <a:spcPts val="0"/>
                        </a:spcBef>
                        <a:spcAft>
                          <a:spcPts val="0"/>
                        </a:spcAft>
                        <a:buClrTx/>
                        <a:buSzTx/>
                        <a:buFontTx/>
                        <a:buNone/>
                        <a:defRPr/>
                      </a:pPr>
                      <a:r>
                        <a:rPr lang="en-US" altLang="zh-CN" sz="1800" dirty="0"/>
                        <a:t>•</a:t>
                      </a:r>
                      <a:r>
                        <a:rPr lang="zh-CN" altLang="en-US" sz="1800" spc="44" dirty="0"/>
                        <a:t> </a:t>
                      </a:r>
                      <a:r>
                        <a:rPr lang="zh-CN" altLang="en-US" sz="1800" dirty="0"/>
                        <a:t>员工能力与岗位能力要求的匹配度</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c>
                  <a:txBody>
                    <a:bodyPr/>
                    <a:lstStyle/>
                    <a:p>
                      <a:pPr marL="0" marR="0">
                        <a:lnSpc>
                          <a:spcPct val="114000"/>
                        </a:lnSpc>
                        <a:spcBef>
                          <a:spcPct val="0"/>
                        </a:spcBef>
                        <a:spcAft>
                          <a:spcPct val="0"/>
                        </a:spcAft>
                      </a:pPr>
                      <a:r>
                        <a:rPr lang="en-US" altLang="zh-CN" sz="1800" dirty="0"/>
                        <a:t>•</a:t>
                      </a:r>
                      <a:r>
                        <a:rPr lang="zh-CN" altLang="en-US" sz="1800" spc="44" dirty="0"/>
                        <a:t> </a:t>
                      </a:r>
                      <a:r>
                        <a:rPr lang="zh-CN" altLang="en-US" sz="1800" dirty="0"/>
                        <a:t>对能力评估不足的部分和员工发展要求选择相</a:t>
                      </a:r>
                      <a:endParaRPr lang="zh-CN" altLang="en-US" sz="1800" dirty="0"/>
                    </a:p>
                    <a:p>
                      <a:pPr marL="132715" marR="0">
                        <a:lnSpc>
                          <a:spcPct val="114000"/>
                        </a:lnSpc>
                        <a:spcBef>
                          <a:spcPct val="0"/>
                        </a:spcBef>
                        <a:spcAft>
                          <a:spcPct val="0"/>
                        </a:spcAft>
                      </a:pPr>
                      <a:r>
                        <a:rPr lang="zh-CN" altLang="en-US" sz="1800" dirty="0"/>
                        <a:t>关培训模块或发展机会</a:t>
                      </a:r>
                      <a:endParaRPr lang="zh-CN" altLang="en-US" sz="1800" dirty="0">
                        <a:solidFill>
                          <a:srgbClr val="000000"/>
                        </a:solidFill>
                        <a:latin typeface="微软雅黑" panose="020B0503020204020204" pitchFamily="34" charset="-122"/>
                        <a:ea typeface="微软雅黑" panose="020B0503020204020204" pitchFamily="34" charset="-122"/>
                        <a:cs typeface="DVOIDM+MicrosoftYaHei"/>
                      </a:endParaRPr>
                    </a:p>
                  </a:txBody>
                  <a:tcPr/>
                </a:tc>
              </a:tr>
            </a:tbl>
          </a:graphicData>
        </a:graphic>
      </p:graphicFrame>
      <p:sp>
        <p:nvSpPr>
          <p:cNvPr id="5" name="矩形 4"/>
          <p:cNvSpPr/>
          <p:nvPr/>
        </p:nvSpPr>
        <p:spPr>
          <a:xfrm>
            <a:off x="702965" y="2505923"/>
            <a:ext cx="508613" cy="40304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CN" altLang="en-US" b="1" dirty="0">
                <a:solidFill>
                  <a:schemeClr val="tx1"/>
                </a:solidFill>
                <a:latin typeface="微软雅黑" panose="020B0503020204020204" pitchFamily="34" charset="-122"/>
                <a:ea typeface="微软雅黑" panose="020B0503020204020204" pitchFamily="34" charset="-122"/>
              </a:rPr>
              <a:t>绩效考核结果应用</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5875396" cy="461665"/>
              <a:chOff x="128920" y="172028"/>
              <a:chExt cx="587539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14275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2</a:t>
                </a:r>
                <a:r>
                  <a:rPr lang="zh-CN" altLang="en-US" sz="2400" b="1" dirty="0">
                    <a:latin typeface="微软雅黑" panose="020B0503020204020204" pitchFamily="34" charset="-122"/>
                    <a:ea typeface="微软雅黑" panose="020B0503020204020204" pitchFamily="34" charset="-122"/>
                  </a:rPr>
                  <a:t> 绩效体系设计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21" name="矩形 20"/>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卓远案例</a:t>
            </a: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E</a:t>
            </a:r>
            <a:r>
              <a:rPr lang="zh-CN" altLang="en-US" sz="2400" b="1" kern="10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城</a:t>
            </a: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投公司二级企业，员工个人绩效考核结果对年度调薪产生直接关联。</a:t>
            </a:r>
            <a:endPar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5" name="表格 4"/>
          <p:cNvGraphicFramePr>
            <a:graphicFrameLocks noGrp="1"/>
          </p:cNvGraphicFramePr>
          <p:nvPr/>
        </p:nvGraphicFramePr>
        <p:xfrm>
          <a:off x="1654655" y="2834217"/>
          <a:ext cx="8514228" cy="3159276"/>
        </p:xfrm>
        <a:graphic>
          <a:graphicData uri="http://schemas.openxmlformats.org/drawingml/2006/table">
            <a:tbl>
              <a:tblPr firstRow="1" firstCol="1" bandRow="1">
                <a:tableStyleId>{5940675A-B579-460E-94D1-54222C63F5DA}</a:tableStyleId>
              </a:tblPr>
              <a:tblGrid>
                <a:gridCol w="4257114"/>
                <a:gridCol w="4257114"/>
              </a:tblGrid>
              <a:tr h="486077">
                <a:tc>
                  <a:txBody>
                    <a:bodyPr/>
                    <a:lstStyle/>
                    <a:p>
                      <a:pPr indent="127000" algn="ctr">
                        <a:lnSpc>
                          <a:spcPct val="150000"/>
                        </a:lnSpc>
                        <a:spcAft>
                          <a:spcPts val="0"/>
                        </a:spcAft>
                      </a:pPr>
                      <a:r>
                        <a:rPr lang="zh-CN" sz="1800" kern="100" dirty="0">
                          <a:effectLst/>
                        </a:rPr>
                        <a:t>调薪结果</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c>
                  <a:txBody>
                    <a:bodyPr/>
                    <a:lstStyle/>
                    <a:p>
                      <a:pPr indent="127000" algn="ctr">
                        <a:lnSpc>
                          <a:spcPct val="150000"/>
                        </a:lnSpc>
                        <a:spcAft>
                          <a:spcPts val="0"/>
                        </a:spcAft>
                      </a:pPr>
                      <a:r>
                        <a:rPr lang="zh-CN" sz="1800" kern="100">
                          <a:effectLst/>
                        </a:rPr>
                        <a:t>满足条件</a:t>
                      </a:r>
                      <a:endParaRPr lang="zh-CN" sz="1800" kern="100">
                        <a:effectLst/>
                        <a:latin typeface="Times New Roman" panose="02020603050405020304" pitchFamily="18" charset="0"/>
                        <a:ea typeface="仿宋" panose="02010609060101010101" pitchFamily="49" charset="-122"/>
                      </a:endParaRPr>
                    </a:p>
                  </a:txBody>
                  <a:tcPr marL="68580" marR="68580" marT="0" marB="0" anchor="ctr"/>
                </a:tc>
              </a:tr>
              <a:tr h="478301">
                <a:tc>
                  <a:txBody>
                    <a:bodyPr/>
                    <a:lstStyle/>
                    <a:p>
                      <a:pPr indent="127000" algn="ctr">
                        <a:lnSpc>
                          <a:spcPct val="150000"/>
                        </a:lnSpc>
                        <a:spcAft>
                          <a:spcPts val="0"/>
                        </a:spcAft>
                      </a:pPr>
                      <a:r>
                        <a:rPr lang="zh-CN" sz="1800" kern="100" dirty="0">
                          <a:effectLst/>
                        </a:rPr>
                        <a:t>上调</a:t>
                      </a:r>
                      <a:r>
                        <a:rPr lang="en-US" sz="1800" kern="100" dirty="0">
                          <a:effectLst/>
                        </a:rPr>
                        <a:t>1</a:t>
                      </a:r>
                      <a:r>
                        <a:rPr lang="zh-CN" sz="1800" kern="100" dirty="0">
                          <a:effectLst/>
                        </a:rPr>
                        <a:t>档薪酬</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c>
                  <a:txBody>
                    <a:bodyPr/>
                    <a:lstStyle/>
                    <a:p>
                      <a:pPr indent="127000" algn="l">
                        <a:lnSpc>
                          <a:spcPct val="150000"/>
                        </a:lnSpc>
                        <a:spcAft>
                          <a:spcPts val="0"/>
                        </a:spcAft>
                      </a:pPr>
                      <a:r>
                        <a:rPr lang="zh-CN" sz="1800" kern="100" dirty="0">
                          <a:effectLst/>
                        </a:rPr>
                        <a:t>年度绩效考核结果为优秀的人员；</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r>
              <a:tr h="697581">
                <a:tc>
                  <a:txBody>
                    <a:bodyPr/>
                    <a:lstStyle/>
                    <a:p>
                      <a:pPr indent="127000" algn="ctr">
                        <a:lnSpc>
                          <a:spcPct val="150000"/>
                        </a:lnSpc>
                        <a:spcAft>
                          <a:spcPts val="0"/>
                        </a:spcAft>
                      </a:pPr>
                      <a:r>
                        <a:rPr lang="zh-CN" sz="1800" kern="100" dirty="0">
                          <a:effectLst/>
                        </a:rPr>
                        <a:t>上调</a:t>
                      </a:r>
                      <a:r>
                        <a:rPr lang="en-US" sz="1800" kern="100" dirty="0">
                          <a:effectLst/>
                        </a:rPr>
                        <a:t>1</a:t>
                      </a:r>
                      <a:r>
                        <a:rPr lang="zh-CN" sz="1800" kern="100" dirty="0">
                          <a:effectLst/>
                        </a:rPr>
                        <a:t>档薪酬</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c>
                  <a:txBody>
                    <a:bodyPr/>
                    <a:lstStyle/>
                    <a:p>
                      <a:pPr indent="127000" algn="l">
                        <a:lnSpc>
                          <a:spcPct val="150000"/>
                        </a:lnSpc>
                        <a:spcAft>
                          <a:spcPts val="0"/>
                        </a:spcAft>
                      </a:pPr>
                      <a:r>
                        <a:rPr lang="zh-CN" sz="1800" kern="100" dirty="0">
                          <a:effectLst/>
                        </a:rPr>
                        <a:t>连续</a:t>
                      </a:r>
                      <a:r>
                        <a:rPr lang="en-US" sz="1800" kern="100" dirty="0">
                          <a:effectLst/>
                        </a:rPr>
                        <a:t>2</a:t>
                      </a:r>
                      <a:r>
                        <a:rPr lang="zh-CN" sz="1800" kern="100" dirty="0">
                          <a:effectLst/>
                        </a:rPr>
                        <a:t>年年度绩效考核结果为良好的，且上年度未进行调薪的人员；</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r>
              <a:tr h="514702">
                <a:tc>
                  <a:txBody>
                    <a:bodyPr/>
                    <a:lstStyle/>
                    <a:p>
                      <a:pPr indent="127000" algn="ctr">
                        <a:lnSpc>
                          <a:spcPct val="150000"/>
                        </a:lnSpc>
                        <a:spcAft>
                          <a:spcPts val="0"/>
                        </a:spcAft>
                      </a:pPr>
                      <a:r>
                        <a:rPr lang="zh-CN" sz="1800" kern="100" dirty="0">
                          <a:effectLst/>
                        </a:rPr>
                        <a:t>维持原档</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c>
                  <a:txBody>
                    <a:bodyPr/>
                    <a:lstStyle/>
                    <a:p>
                      <a:pPr indent="127000" algn="l">
                        <a:lnSpc>
                          <a:spcPct val="150000"/>
                        </a:lnSpc>
                        <a:spcAft>
                          <a:spcPts val="0"/>
                        </a:spcAft>
                      </a:pPr>
                      <a:r>
                        <a:rPr lang="zh-CN" sz="1800" kern="100" dirty="0">
                          <a:effectLst/>
                        </a:rPr>
                        <a:t>年度绩效考核结果为基本称职的人员；</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r>
              <a:tr h="464234">
                <a:tc>
                  <a:txBody>
                    <a:bodyPr/>
                    <a:lstStyle/>
                    <a:p>
                      <a:pPr indent="127000" algn="ctr">
                        <a:lnSpc>
                          <a:spcPct val="150000"/>
                        </a:lnSpc>
                        <a:spcAft>
                          <a:spcPts val="0"/>
                        </a:spcAft>
                      </a:pPr>
                      <a:r>
                        <a:rPr lang="zh-CN" sz="1800" kern="100" dirty="0">
                          <a:effectLst/>
                        </a:rPr>
                        <a:t>下降</a:t>
                      </a:r>
                      <a:r>
                        <a:rPr lang="en-US" sz="1800" kern="100" dirty="0">
                          <a:effectLst/>
                        </a:rPr>
                        <a:t>1</a:t>
                      </a:r>
                      <a:r>
                        <a:rPr lang="zh-CN" sz="1800" kern="100" dirty="0">
                          <a:effectLst/>
                        </a:rPr>
                        <a:t>档</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c>
                  <a:txBody>
                    <a:bodyPr/>
                    <a:lstStyle/>
                    <a:p>
                      <a:pPr indent="127000" algn="l">
                        <a:lnSpc>
                          <a:spcPct val="150000"/>
                        </a:lnSpc>
                        <a:spcAft>
                          <a:spcPts val="0"/>
                        </a:spcAft>
                      </a:pPr>
                      <a:r>
                        <a:rPr lang="zh-CN" sz="1800" kern="100" dirty="0">
                          <a:effectLst/>
                        </a:rPr>
                        <a:t>年度绩效考核结果为需改进的人员；</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r>
              <a:tr h="436436">
                <a:tc>
                  <a:txBody>
                    <a:bodyPr/>
                    <a:lstStyle/>
                    <a:p>
                      <a:pPr indent="127000" algn="ctr">
                        <a:lnSpc>
                          <a:spcPct val="150000"/>
                        </a:lnSpc>
                        <a:spcAft>
                          <a:spcPts val="0"/>
                        </a:spcAft>
                      </a:pPr>
                      <a:r>
                        <a:rPr lang="zh-CN" sz="1800" kern="100">
                          <a:effectLst/>
                        </a:rPr>
                        <a:t>绩效淘汰或降职</a:t>
                      </a:r>
                      <a:endParaRPr lang="zh-CN" sz="1800" kern="100">
                        <a:effectLst/>
                        <a:latin typeface="Times New Roman" panose="02020603050405020304" pitchFamily="18" charset="0"/>
                        <a:ea typeface="仿宋" panose="02010609060101010101" pitchFamily="49" charset="-122"/>
                      </a:endParaRPr>
                    </a:p>
                  </a:txBody>
                  <a:tcPr marL="68580" marR="68580" marT="0" marB="0" anchor="ctr"/>
                </a:tc>
                <a:tc>
                  <a:txBody>
                    <a:bodyPr/>
                    <a:lstStyle/>
                    <a:p>
                      <a:pPr indent="127000" algn="l">
                        <a:lnSpc>
                          <a:spcPct val="150000"/>
                        </a:lnSpc>
                        <a:spcAft>
                          <a:spcPts val="0"/>
                        </a:spcAft>
                      </a:pPr>
                      <a:r>
                        <a:rPr lang="zh-CN" sz="1800" kern="100" dirty="0">
                          <a:effectLst/>
                        </a:rPr>
                        <a:t>年度绩效考核结果为不称职的人员；</a:t>
                      </a:r>
                      <a:endParaRPr lang="zh-CN" sz="1800" kern="100" dirty="0">
                        <a:effectLst/>
                        <a:latin typeface="Times New Roman" panose="02020603050405020304" pitchFamily="18" charset="0"/>
                        <a:ea typeface="仿宋" panose="02010609060101010101" pitchFamily="49" charset="-122"/>
                      </a:endParaRPr>
                    </a:p>
                  </a:txBody>
                  <a:tcPr marL="68580" marR="68580" marT="0" marB="0" anchor="ct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ChangeAspect="1"/>
          </p:cNvGrpSpPr>
          <p:nvPr/>
        </p:nvGrpSpPr>
        <p:grpSpPr bwMode="auto">
          <a:xfrm>
            <a:off x="6350" y="3667416"/>
            <a:ext cx="12185650" cy="1428750"/>
            <a:chOff x="2" y="1711"/>
            <a:chExt cx="7676" cy="900"/>
          </a:xfrm>
          <a:solidFill>
            <a:srgbClr val="B21E23"/>
          </a:solidFill>
        </p:grpSpPr>
        <p:sp>
          <p:nvSpPr>
            <p:cNvPr id="19" name="Freeform 18"/>
            <p:cNvSpPr>
              <a:spLocks noEditPoints="1"/>
            </p:cNvSpPr>
            <p:nvPr/>
          </p:nvSpPr>
          <p:spPr bwMode="auto">
            <a:xfrm>
              <a:off x="3973" y="1711"/>
              <a:ext cx="716" cy="900"/>
            </a:xfrm>
            <a:custGeom>
              <a:avLst/>
              <a:gdLst>
                <a:gd name="T0" fmla="*/ 433 w 441"/>
                <a:gd name="T1" fmla="*/ 383 h 553"/>
                <a:gd name="T2" fmla="*/ 417 w 441"/>
                <a:gd name="T3" fmla="*/ 400 h 553"/>
                <a:gd name="T4" fmla="*/ 414 w 441"/>
                <a:gd name="T5" fmla="*/ 409 h 553"/>
                <a:gd name="T6" fmla="*/ 409 w 441"/>
                <a:gd name="T7" fmla="*/ 414 h 553"/>
                <a:gd name="T8" fmla="*/ 407 w 441"/>
                <a:gd name="T9" fmla="*/ 374 h 553"/>
                <a:gd name="T10" fmla="*/ 387 w 441"/>
                <a:gd name="T11" fmla="*/ 375 h 553"/>
                <a:gd name="T12" fmla="*/ 379 w 441"/>
                <a:gd name="T13" fmla="*/ 354 h 553"/>
                <a:gd name="T14" fmla="*/ 372 w 441"/>
                <a:gd name="T15" fmla="*/ 401 h 553"/>
                <a:gd name="T16" fmla="*/ 342 w 441"/>
                <a:gd name="T17" fmla="*/ 239 h 553"/>
                <a:gd name="T18" fmla="*/ 335 w 441"/>
                <a:gd name="T19" fmla="*/ 186 h 553"/>
                <a:gd name="T20" fmla="*/ 334 w 441"/>
                <a:gd name="T21" fmla="*/ 138 h 553"/>
                <a:gd name="T22" fmla="*/ 336 w 441"/>
                <a:gd name="T23" fmla="*/ 118 h 553"/>
                <a:gd name="T24" fmla="*/ 330 w 441"/>
                <a:gd name="T25" fmla="*/ 79 h 553"/>
                <a:gd name="T26" fmla="*/ 330 w 441"/>
                <a:gd name="T27" fmla="*/ 1 h 553"/>
                <a:gd name="T28" fmla="*/ 325 w 441"/>
                <a:gd name="T29" fmla="*/ 42 h 553"/>
                <a:gd name="T30" fmla="*/ 325 w 441"/>
                <a:gd name="T31" fmla="*/ 83 h 553"/>
                <a:gd name="T32" fmla="*/ 322 w 441"/>
                <a:gd name="T33" fmla="*/ 121 h 553"/>
                <a:gd name="T34" fmla="*/ 320 w 441"/>
                <a:gd name="T35" fmla="*/ 170 h 553"/>
                <a:gd name="T36" fmla="*/ 310 w 441"/>
                <a:gd name="T37" fmla="*/ 192 h 553"/>
                <a:gd name="T38" fmla="*/ 309 w 441"/>
                <a:gd name="T39" fmla="*/ 403 h 553"/>
                <a:gd name="T40" fmla="*/ 298 w 441"/>
                <a:gd name="T41" fmla="*/ 427 h 553"/>
                <a:gd name="T42" fmla="*/ 310 w 441"/>
                <a:gd name="T43" fmla="*/ 456 h 553"/>
                <a:gd name="T44" fmla="*/ 292 w 441"/>
                <a:gd name="T45" fmla="*/ 462 h 553"/>
                <a:gd name="T46" fmla="*/ 248 w 441"/>
                <a:gd name="T47" fmla="*/ 446 h 553"/>
                <a:gd name="T48" fmla="*/ 237 w 441"/>
                <a:gd name="T49" fmla="*/ 429 h 553"/>
                <a:gd name="T50" fmla="*/ 198 w 441"/>
                <a:gd name="T51" fmla="*/ 440 h 553"/>
                <a:gd name="T52" fmla="*/ 168 w 441"/>
                <a:gd name="T53" fmla="*/ 456 h 553"/>
                <a:gd name="T54" fmla="*/ 149 w 441"/>
                <a:gd name="T55" fmla="*/ 414 h 553"/>
                <a:gd name="T56" fmla="*/ 136 w 441"/>
                <a:gd name="T57" fmla="*/ 381 h 553"/>
                <a:gd name="T58" fmla="*/ 132 w 441"/>
                <a:gd name="T59" fmla="*/ 381 h 553"/>
                <a:gd name="T60" fmla="*/ 118 w 441"/>
                <a:gd name="T61" fmla="*/ 412 h 553"/>
                <a:gd name="T62" fmla="*/ 116 w 441"/>
                <a:gd name="T63" fmla="*/ 433 h 553"/>
                <a:gd name="T64" fmla="*/ 110 w 441"/>
                <a:gd name="T65" fmla="*/ 514 h 553"/>
                <a:gd name="T66" fmla="*/ 105 w 441"/>
                <a:gd name="T67" fmla="*/ 487 h 553"/>
                <a:gd name="T68" fmla="*/ 85 w 441"/>
                <a:gd name="T69" fmla="*/ 509 h 553"/>
                <a:gd name="T70" fmla="*/ 36 w 441"/>
                <a:gd name="T71" fmla="*/ 506 h 553"/>
                <a:gd name="T72" fmla="*/ 36 w 441"/>
                <a:gd name="T73" fmla="*/ 485 h 553"/>
                <a:gd name="T74" fmla="*/ 29 w 441"/>
                <a:gd name="T75" fmla="*/ 475 h 553"/>
                <a:gd name="T76" fmla="*/ 17 w 441"/>
                <a:gd name="T77" fmla="*/ 486 h 553"/>
                <a:gd name="T78" fmla="*/ 13 w 441"/>
                <a:gd name="T79" fmla="*/ 510 h 553"/>
                <a:gd name="T80" fmla="*/ 5 w 441"/>
                <a:gd name="T81" fmla="*/ 515 h 553"/>
                <a:gd name="T82" fmla="*/ 1 w 441"/>
                <a:gd name="T83" fmla="*/ 514 h 553"/>
                <a:gd name="T84" fmla="*/ 441 w 441"/>
                <a:gd name="T85" fmla="*/ 399 h 553"/>
                <a:gd name="T86" fmla="*/ 324 w 441"/>
                <a:gd name="T87" fmla="*/ 379 h 553"/>
                <a:gd name="T88" fmla="*/ 322 w 441"/>
                <a:gd name="T89" fmla="*/ 364 h 553"/>
                <a:gd name="T90" fmla="*/ 325 w 441"/>
                <a:gd name="T91" fmla="*/ 336 h 553"/>
                <a:gd name="T92" fmla="*/ 325 w 441"/>
                <a:gd name="T93" fmla="*/ 326 h 553"/>
                <a:gd name="T94" fmla="*/ 322 w 441"/>
                <a:gd name="T95" fmla="*/ 311 h 553"/>
                <a:gd name="T96" fmla="*/ 325 w 441"/>
                <a:gd name="T97" fmla="*/ 282 h 553"/>
                <a:gd name="T98" fmla="*/ 325 w 441"/>
                <a:gd name="T99" fmla="*/ 272 h 553"/>
                <a:gd name="T100" fmla="*/ 322 w 441"/>
                <a:gd name="T101" fmla="*/ 257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1" h="553">
                  <a:moveTo>
                    <a:pt x="441" y="399"/>
                  </a:moveTo>
                  <a:cubicBezTo>
                    <a:pt x="440" y="399"/>
                    <a:pt x="440" y="399"/>
                    <a:pt x="440" y="399"/>
                  </a:cubicBezTo>
                  <a:cubicBezTo>
                    <a:pt x="433" y="388"/>
                    <a:pt x="433" y="388"/>
                    <a:pt x="433" y="388"/>
                  </a:cubicBezTo>
                  <a:cubicBezTo>
                    <a:pt x="433" y="383"/>
                    <a:pt x="433" y="383"/>
                    <a:pt x="433" y="383"/>
                  </a:cubicBezTo>
                  <a:cubicBezTo>
                    <a:pt x="427" y="383"/>
                    <a:pt x="427" y="383"/>
                    <a:pt x="427" y="383"/>
                  </a:cubicBezTo>
                  <a:cubicBezTo>
                    <a:pt x="427" y="388"/>
                    <a:pt x="427" y="388"/>
                    <a:pt x="427" y="388"/>
                  </a:cubicBezTo>
                  <a:cubicBezTo>
                    <a:pt x="420" y="399"/>
                    <a:pt x="420" y="399"/>
                    <a:pt x="420" y="399"/>
                  </a:cubicBezTo>
                  <a:cubicBezTo>
                    <a:pt x="417" y="400"/>
                    <a:pt x="417" y="400"/>
                    <a:pt x="417" y="400"/>
                  </a:cubicBezTo>
                  <a:cubicBezTo>
                    <a:pt x="417" y="404"/>
                    <a:pt x="417" y="404"/>
                    <a:pt x="417" y="404"/>
                  </a:cubicBezTo>
                  <a:cubicBezTo>
                    <a:pt x="415" y="404"/>
                    <a:pt x="415" y="404"/>
                    <a:pt x="415" y="404"/>
                  </a:cubicBezTo>
                  <a:cubicBezTo>
                    <a:pt x="415" y="409"/>
                    <a:pt x="415" y="409"/>
                    <a:pt x="415" y="409"/>
                  </a:cubicBezTo>
                  <a:cubicBezTo>
                    <a:pt x="414" y="409"/>
                    <a:pt x="414" y="409"/>
                    <a:pt x="414" y="409"/>
                  </a:cubicBezTo>
                  <a:cubicBezTo>
                    <a:pt x="412" y="407"/>
                    <a:pt x="412" y="407"/>
                    <a:pt x="412" y="407"/>
                  </a:cubicBezTo>
                  <a:cubicBezTo>
                    <a:pt x="411" y="410"/>
                    <a:pt x="411" y="410"/>
                    <a:pt x="411" y="410"/>
                  </a:cubicBezTo>
                  <a:cubicBezTo>
                    <a:pt x="409" y="410"/>
                    <a:pt x="409" y="410"/>
                    <a:pt x="409" y="410"/>
                  </a:cubicBezTo>
                  <a:cubicBezTo>
                    <a:pt x="409" y="414"/>
                    <a:pt x="409" y="414"/>
                    <a:pt x="409" y="414"/>
                  </a:cubicBezTo>
                  <a:cubicBezTo>
                    <a:pt x="409" y="414"/>
                    <a:pt x="409" y="414"/>
                    <a:pt x="409" y="414"/>
                  </a:cubicBezTo>
                  <a:cubicBezTo>
                    <a:pt x="409" y="419"/>
                    <a:pt x="409" y="419"/>
                    <a:pt x="409" y="419"/>
                  </a:cubicBezTo>
                  <a:cubicBezTo>
                    <a:pt x="407" y="420"/>
                    <a:pt x="407" y="420"/>
                    <a:pt x="407" y="420"/>
                  </a:cubicBezTo>
                  <a:cubicBezTo>
                    <a:pt x="407" y="374"/>
                    <a:pt x="407" y="374"/>
                    <a:pt x="407" y="374"/>
                  </a:cubicBezTo>
                  <a:cubicBezTo>
                    <a:pt x="405" y="375"/>
                    <a:pt x="405" y="375"/>
                    <a:pt x="405" y="375"/>
                  </a:cubicBezTo>
                  <a:cubicBezTo>
                    <a:pt x="402" y="375"/>
                    <a:pt x="402" y="375"/>
                    <a:pt x="402" y="375"/>
                  </a:cubicBezTo>
                  <a:cubicBezTo>
                    <a:pt x="402" y="371"/>
                    <a:pt x="402" y="371"/>
                    <a:pt x="402" y="371"/>
                  </a:cubicBezTo>
                  <a:cubicBezTo>
                    <a:pt x="387" y="375"/>
                    <a:pt x="387" y="375"/>
                    <a:pt x="387" y="375"/>
                  </a:cubicBezTo>
                  <a:cubicBezTo>
                    <a:pt x="381" y="384"/>
                    <a:pt x="381" y="384"/>
                    <a:pt x="381" y="384"/>
                  </a:cubicBezTo>
                  <a:cubicBezTo>
                    <a:pt x="381" y="387"/>
                    <a:pt x="381" y="387"/>
                    <a:pt x="381" y="387"/>
                  </a:cubicBezTo>
                  <a:cubicBezTo>
                    <a:pt x="379" y="387"/>
                    <a:pt x="379" y="387"/>
                    <a:pt x="379" y="387"/>
                  </a:cubicBezTo>
                  <a:cubicBezTo>
                    <a:pt x="379" y="354"/>
                    <a:pt x="379" y="354"/>
                    <a:pt x="379" y="354"/>
                  </a:cubicBezTo>
                  <a:cubicBezTo>
                    <a:pt x="378" y="387"/>
                    <a:pt x="378" y="387"/>
                    <a:pt x="378" y="387"/>
                  </a:cubicBezTo>
                  <a:cubicBezTo>
                    <a:pt x="378" y="387"/>
                    <a:pt x="378" y="387"/>
                    <a:pt x="378" y="387"/>
                  </a:cubicBezTo>
                  <a:cubicBezTo>
                    <a:pt x="372" y="390"/>
                    <a:pt x="372" y="390"/>
                    <a:pt x="372" y="390"/>
                  </a:cubicBezTo>
                  <a:cubicBezTo>
                    <a:pt x="372" y="401"/>
                    <a:pt x="372" y="401"/>
                    <a:pt x="372" y="401"/>
                  </a:cubicBezTo>
                  <a:cubicBezTo>
                    <a:pt x="372" y="401"/>
                    <a:pt x="349" y="400"/>
                    <a:pt x="349" y="400"/>
                  </a:cubicBezTo>
                  <a:cubicBezTo>
                    <a:pt x="348" y="400"/>
                    <a:pt x="344" y="403"/>
                    <a:pt x="344" y="403"/>
                  </a:cubicBezTo>
                  <a:cubicBezTo>
                    <a:pt x="344" y="402"/>
                    <a:pt x="342" y="401"/>
                    <a:pt x="342" y="401"/>
                  </a:cubicBezTo>
                  <a:cubicBezTo>
                    <a:pt x="342" y="239"/>
                    <a:pt x="342" y="239"/>
                    <a:pt x="342" y="239"/>
                  </a:cubicBezTo>
                  <a:cubicBezTo>
                    <a:pt x="342" y="239"/>
                    <a:pt x="349" y="233"/>
                    <a:pt x="351" y="230"/>
                  </a:cubicBezTo>
                  <a:cubicBezTo>
                    <a:pt x="353" y="226"/>
                    <a:pt x="356" y="219"/>
                    <a:pt x="355" y="213"/>
                  </a:cubicBezTo>
                  <a:cubicBezTo>
                    <a:pt x="355" y="206"/>
                    <a:pt x="353" y="201"/>
                    <a:pt x="348" y="195"/>
                  </a:cubicBezTo>
                  <a:cubicBezTo>
                    <a:pt x="343" y="189"/>
                    <a:pt x="335" y="186"/>
                    <a:pt x="335" y="186"/>
                  </a:cubicBezTo>
                  <a:cubicBezTo>
                    <a:pt x="335" y="186"/>
                    <a:pt x="334" y="172"/>
                    <a:pt x="334" y="172"/>
                  </a:cubicBezTo>
                  <a:cubicBezTo>
                    <a:pt x="334" y="172"/>
                    <a:pt x="336" y="172"/>
                    <a:pt x="336" y="170"/>
                  </a:cubicBezTo>
                  <a:cubicBezTo>
                    <a:pt x="336" y="169"/>
                    <a:pt x="334" y="168"/>
                    <a:pt x="334" y="168"/>
                  </a:cubicBezTo>
                  <a:cubicBezTo>
                    <a:pt x="334" y="138"/>
                    <a:pt x="334" y="138"/>
                    <a:pt x="334" y="138"/>
                  </a:cubicBezTo>
                  <a:cubicBezTo>
                    <a:pt x="334" y="138"/>
                    <a:pt x="336" y="136"/>
                    <a:pt x="337" y="134"/>
                  </a:cubicBezTo>
                  <a:cubicBezTo>
                    <a:pt x="338" y="132"/>
                    <a:pt x="339" y="131"/>
                    <a:pt x="338" y="128"/>
                  </a:cubicBezTo>
                  <a:cubicBezTo>
                    <a:pt x="338" y="125"/>
                    <a:pt x="335" y="121"/>
                    <a:pt x="335" y="121"/>
                  </a:cubicBezTo>
                  <a:cubicBezTo>
                    <a:pt x="335" y="121"/>
                    <a:pt x="337" y="120"/>
                    <a:pt x="336" y="118"/>
                  </a:cubicBezTo>
                  <a:cubicBezTo>
                    <a:pt x="335" y="116"/>
                    <a:pt x="331" y="116"/>
                    <a:pt x="331" y="116"/>
                  </a:cubicBezTo>
                  <a:cubicBezTo>
                    <a:pt x="331" y="83"/>
                    <a:pt x="331" y="83"/>
                    <a:pt x="331" y="83"/>
                  </a:cubicBezTo>
                  <a:cubicBezTo>
                    <a:pt x="331" y="83"/>
                    <a:pt x="332" y="83"/>
                    <a:pt x="332" y="82"/>
                  </a:cubicBezTo>
                  <a:cubicBezTo>
                    <a:pt x="332" y="79"/>
                    <a:pt x="330" y="79"/>
                    <a:pt x="330" y="79"/>
                  </a:cubicBezTo>
                  <a:cubicBezTo>
                    <a:pt x="330" y="44"/>
                    <a:pt x="330" y="44"/>
                    <a:pt x="330" y="44"/>
                  </a:cubicBezTo>
                  <a:cubicBezTo>
                    <a:pt x="330" y="44"/>
                    <a:pt x="332" y="44"/>
                    <a:pt x="332" y="42"/>
                  </a:cubicBezTo>
                  <a:cubicBezTo>
                    <a:pt x="332" y="40"/>
                    <a:pt x="330" y="40"/>
                    <a:pt x="330" y="40"/>
                  </a:cubicBezTo>
                  <a:cubicBezTo>
                    <a:pt x="330" y="1"/>
                    <a:pt x="330" y="1"/>
                    <a:pt x="330" y="1"/>
                  </a:cubicBezTo>
                  <a:cubicBezTo>
                    <a:pt x="330" y="1"/>
                    <a:pt x="329" y="0"/>
                    <a:pt x="328" y="0"/>
                  </a:cubicBezTo>
                  <a:cubicBezTo>
                    <a:pt x="327" y="0"/>
                    <a:pt x="327" y="1"/>
                    <a:pt x="327" y="1"/>
                  </a:cubicBezTo>
                  <a:cubicBezTo>
                    <a:pt x="327" y="40"/>
                    <a:pt x="327" y="40"/>
                    <a:pt x="327" y="40"/>
                  </a:cubicBezTo>
                  <a:cubicBezTo>
                    <a:pt x="327" y="40"/>
                    <a:pt x="325" y="40"/>
                    <a:pt x="325" y="42"/>
                  </a:cubicBezTo>
                  <a:cubicBezTo>
                    <a:pt x="325" y="44"/>
                    <a:pt x="326" y="44"/>
                    <a:pt x="326" y="44"/>
                  </a:cubicBezTo>
                  <a:cubicBezTo>
                    <a:pt x="326" y="79"/>
                    <a:pt x="326" y="79"/>
                    <a:pt x="326" y="79"/>
                  </a:cubicBezTo>
                  <a:cubicBezTo>
                    <a:pt x="326" y="79"/>
                    <a:pt x="324" y="80"/>
                    <a:pt x="324" y="81"/>
                  </a:cubicBezTo>
                  <a:cubicBezTo>
                    <a:pt x="324" y="83"/>
                    <a:pt x="325" y="83"/>
                    <a:pt x="325" y="83"/>
                  </a:cubicBezTo>
                  <a:cubicBezTo>
                    <a:pt x="325" y="116"/>
                    <a:pt x="325" y="116"/>
                    <a:pt x="325" y="116"/>
                  </a:cubicBezTo>
                  <a:cubicBezTo>
                    <a:pt x="324" y="116"/>
                    <a:pt x="324" y="116"/>
                    <a:pt x="324" y="116"/>
                  </a:cubicBezTo>
                  <a:cubicBezTo>
                    <a:pt x="324" y="116"/>
                    <a:pt x="322" y="117"/>
                    <a:pt x="322" y="118"/>
                  </a:cubicBezTo>
                  <a:cubicBezTo>
                    <a:pt x="321" y="119"/>
                    <a:pt x="322" y="121"/>
                    <a:pt x="322" y="121"/>
                  </a:cubicBezTo>
                  <a:cubicBezTo>
                    <a:pt x="322" y="121"/>
                    <a:pt x="318" y="123"/>
                    <a:pt x="318" y="130"/>
                  </a:cubicBezTo>
                  <a:cubicBezTo>
                    <a:pt x="318" y="136"/>
                    <a:pt x="322" y="139"/>
                    <a:pt x="322" y="139"/>
                  </a:cubicBezTo>
                  <a:cubicBezTo>
                    <a:pt x="322" y="168"/>
                    <a:pt x="322" y="168"/>
                    <a:pt x="322" y="168"/>
                  </a:cubicBezTo>
                  <a:cubicBezTo>
                    <a:pt x="322" y="168"/>
                    <a:pt x="320" y="169"/>
                    <a:pt x="320" y="170"/>
                  </a:cubicBezTo>
                  <a:cubicBezTo>
                    <a:pt x="320" y="172"/>
                    <a:pt x="322" y="172"/>
                    <a:pt x="322" y="172"/>
                  </a:cubicBezTo>
                  <a:cubicBezTo>
                    <a:pt x="322" y="186"/>
                    <a:pt x="322" y="186"/>
                    <a:pt x="322" y="186"/>
                  </a:cubicBezTo>
                  <a:cubicBezTo>
                    <a:pt x="322" y="186"/>
                    <a:pt x="321" y="186"/>
                    <a:pt x="319" y="187"/>
                  </a:cubicBezTo>
                  <a:cubicBezTo>
                    <a:pt x="317" y="188"/>
                    <a:pt x="313" y="190"/>
                    <a:pt x="310" y="192"/>
                  </a:cubicBezTo>
                  <a:cubicBezTo>
                    <a:pt x="308" y="195"/>
                    <a:pt x="300" y="203"/>
                    <a:pt x="301" y="217"/>
                  </a:cubicBezTo>
                  <a:cubicBezTo>
                    <a:pt x="301" y="230"/>
                    <a:pt x="310" y="237"/>
                    <a:pt x="310" y="237"/>
                  </a:cubicBezTo>
                  <a:cubicBezTo>
                    <a:pt x="310" y="402"/>
                    <a:pt x="310" y="402"/>
                    <a:pt x="310" y="402"/>
                  </a:cubicBezTo>
                  <a:cubicBezTo>
                    <a:pt x="309" y="403"/>
                    <a:pt x="309" y="403"/>
                    <a:pt x="309" y="403"/>
                  </a:cubicBezTo>
                  <a:cubicBezTo>
                    <a:pt x="309" y="403"/>
                    <a:pt x="302" y="408"/>
                    <a:pt x="299" y="414"/>
                  </a:cubicBezTo>
                  <a:cubicBezTo>
                    <a:pt x="296" y="421"/>
                    <a:pt x="297" y="426"/>
                    <a:pt x="297" y="426"/>
                  </a:cubicBezTo>
                  <a:cubicBezTo>
                    <a:pt x="298" y="426"/>
                    <a:pt x="298" y="426"/>
                    <a:pt x="298" y="426"/>
                  </a:cubicBezTo>
                  <a:cubicBezTo>
                    <a:pt x="298" y="427"/>
                    <a:pt x="298" y="427"/>
                    <a:pt x="298" y="427"/>
                  </a:cubicBezTo>
                  <a:cubicBezTo>
                    <a:pt x="297" y="428"/>
                    <a:pt x="297" y="428"/>
                    <a:pt x="297" y="428"/>
                  </a:cubicBezTo>
                  <a:cubicBezTo>
                    <a:pt x="297" y="428"/>
                    <a:pt x="296" y="430"/>
                    <a:pt x="299" y="439"/>
                  </a:cubicBezTo>
                  <a:cubicBezTo>
                    <a:pt x="302" y="447"/>
                    <a:pt x="310" y="451"/>
                    <a:pt x="310" y="451"/>
                  </a:cubicBezTo>
                  <a:cubicBezTo>
                    <a:pt x="310" y="456"/>
                    <a:pt x="310" y="456"/>
                    <a:pt x="310" y="456"/>
                  </a:cubicBezTo>
                  <a:cubicBezTo>
                    <a:pt x="306" y="467"/>
                    <a:pt x="306" y="467"/>
                    <a:pt x="306" y="467"/>
                  </a:cubicBezTo>
                  <a:cubicBezTo>
                    <a:pt x="306" y="464"/>
                    <a:pt x="306" y="464"/>
                    <a:pt x="306" y="464"/>
                  </a:cubicBezTo>
                  <a:cubicBezTo>
                    <a:pt x="294" y="464"/>
                    <a:pt x="294" y="464"/>
                    <a:pt x="294" y="464"/>
                  </a:cubicBezTo>
                  <a:cubicBezTo>
                    <a:pt x="292" y="462"/>
                    <a:pt x="292" y="462"/>
                    <a:pt x="292" y="462"/>
                  </a:cubicBezTo>
                  <a:cubicBezTo>
                    <a:pt x="292" y="462"/>
                    <a:pt x="285" y="453"/>
                    <a:pt x="273" y="450"/>
                  </a:cubicBezTo>
                  <a:cubicBezTo>
                    <a:pt x="261" y="447"/>
                    <a:pt x="251" y="452"/>
                    <a:pt x="251" y="452"/>
                  </a:cubicBezTo>
                  <a:cubicBezTo>
                    <a:pt x="251" y="445"/>
                    <a:pt x="251" y="445"/>
                    <a:pt x="251" y="445"/>
                  </a:cubicBezTo>
                  <a:cubicBezTo>
                    <a:pt x="251" y="445"/>
                    <a:pt x="250" y="444"/>
                    <a:pt x="248" y="446"/>
                  </a:cubicBezTo>
                  <a:cubicBezTo>
                    <a:pt x="246" y="448"/>
                    <a:pt x="245" y="444"/>
                    <a:pt x="245" y="444"/>
                  </a:cubicBezTo>
                  <a:cubicBezTo>
                    <a:pt x="245" y="444"/>
                    <a:pt x="243" y="443"/>
                    <a:pt x="241" y="445"/>
                  </a:cubicBezTo>
                  <a:cubicBezTo>
                    <a:pt x="239" y="447"/>
                    <a:pt x="237" y="446"/>
                    <a:pt x="237" y="446"/>
                  </a:cubicBezTo>
                  <a:cubicBezTo>
                    <a:pt x="237" y="429"/>
                    <a:pt x="237" y="429"/>
                    <a:pt x="237" y="429"/>
                  </a:cubicBezTo>
                  <a:cubicBezTo>
                    <a:pt x="235" y="430"/>
                    <a:pt x="235" y="430"/>
                    <a:pt x="235" y="430"/>
                  </a:cubicBezTo>
                  <a:cubicBezTo>
                    <a:pt x="235" y="434"/>
                    <a:pt x="235" y="434"/>
                    <a:pt x="235" y="434"/>
                  </a:cubicBezTo>
                  <a:cubicBezTo>
                    <a:pt x="235" y="434"/>
                    <a:pt x="234" y="435"/>
                    <a:pt x="225" y="437"/>
                  </a:cubicBezTo>
                  <a:cubicBezTo>
                    <a:pt x="217" y="439"/>
                    <a:pt x="198" y="440"/>
                    <a:pt x="198" y="440"/>
                  </a:cubicBezTo>
                  <a:cubicBezTo>
                    <a:pt x="198" y="465"/>
                    <a:pt x="198" y="465"/>
                    <a:pt x="198" y="465"/>
                  </a:cubicBezTo>
                  <a:cubicBezTo>
                    <a:pt x="196" y="465"/>
                    <a:pt x="196" y="465"/>
                    <a:pt x="196" y="465"/>
                  </a:cubicBezTo>
                  <a:cubicBezTo>
                    <a:pt x="196" y="465"/>
                    <a:pt x="190" y="460"/>
                    <a:pt x="186" y="458"/>
                  </a:cubicBezTo>
                  <a:cubicBezTo>
                    <a:pt x="182" y="457"/>
                    <a:pt x="174" y="456"/>
                    <a:pt x="168" y="456"/>
                  </a:cubicBezTo>
                  <a:cubicBezTo>
                    <a:pt x="161" y="457"/>
                    <a:pt x="155" y="460"/>
                    <a:pt x="155" y="460"/>
                  </a:cubicBezTo>
                  <a:cubicBezTo>
                    <a:pt x="155" y="433"/>
                    <a:pt x="155" y="433"/>
                    <a:pt x="155" y="433"/>
                  </a:cubicBezTo>
                  <a:cubicBezTo>
                    <a:pt x="149" y="432"/>
                    <a:pt x="149" y="432"/>
                    <a:pt x="149" y="432"/>
                  </a:cubicBezTo>
                  <a:cubicBezTo>
                    <a:pt x="149" y="414"/>
                    <a:pt x="149" y="414"/>
                    <a:pt x="149" y="414"/>
                  </a:cubicBezTo>
                  <a:cubicBezTo>
                    <a:pt x="147" y="413"/>
                    <a:pt x="147" y="413"/>
                    <a:pt x="147" y="413"/>
                  </a:cubicBezTo>
                  <a:cubicBezTo>
                    <a:pt x="147" y="403"/>
                    <a:pt x="147" y="403"/>
                    <a:pt x="147" y="403"/>
                  </a:cubicBezTo>
                  <a:cubicBezTo>
                    <a:pt x="136" y="394"/>
                    <a:pt x="136" y="394"/>
                    <a:pt x="136" y="394"/>
                  </a:cubicBezTo>
                  <a:cubicBezTo>
                    <a:pt x="136" y="381"/>
                    <a:pt x="136" y="381"/>
                    <a:pt x="136" y="381"/>
                  </a:cubicBezTo>
                  <a:cubicBezTo>
                    <a:pt x="134" y="381"/>
                    <a:pt x="134" y="381"/>
                    <a:pt x="134" y="381"/>
                  </a:cubicBezTo>
                  <a:cubicBezTo>
                    <a:pt x="134" y="373"/>
                    <a:pt x="134" y="373"/>
                    <a:pt x="134" y="373"/>
                  </a:cubicBezTo>
                  <a:cubicBezTo>
                    <a:pt x="132" y="373"/>
                    <a:pt x="132" y="373"/>
                    <a:pt x="132" y="373"/>
                  </a:cubicBezTo>
                  <a:cubicBezTo>
                    <a:pt x="132" y="381"/>
                    <a:pt x="132" y="381"/>
                    <a:pt x="132" y="381"/>
                  </a:cubicBezTo>
                  <a:cubicBezTo>
                    <a:pt x="130" y="381"/>
                    <a:pt x="130" y="381"/>
                    <a:pt x="130" y="381"/>
                  </a:cubicBezTo>
                  <a:cubicBezTo>
                    <a:pt x="130" y="394"/>
                    <a:pt x="130" y="394"/>
                    <a:pt x="130" y="394"/>
                  </a:cubicBezTo>
                  <a:cubicBezTo>
                    <a:pt x="118" y="402"/>
                    <a:pt x="118" y="402"/>
                    <a:pt x="118" y="402"/>
                  </a:cubicBezTo>
                  <a:cubicBezTo>
                    <a:pt x="118" y="412"/>
                    <a:pt x="118" y="412"/>
                    <a:pt x="118" y="412"/>
                  </a:cubicBezTo>
                  <a:cubicBezTo>
                    <a:pt x="116" y="412"/>
                    <a:pt x="116" y="412"/>
                    <a:pt x="116" y="412"/>
                  </a:cubicBezTo>
                  <a:cubicBezTo>
                    <a:pt x="116" y="431"/>
                    <a:pt x="116" y="431"/>
                    <a:pt x="116" y="431"/>
                  </a:cubicBezTo>
                  <a:cubicBezTo>
                    <a:pt x="116" y="431"/>
                    <a:pt x="116" y="431"/>
                    <a:pt x="116" y="431"/>
                  </a:cubicBezTo>
                  <a:cubicBezTo>
                    <a:pt x="116" y="433"/>
                    <a:pt x="116" y="433"/>
                    <a:pt x="116" y="433"/>
                  </a:cubicBezTo>
                  <a:cubicBezTo>
                    <a:pt x="114" y="433"/>
                    <a:pt x="114" y="433"/>
                    <a:pt x="114" y="433"/>
                  </a:cubicBezTo>
                  <a:cubicBezTo>
                    <a:pt x="114" y="442"/>
                    <a:pt x="114" y="442"/>
                    <a:pt x="114" y="442"/>
                  </a:cubicBezTo>
                  <a:cubicBezTo>
                    <a:pt x="110" y="442"/>
                    <a:pt x="110" y="442"/>
                    <a:pt x="110" y="442"/>
                  </a:cubicBezTo>
                  <a:cubicBezTo>
                    <a:pt x="110" y="514"/>
                    <a:pt x="110" y="514"/>
                    <a:pt x="110" y="514"/>
                  </a:cubicBezTo>
                  <a:cubicBezTo>
                    <a:pt x="108" y="514"/>
                    <a:pt x="108" y="514"/>
                    <a:pt x="108" y="514"/>
                  </a:cubicBezTo>
                  <a:cubicBezTo>
                    <a:pt x="108" y="516"/>
                    <a:pt x="108" y="516"/>
                    <a:pt x="108" y="516"/>
                  </a:cubicBezTo>
                  <a:cubicBezTo>
                    <a:pt x="105" y="516"/>
                    <a:pt x="105" y="516"/>
                    <a:pt x="105" y="516"/>
                  </a:cubicBezTo>
                  <a:cubicBezTo>
                    <a:pt x="105" y="487"/>
                    <a:pt x="105" y="487"/>
                    <a:pt x="105" y="487"/>
                  </a:cubicBezTo>
                  <a:cubicBezTo>
                    <a:pt x="91" y="487"/>
                    <a:pt x="91" y="487"/>
                    <a:pt x="91" y="487"/>
                  </a:cubicBezTo>
                  <a:cubicBezTo>
                    <a:pt x="91" y="490"/>
                    <a:pt x="91" y="490"/>
                    <a:pt x="91" y="490"/>
                  </a:cubicBezTo>
                  <a:cubicBezTo>
                    <a:pt x="85" y="489"/>
                    <a:pt x="85" y="489"/>
                    <a:pt x="85" y="489"/>
                  </a:cubicBezTo>
                  <a:cubicBezTo>
                    <a:pt x="85" y="509"/>
                    <a:pt x="85" y="509"/>
                    <a:pt x="85" y="509"/>
                  </a:cubicBezTo>
                  <a:cubicBezTo>
                    <a:pt x="85" y="509"/>
                    <a:pt x="78" y="508"/>
                    <a:pt x="75" y="508"/>
                  </a:cubicBezTo>
                  <a:cubicBezTo>
                    <a:pt x="72" y="508"/>
                    <a:pt x="66" y="508"/>
                    <a:pt x="64" y="508"/>
                  </a:cubicBezTo>
                  <a:cubicBezTo>
                    <a:pt x="63" y="507"/>
                    <a:pt x="55" y="504"/>
                    <a:pt x="48" y="504"/>
                  </a:cubicBezTo>
                  <a:cubicBezTo>
                    <a:pt x="42" y="503"/>
                    <a:pt x="36" y="506"/>
                    <a:pt x="36" y="506"/>
                  </a:cubicBezTo>
                  <a:cubicBezTo>
                    <a:pt x="36" y="488"/>
                    <a:pt x="36" y="488"/>
                    <a:pt x="36" y="488"/>
                  </a:cubicBezTo>
                  <a:cubicBezTo>
                    <a:pt x="38" y="488"/>
                    <a:pt x="38" y="488"/>
                    <a:pt x="38" y="488"/>
                  </a:cubicBezTo>
                  <a:cubicBezTo>
                    <a:pt x="38" y="485"/>
                    <a:pt x="38" y="485"/>
                    <a:pt x="38" y="485"/>
                  </a:cubicBezTo>
                  <a:cubicBezTo>
                    <a:pt x="36" y="485"/>
                    <a:pt x="36" y="485"/>
                    <a:pt x="36" y="485"/>
                  </a:cubicBezTo>
                  <a:cubicBezTo>
                    <a:pt x="36" y="482"/>
                    <a:pt x="36" y="482"/>
                    <a:pt x="36" y="482"/>
                  </a:cubicBezTo>
                  <a:cubicBezTo>
                    <a:pt x="34" y="482"/>
                    <a:pt x="34" y="482"/>
                    <a:pt x="34" y="482"/>
                  </a:cubicBezTo>
                  <a:cubicBezTo>
                    <a:pt x="34" y="475"/>
                    <a:pt x="34" y="475"/>
                    <a:pt x="34" y="475"/>
                  </a:cubicBezTo>
                  <a:cubicBezTo>
                    <a:pt x="29" y="475"/>
                    <a:pt x="29" y="475"/>
                    <a:pt x="29" y="475"/>
                  </a:cubicBezTo>
                  <a:cubicBezTo>
                    <a:pt x="29" y="475"/>
                    <a:pt x="28" y="477"/>
                    <a:pt x="27" y="478"/>
                  </a:cubicBezTo>
                  <a:cubicBezTo>
                    <a:pt x="26" y="480"/>
                    <a:pt x="22" y="482"/>
                    <a:pt x="22" y="482"/>
                  </a:cubicBezTo>
                  <a:cubicBezTo>
                    <a:pt x="22" y="486"/>
                    <a:pt x="22" y="486"/>
                    <a:pt x="22" y="486"/>
                  </a:cubicBezTo>
                  <a:cubicBezTo>
                    <a:pt x="17" y="486"/>
                    <a:pt x="17" y="486"/>
                    <a:pt x="17" y="486"/>
                  </a:cubicBezTo>
                  <a:cubicBezTo>
                    <a:pt x="17" y="519"/>
                    <a:pt x="17" y="519"/>
                    <a:pt x="17" y="519"/>
                  </a:cubicBezTo>
                  <a:cubicBezTo>
                    <a:pt x="14" y="519"/>
                    <a:pt x="14" y="519"/>
                    <a:pt x="14" y="519"/>
                  </a:cubicBezTo>
                  <a:cubicBezTo>
                    <a:pt x="14" y="510"/>
                    <a:pt x="14" y="510"/>
                    <a:pt x="14" y="510"/>
                  </a:cubicBezTo>
                  <a:cubicBezTo>
                    <a:pt x="13" y="510"/>
                    <a:pt x="13" y="510"/>
                    <a:pt x="13" y="510"/>
                  </a:cubicBezTo>
                  <a:cubicBezTo>
                    <a:pt x="10" y="507"/>
                    <a:pt x="10" y="507"/>
                    <a:pt x="10" y="507"/>
                  </a:cubicBezTo>
                  <a:cubicBezTo>
                    <a:pt x="7" y="510"/>
                    <a:pt x="7" y="510"/>
                    <a:pt x="7" y="510"/>
                  </a:cubicBezTo>
                  <a:cubicBezTo>
                    <a:pt x="5" y="510"/>
                    <a:pt x="5" y="510"/>
                    <a:pt x="5" y="510"/>
                  </a:cubicBezTo>
                  <a:cubicBezTo>
                    <a:pt x="5" y="515"/>
                    <a:pt x="5" y="515"/>
                    <a:pt x="5" y="515"/>
                  </a:cubicBezTo>
                  <a:cubicBezTo>
                    <a:pt x="4" y="514"/>
                    <a:pt x="4" y="514"/>
                    <a:pt x="4" y="514"/>
                  </a:cubicBezTo>
                  <a:cubicBezTo>
                    <a:pt x="4" y="513"/>
                    <a:pt x="4" y="513"/>
                    <a:pt x="4" y="513"/>
                  </a:cubicBezTo>
                  <a:cubicBezTo>
                    <a:pt x="1" y="513"/>
                    <a:pt x="1" y="513"/>
                    <a:pt x="1" y="513"/>
                  </a:cubicBezTo>
                  <a:cubicBezTo>
                    <a:pt x="1" y="514"/>
                    <a:pt x="1" y="514"/>
                    <a:pt x="1" y="514"/>
                  </a:cubicBezTo>
                  <a:cubicBezTo>
                    <a:pt x="0" y="516"/>
                    <a:pt x="0" y="516"/>
                    <a:pt x="0" y="516"/>
                  </a:cubicBezTo>
                  <a:cubicBezTo>
                    <a:pt x="0" y="553"/>
                    <a:pt x="0" y="553"/>
                    <a:pt x="0" y="553"/>
                  </a:cubicBezTo>
                  <a:cubicBezTo>
                    <a:pt x="441" y="553"/>
                    <a:pt x="441" y="553"/>
                    <a:pt x="441" y="553"/>
                  </a:cubicBezTo>
                  <a:lnTo>
                    <a:pt x="441" y="399"/>
                  </a:lnTo>
                  <a:close/>
                  <a:moveTo>
                    <a:pt x="324" y="390"/>
                  </a:moveTo>
                  <a:cubicBezTo>
                    <a:pt x="322" y="390"/>
                    <a:pt x="322" y="390"/>
                    <a:pt x="322" y="390"/>
                  </a:cubicBezTo>
                  <a:cubicBezTo>
                    <a:pt x="322" y="377"/>
                    <a:pt x="322" y="377"/>
                    <a:pt x="322" y="377"/>
                  </a:cubicBezTo>
                  <a:cubicBezTo>
                    <a:pt x="322" y="378"/>
                    <a:pt x="324" y="379"/>
                    <a:pt x="324" y="379"/>
                  </a:cubicBezTo>
                  <a:lnTo>
                    <a:pt x="324" y="390"/>
                  </a:lnTo>
                  <a:close/>
                  <a:moveTo>
                    <a:pt x="325" y="362"/>
                  </a:moveTo>
                  <a:cubicBezTo>
                    <a:pt x="325" y="362"/>
                    <a:pt x="324" y="362"/>
                    <a:pt x="324" y="362"/>
                  </a:cubicBezTo>
                  <a:cubicBezTo>
                    <a:pt x="323" y="363"/>
                    <a:pt x="322" y="364"/>
                    <a:pt x="322" y="364"/>
                  </a:cubicBezTo>
                  <a:cubicBezTo>
                    <a:pt x="322" y="350"/>
                    <a:pt x="322" y="350"/>
                    <a:pt x="322" y="350"/>
                  </a:cubicBezTo>
                  <a:cubicBezTo>
                    <a:pt x="322" y="352"/>
                    <a:pt x="325" y="352"/>
                    <a:pt x="325" y="352"/>
                  </a:cubicBezTo>
                  <a:lnTo>
                    <a:pt x="325" y="362"/>
                  </a:lnTo>
                  <a:close/>
                  <a:moveTo>
                    <a:pt x="325" y="336"/>
                  </a:moveTo>
                  <a:cubicBezTo>
                    <a:pt x="325" y="336"/>
                    <a:pt x="324" y="336"/>
                    <a:pt x="324" y="336"/>
                  </a:cubicBezTo>
                  <a:cubicBezTo>
                    <a:pt x="323" y="336"/>
                    <a:pt x="322" y="337"/>
                    <a:pt x="322" y="337"/>
                  </a:cubicBezTo>
                  <a:cubicBezTo>
                    <a:pt x="322" y="324"/>
                    <a:pt x="322" y="324"/>
                    <a:pt x="322" y="324"/>
                  </a:cubicBezTo>
                  <a:cubicBezTo>
                    <a:pt x="322" y="326"/>
                    <a:pt x="325" y="326"/>
                    <a:pt x="325" y="326"/>
                  </a:cubicBezTo>
                  <a:lnTo>
                    <a:pt x="325" y="336"/>
                  </a:lnTo>
                  <a:close/>
                  <a:moveTo>
                    <a:pt x="325" y="309"/>
                  </a:moveTo>
                  <a:cubicBezTo>
                    <a:pt x="325" y="309"/>
                    <a:pt x="325" y="309"/>
                    <a:pt x="324" y="309"/>
                  </a:cubicBezTo>
                  <a:cubicBezTo>
                    <a:pt x="323" y="310"/>
                    <a:pt x="322" y="311"/>
                    <a:pt x="322" y="311"/>
                  </a:cubicBezTo>
                  <a:cubicBezTo>
                    <a:pt x="322" y="297"/>
                    <a:pt x="322" y="297"/>
                    <a:pt x="322" y="297"/>
                  </a:cubicBezTo>
                  <a:cubicBezTo>
                    <a:pt x="323" y="298"/>
                    <a:pt x="325" y="299"/>
                    <a:pt x="325" y="299"/>
                  </a:cubicBezTo>
                  <a:lnTo>
                    <a:pt x="325" y="309"/>
                  </a:lnTo>
                  <a:close/>
                  <a:moveTo>
                    <a:pt x="325" y="282"/>
                  </a:moveTo>
                  <a:cubicBezTo>
                    <a:pt x="324" y="282"/>
                    <a:pt x="324" y="282"/>
                    <a:pt x="324" y="282"/>
                  </a:cubicBezTo>
                  <a:cubicBezTo>
                    <a:pt x="323" y="283"/>
                    <a:pt x="322" y="284"/>
                    <a:pt x="322" y="284"/>
                  </a:cubicBezTo>
                  <a:cubicBezTo>
                    <a:pt x="322" y="270"/>
                    <a:pt x="322" y="270"/>
                    <a:pt x="322" y="270"/>
                  </a:cubicBezTo>
                  <a:cubicBezTo>
                    <a:pt x="323" y="271"/>
                    <a:pt x="325" y="272"/>
                    <a:pt x="325" y="272"/>
                  </a:cubicBezTo>
                  <a:lnTo>
                    <a:pt x="325" y="282"/>
                  </a:lnTo>
                  <a:close/>
                  <a:moveTo>
                    <a:pt x="325" y="255"/>
                  </a:moveTo>
                  <a:cubicBezTo>
                    <a:pt x="325" y="255"/>
                    <a:pt x="324" y="256"/>
                    <a:pt x="323" y="256"/>
                  </a:cubicBezTo>
                  <a:cubicBezTo>
                    <a:pt x="323" y="257"/>
                    <a:pt x="322" y="257"/>
                    <a:pt x="322" y="257"/>
                  </a:cubicBezTo>
                  <a:cubicBezTo>
                    <a:pt x="322" y="241"/>
                    <a:pt x="322" y="241"/>
                    <a:pt x="322" y="241"/>
                  </a:cubicBezTo>
                  <a:cubicBezTo>
                    <a:pt x="325" y="242"/>
                    <a:pt x="325" y="242"/>
                    <a:pt x="325" y="242"/>
                  </a:cubicBezTo>
                  <a:lnTo>
                    <a:pt x="325" y="2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0" name="Freeform 19"/>
            <p:cNvSpPr/>
            <p:nvPr/>
          </p:nvSpPr>
          <p:spPr bwMode="auto">
            <a:xfrm>
              <a:off x="2083" y="1807"/>
              <a:ext cx="2117" cy="804"/>
            </a:xfrm>
            <a:custGeom>
              <a:avLst/>
              <a:gdLst>
                <a:gd name="T0" fmla="*/ 1289 w 1305"/>
                <a:gd name="T1" fmla="*/ 340 h 494"/>
                <a:gd name="T2" fmla="*/ 1272 w 1305"/>
                <a:gd name="T3" fmla="*/ 340 h 494"/>
                <a:gd name="T4" fmla="*/ 1261 w 1305"/>
                <a:gd name="T5" fmla="*/ 368 h 494"/>
                <a:gd name="T6" fmla="*/ 1244 w 1305"/>
                <a:gd name="T7" fmla="*/ 284 h 494"/>
                <a:gd name="T8" fmla="*/ 1239 w 1305"/>
                <a:gd name="T9" fmla="*/ 270 h 494"/>
                <a:gd name="T10" fmla="*/ 1237 w 1305"/>
                <a:gd name="T11" fmla="*/ 276 h 494"/>
                <a:gd name="T12" fmla="*/ 1222 w 1305"/>
                <a:gd name="T13" fmla="*/ 306 h 494"/>
                <a:gd name="T14" fmla="*/ 1214 w 1305"/>
                <a:gd name="T15" fmla="*/ 363 h 494"/>
                <a:gd name="T16" fmla="*/ 1206 w 1305"/>
                <a:gd name="T17" fmla="*/ 333 h 494"/>
                <a:gd name="T18" fmla="*/ 1199 w 1305"/>
                <a:gd name="T19" fmla="*/ 279 h 494"/>
                <a:gd name="T20" fmla="*/ 1175 w 1305"/>
                <a:gd name="T21" fmla="*/ 279 h 494"/>
                <a:gd name="T22" fmla="*/ 1167 w 1305"/>
                <a:gd name="T23" fmla="*/ 299 h 494"/>
                <a:gd name="T24" fmla="*/ 1154 w 1305"/>
                <a:gd name="T25" fmla="*/ 287 h 494"/>
                <a:gd name="T26" fmla="*/ 1165 w 1305"/>
                <a:gd name="T27" fmla="*/ 266 h 494"/>
                <a:gd name="T28" fmla="*/ 1150 w 1305"/>
                <a:gd name="T29" fmla="*/ 259 h 494"/>
                <a:gd name="T30" fmla="*/ 1117 w 1305"/>
                <a:gd name="T31" fmla="*/ 260 h 494"/>
                <a:gd name="T32" fmla="*/ 1102 w 1305"/>
                <a:gd name="T33" fmla="*/ 272 h 494"/>
                <a:gd name="T34" fmla="*/ 1091 w 1305"/>
                <a:gd name="T35" fmla="*/ 268 h 494"/>
                <a:gd name="T36" fmla="*/ 1076 w 1305"/>
                <a:gd name="T37" fmla="*/ 290 h 494"/>
                <a:gd name="T38" fmla="*/ 1058 w 1305"/>
                <a:gd name="T39" fmla="*/ 323 h 494"/>
                <a:gd name="T40" fmla="*/ 1035 w 1305"/>
                <a:gd name="T41" fmla="*/ 376 h 494"/>
                <a:gd name="T42" fmla="*/ 1027 w 1305"/>
                <a:gd name="T43" fmla="*/ 286 h 494"/>
                <a:gd name="T44" fmla="*/ 979 w 1305"/>
                <a:gd name="T45" fmla="*/ 119 h 494"/>
                <a:gd name="T46" fmla="*/ 904 w 1305"/>
                <a:gd name="T47" fmla="*/ 170 h 494"/>
                <a:gd name="T48" fmla="*/ 884 w 1305"/>
                <a:gd name="T49" fmla="*/ 219 h 494"/>
                <a:gd name="T50" fmla="*/ 849 w 1305"/>
                <a:gd name="T51" fmla="*/ 227 h 494"/>
                <a:gd name="T52" fmla="*/ 826 w 1305"/>
                <a:gd name="T53" fmla="*/ 82 h 494"/>
                <a:gd name="T54" fmla="*/ 824 w 1305"/>
                <a:gd name="T55" fmla="*/ 38 h 494"/>
                <a:gd name="T56" fmla="*/ 819 w 1305"/>
                <a:gd name="T57" fmla="*/ 40 h 494"/>
                <a:gd name="T58" fmla="*/ 804 w 1305"/>
                <a:gd name="T59" fmla="*/ 63 h 494"/>
                <a:gd name="T60" fmla="*/ 803 w 1305"/>
                <a:gd name="T61" fmla="*/ 5 h 494"/>
                <a:gd name="T62" fmla="*/ 798 w 1305"/>
                <a:gd name="T63" fmla="*/ 38 h 494"/>
                <a:gd name="T64" fmla="*/ 770 w 1305"/>
                <a:gd name="T65" fmla="*/ 180 h 494"/>
                <a:gd name="T66" fmla="*/ 750 w 1305"/>
                <a:gd name="T67" fmla="*/ 193 h 494"/>
                <a:gd name="T68" fmla="*/ 742 w 1305"/>
                <a:gd name="T69" fmla="*/ 284 h 494"/>
                <a:gd name="T70" fmla="*/ 721 w 1305"/>
                <a:gd name="T71" fmla="*/ 306 h 494"/>
                <a:gd name="T72" fmla="*/ 698 w 1305"/>
                <a:gd name="T73" fmla="*/ 330 h 494"/>
                <a:gd name="T74" fmla="*/ 691 w 1305"/>
                <a:gd name="T75" fmla="*/ 235 h 494"/>
                <a:gd name="T76" fmla="*/ 674 w 1305"/>
                <a:gd name="T77" fmla="*/ 218 h 494"/>
                <a:gd name="T78" fmla="*/ 638 w 1305"/>
                <a:gd name="T79" fmla="*/ 201 h 494"/>
                <a:gd name="T80" fmla="*/ 561 w 1305"/>
                <a:gd name="T81" fmla="*/ 205 h 494"/>
                <a:gd name="T82" fmla="*/ 517 w 1305"/>
                <a:gd name="T83" fmla="*/ 245 h 494"/>
                <a:gd name="T84" fmla="*/ 506 w 1305"/>
                <a:gd name="T85" fmla="*/ 338 h 494"/>
                <a:gd name="T86" fmla="*/ 460 w 1305"/>
                <a:gd name="T87" fmla="*/ 316 h 494"/>
                <a:gd name="T88" fmla="*/ 445 w 1305"/>
                <a:gd name="T89" fmla="*/ 208 h 494"/>
                <a:gd name="T90" fmla="*/ 428 w 1305"/>
                <a:gd name="T91" fmla="*/ 196 h 494"/>
                <a:gd name="T92" fmla="*/ 424 w 1305"/>
                <a:gd name="T93" fmla="*/ 184 h 494"/>
                <a:gd name="T94" fmla="*/ 408 w 1305"/>
                <a:gd name="T95" fmla="*/ 189 h 494"/>
                <a:gd name="T96" fmla="*/ 397 w 1305"/>
                <a:gd name="T97" fmla="*/ 202 h 494"/>
                <a:gd name="T98" fmla="*/ 362 w 1305"/>
                <a:gd name="T99" fmla="*/ 230 h 494"/>
                <a:gd name="T100" fmla="*/ 346 w 1305"/>
                <a:gd name="T101" fmla="*/ 175 h 494"/>
                <a:gd name="T102" fmla="*/ 261 w 1305"/>
                <a:gd name="T103" fmla="*/ 200 h 494"/>
                <a:gd name="T104" fmla="*/ 207 w 1305"/>
                <a:gd name="T105" fmla="*/ 246 h 494"/>
                <a:gd name="T106" fmla="*/ 128 w 1305"/>
                <a:gd name="T107" fmla="*/ 190 h 494"/>
                <a:gd name="T108" fmla="*/ 110 w 1305"/>
                <a:gd name="T109" fmla="*/ 259 h 494"/>
                <a:gd name="T110" fmla="*/ 92 w 1305"/>
                <a:gd name="T111" fmla="*/ 245 h 494"/>
                <a:gd name="T112" fmla="*/ 35 w 1305"/>
                <a:gd name="T113" fmla="*/ 246 h 494"/>
                <a:gd name="T114" fmla="*/ 0 w 1305"/>
                <a:gd name="T115" fmla="*/ 494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5" h="494">
                  <a:moveTo>
                    <a:pt x="1305" y="368"/>
                  </a:moveTo>
                  <a:cubicBezTo>
                    <a:pt x="1289" y="370"/>
                    <a:pt x="1289" y="370"/>
                    <a:pt x="1289" y="370"/>
                  </a:cubicBezTo>
                  <a:cubicBezTo>
                    <a:pt x="1289" y="351"/>
                    <a:pt x="1289" y="351"/>
                    <a:pt x="1289" y="351"/>
                  </a:cubicBezTo>
                  <a:cubicBezTo>
                    <a:pt x="1289" y="340"/>
                    <a:pt x="1289" y="340"/>
                    <a:pt x="1289" y="340"/>
                  </a:cubicBezTo>
                  <a:cubicBezTo>
                    <a:pt x="1284" y="340"/>
                    <a:pt x="1284" y="340"/>
                    <a:pt x="1284" y="340"/>
                  </a:cubicBezTo>
                  <a:cubicBezTo>
                    <a:pt x="1282" y="324"/>
                    <a:pt x="1282" y="324"/>
                    <a:pt x="1282" y="324"/>
                  </a:cubicBezTo>
                  <a:cubicBezTo>
                    <a:pt x="1281" y="340"/>
                    <a:pt x="1281" y="340"/>
                    <a:pt x="1281" y="340"/>
                  </a:cubicBezTo>
                  <a:cubicBezTo>
                    <a:pt x="1272" y="340"/>
                    <a:pt x="1272" y="340"/>
                    <a:pt x="1272" y="340"/>
                  </a:cubicBezTo>
                  <a:cubicBezTo>
                    <a:pt x="1272" y="355"/>
                    <a:pt x="1272" y="355"/>
                    <a:pt x="1272" y="355"/>
                  </a:cubicBezTo>
                  <a:cubicBezTo>
                    <a:pt x="1267" y="355"/>
                    <a:pt x="1267" y="355"/>
                    <a:pt x="1267" y="355"/>
                  </a:cubicBezTo>
                  <a:cubicBezTo>
                    <a:pt x="1265" y="366"/>
                    <a:pt x="1265" y="366"/>
                    <a:pt x="1265" y="366"/>
                  </a:cubicBezTo>
                  <a:cubicBezTo>
                    <a:pt x="1261" y="368"/>
                    <a:pt x="1261" y="368"/>
                    <a:pt x="1261" y="368"/>
                  </a:cubicBezTo>
                  <a:cubicBezTo>
                    <a:pt x="1261" y="311"/>
                    <a:pt x="1261" y="311"/>
                    <a:pt x="1261" y="311"/>
                  </a:cubicBezTo>
                  <a:cubicBezTo>
                    <a:pt x="1255" y="311"/>
                    <a:pt x="1255" y="311"/>
                    <a:pt x="1255" y="311"/>
                  </a:cubicBezTo>
                  <a:cubicBezTo>
                    <a:pt x="1255" y="296"/>
                    <a:pt x="1255" y="296"/>
                    <a:pt x="1255" y="296"/>
                  </a:cubicBezTo>
                  <a:cubicBezTo>
                    <a:pt x="1244" y="284"/>
                    <a:pt x="1244" y="284"/>
                    <a:pt x="1244" y="284"/>
                  </a:cubicBezTo>
                  <a:cubicBezTo>
                    <a:pt x="1244" y="276"/>
                    <a:pt x="1244" y="276"/>
                    <a:pt x="1244" y="276"/>
                  </a:cubicBezTo>
                  <a:cubicBezTo>
                    <a:pt x="1241" y="276"/>
                    <a:pt x="1241" y="276"/>
                    <a:pt x="1241" y="276"/>
                  </a:cubicBezTo>
                  <a:cubicBezTo>
                    <a:pt x="1241" y="271"/>
                    <a:pt x="1241" y="271"/>
                    <a:pt x="1241" y="271"/>
                  </a:cubicBezTo>
                  <a:cubicBezTo>
                    <a:pt x="1239" y="270"/>
                    <a:pt x="1239" y="270"/>
                    <a:pt x="1239" y="270"/>
                  </a:cubicBezTo>
                  <a:cubicBezTo>
                    <a:pt x="1239" y="258"/>
                    <a:pt x="1239" y="258"/>
                    <a:pt x="1239" y="258"/>
                  </a:cubicBezTo>
                  <a:cubicBezTo>
                    <a:pt x="1238" y="270"/>
                    <a:pt x="1238" y="270"/>
                    <a:pt x="1238" y="270"/>
                  </a:cubicBezTo>
                  <a:cubicBezTo>
                    <a:pt x="1237" y="271"/>
                    <a:pt x="1237" y="271"/>
                    <a:pt x="1237" y="271"/>
                  </a:cubicBezTo>
                  <a:cubicBezTo>
                    <a:pt x="1237" y="276"/>
                    <a:pt x="1237" y="276"/>
                    <a:pt x="1237" y="276"/>
                  </a:cubicBezTo>
                  <a:cubicBezTo>
                    <a:pt x="1234" y="276"/>
                    <a:pt x="1234" y="276"/>
                    <a:pt x="1234" y="276"/>
                  </a:cubicBezTo>
                  <a:cubicBezTo>
                    <a:pt x="1234" y="284"/>
                    <a:pt x="1234" y="284"/>
                    <a:pt x="1234" y="284"/>
                  </a:cubicBezTo>
                  <a:cubicBezTo>
                    <a:pt x="1222" y="296"/>
                    <a:pt x="1222" y="296"/>
                    <a:pt x="1222" y="296"/>
                  </a:cubicBezTo>
                  <a:cubicBezTo>
                    <a:pt x="1222" y="306"/>
                    <a:pt x="1222" y="306"/>
                    <a:pt x="1222" y="306"/>
                  </a:cubicBezTo>
                  <a:cubicBezTo>
                    <a:pt x="1214" y="306"/>
                    <a:pt x="1214" y="306"/>
                    <a:pt x="1214" y="306"/>
                  </a:cubicBezTo>
                  <a:cubicBezTo>
                    <a:pt x="1219" y="312"/>
                    <a:pt x="1219" y="312"/>
                    <a:pt x="1219" y="312"/>
                  </a:cubicBezTo>
                  <a:cubicBezTo>
                    <a:pt x="1214" y="318"/>
                    <a:pt x="1214" y="318"/>
                    <a:pt x="1214" y="318"/>
                  </a:cubicBezTo>
                  <a:cubicBezTo>
                    <a:pt x="1214" y="363"/>
                    <a:pt x="1214" y="363"/>
                    <a:pt x="1214" y="363"/>
                  </a:cubicBezTo>
                  <a:cubicBezTo>
                    <a:pt x="1209" y="363"/>
                    <a:pt x="1209" y="363"/>
                    <a:pt x="1209" y="363"/>
                  </a:cubicBezTo>
                  <a:cubicBezTo>
                    <a:pt x="1209" y="360"/>
                    <a:pt x="1209" y="360"/>
                    <a:pt x="1209" y="360"/>
                  </a:cubicBezTo>
                  <a:cubicBezTo>
                    <a:pt x="1206" y="360"/>
                    <a:pt x="1206" y="360"/>
                    <a:pt x="1206" y="360"/>
                  </a:cubicBezTo>
                  <a:cubicBezTo>
                    <a:pt x="1206" y="333"/>
                    <a:pt x="1206" y="333"/>
                    <a:pt x="1206" y="333"/>
                  </a:cubicBezTo>
                  <a:cubicBezTo>
                    <a:pt x="1202" y="333"/>
                    <a:pt x="1202" y="333"/>
                    <a:pt x="1202" y="333"/>
                  </a:cubicBezTo>
                  <a:cubicBezTo>
                    <a:pt x="1202" y="306"/>
                    <a:pt x="1202" y="306"/>
                    <a:pt x="1202" y="306"/>
                  </a:cubicBezTo>
                  <a:cubicBezTo>
                    <a:pt x="1199" y="306"/>
                    <a:pt x="1199" y="306"/>
                    <a:pt x="1199" y="306"/>
                  </a:cubicBezTo>
                  <a:cubicBezTo>
                    <a:pt x="1199" y="279"/>
                    <a:pt x="1199" y="279"/>
                    <a:pt x="1199" y="279"/>
                  </a:cubicBezTo>
                  <a:cubicBezTo>
                    <a:pt x="1196" y="279"/>
                    <a:pt x="1196" y="279"/>
                    <a:pt x="1196" y="279"/>
                  </a:cubicBezTo>
                  <a:cubicBezTo>
                    <a:pt x="1196" y="253"/>
                    <a:pt x="1196" y="253"/>
                    <a:pt x="1196" y="253"/>
                  </a:cubicBezTo>
                  <a:cubicBezTo>
                    <a:pt x="1175" y="253"/>
                    <a:pt x="1175" y="253"/>
                    <a:pt x="1175" y="253"/>
                  </a:cubicBezTo>
                  <a:cubicBezTo>
                    <a:pt x="1175" y="279"/>
                    <a:pt x="1175" y="279"/>
                    <a:pt x="1175" y="279"/>
                  </a:cubicBezTo>
                  <a:cubicBezTo>
                    <a:pt x="1173" y="279"/>
                    <a:pt x="1173" y="279"/>
                    <a:pt x="1173" y="279"/>
                  </a:cubicBezTo>
                  <a:cubicBezTo>
                    <a:pt x="1173" y="308"/>
                    <a:pt x="1173" y="308"/>
                    <a:pt x="1173" y="308"/>
                  </a:cubicBezTo>
                  <a:cubicBezTo>
                    <a:pt x="1173" y="308"/>
                    <a:pt x="1172" y="307"/>
                    <a:pt x="1168" y="304"/>
                  </a:cubicBezTo>
                  <a:cubicBezTo>
                    <a:pt x="1165" y="302"/>
                    <a:pt x="1166" y="302"/>
                    <a:pt x="1167" y="299"/>
                  </a:cubicBezTo>
                  <a:cubicBezTo>
                    <a:pt x="1168" y="296"/>
                    <a:pt x="1162" y="298"/>
                    <a:pt x="1160" y="299"/>
                  </a:cubicBezTo>
                  <a:cubicBezTo>
                    <a:pt x="1158" y="300"/>
                    <a:pt x="1154" y="302"/>
                    <a:pt x="1154" y="302"/>
                  </a:cubicBezTo>
                  <a:cubicBezTo>
                    <a:pt x="1154" y="300"/>
                    <a:pt x="1154" y="300"/>
                    <a:pt x="1154" y="300"/>
                  </a:cubicBezTo>
                  <a:cubicBezTo>
                    <a:pt x="1154" y="287"/>
                    <a:pt x="1154" y="287"/>
                    <a:pt x="1154" y="287"/>
                  </a:cubicBezTo>
                  <a:cubicBezTo>
                    <a:pt x="1162" y="287"/>
                    <a:pt x="1162" y="287"/>
                    <a:pt x="1162" y="287"/>
                  </a:cubicBezTo>
                  <a:cubicBezTo>
                    <a:pt x="1165" y="287"/>
                    <a:pt x="1165" y="283"/>
                    <a:pt x="1165" y="283"/>
                  </a:cubicBezTo>
                  <a:cubicBezTo>
                    <a:pt x="1157" y="275"/>
                    <a:pt x="1157" y="275"/>
                    <a:pt x="1157" y="275"/>
                  </a:cubicBezTo>
                  <a:cubicBezTo>
                    <a:pt x="1157" y="275"/>
                    <a:pt x="1162" y="266"/>
                    <a:pt x="1165" y="266"/>
                  </a:cubicBezTo>
                  <a:cubicBezTo>
                    <a:pt x="1169" y="267"/>
                    <a:pt x="1169" y="262"/>
                    <a:pt x="1169" y="262"/>
                  </a:cubicBezTo>
                  <a:cubicBezTo>
                    <a:pt x="1169" y="262"/>
                    <a:pt x="1165" y="261"/>
                    <a:pt x="1164" y="261"/>
                  </a:cubicBezTo>
                  <a:cubicBezTo>
                    <a:pt x="1163" y="261"/>
                    <a:pt x="1162" y="258"/>
                    <a:pt x="1159" y="256"/>
                  </a:cubicBezTo>
                  <a:cubicBezTo>
                    <a:pt x="1155" y="255"/>
                    <a:pt x="1150" y="259"/>
                    <a:pt x="1150" y="259"/>
                  </a:cubicBezTo>
                  <a:cubicBezTo>
                    <a:pt x="1133" y="259"/>
                    <a:pt x="1133" y="259"/>
                    <a:pt x="1133" y="259"/>
                  </a:cubicBezTo>
                  <a:cubicBezTo>
                    <a:pt x="1132" y="259"/>
                    <a:pt x="1129" y="256"/>
                    <a:pt x="1128" y="257"/>
                  </a:cubicBezTo>
                  <a:cubicBezTo>
                    <a:pt x="1126" y="257"/>
                    <a:pt x="1125" y="259"/>
                    <a:pt x="1125" y="259"/>
                  </a:cubicBezTo>
                  <a:cubicBezTo>
                    <a:pt x="1125" y="259"/>
                    <a:pt x="1117" y="258"/>
                    <a:pt x="1117" y="260"/>
                  </a:cubicBezTo>
                  <a:cubicBezTo>
                    <a:pt x="1117" y="262"/>
                    <a:pt x="1117" y="265"/>
                    <a:pt x="1115" y="265"/>
                  </a:cubicBezTo>
                  <a:cubicBezTo>
                    <a:pt x="1113" y="265"/>
                    <a:pt x="1111" y="268"/>
                    <a:pt x="1110" y="268"/>
                  </a:cubicBezTo>
                  <a:cubicBezTo>
                    <a:pt x="1110" y="267"/>
                    <a:pt x="1109" y="267"/>
                    <a:pt x="1107" y="268"/>
                  </a:cubicBezTo>
                  <a:cubicBezTo>
                    <a:pt x="1106" y="270"/>
                    <a:pt x="1102" y="272"/>
                    <a:pt x="1102" y="272"/>
                  </a:cubicBezTo>
                  <a:cubicBezTo>
                    <a:pt x="1102" y="267"/>
                    <a:pt x="1102" y="267"/>
                    <a:pt x="1102" y="267"/>
                  </a:cubicBezTo>
                  <a:cubicBezTo>
                    <a:pt x="1094" y="267"/>
                    <a:pt x="1094" y="267"/>
                    <a:pt x="1094" y="267"/>
                  </a:cubicBezTo>
                  <a:cubicBezTo>
                    <a:pt x="1092" y="276"/>
                    <a:pt x="1092" y="276"/>
                    <a:pt x="1092" y="276"/>
                  </a:cubicBezTo>
                  <a:cubicBezTo>
                    <a:pt x="1091" y="268"/>
                    <a:pt x="1091" y="268"/>
                    <a:pt x="1091" y="268"/>
                  </a:cubicBezTo>
                  <a:cubicBezTo>
                    <a:pt x="1083" y="268"/>
                    <a:pt x="1083" y="268"/>
                    <a:pt x="1083" y="268"/>
                  </a:cubicBezTo>
                  <a:cubicBezTo>
                    <a:pt x="1082" y="277"/>
                    <a:pt x="1082" y="277"/>
                    <a:pt x="1082" y="277"/>
                  </a:cubicBezTo>
                  <a:cubicBezTo>
                    <a:pt x="1074" y="282"/>
                    <a:pt x="1074" y="282"/>
                    <a:pt x="1074" y="282"/>
                  </a:cubicBezTo>
                  <a:cubicBezTo>
                    <a:pt x="1076" y="290"/>
                    <a:pt x="1076" y="290"/>
                    <a:pt x="1076" y="290"/>
                  </a:cubicBezTo>
                  <a:cubicBezTo>
                    <a:pt x="1076" y="333"/>
                    <a:pt x="1076" y="333"/>
                    <a:pt x="1076" y="333"/>
                  </a:cubicBezTo>
                  <a:cubicBezTo>
                    <a:pt x="1063" y="333"/>
                    <a:pt x="1063" y="333"/>
                    <a:pt x="1063" y="333"/>
                  </a:cubicBezTo>
                  <a:cubicBezTo>
                    <a:pt x="1063" y="333"/>
                    <a:pt x="1064" y="333"/>
                    <a:pt x="1063" y="328"/>
                  </a:cubicBezTo>
                  <a:cubicBezTo>
                    <a:pt x="1063" y="324"/>
                    <a:pt x="1061" y="323"/>
                    <a:pt x="1058" y="323"/>
                  </a:cubicBezTo>
                  <a:cubicBezTo>
                    <a:pt x="1055" y="324"/>
                    <a:pt x="1056" y="332"/>
                    <a:pt x="1056" y="332"/>
                  </a:cubicBezTo>
                  <a:cubicBezTo>
                    <a:pt x="1050" y="332"/>
                    <a:pt x="1050" y="332"/>
                    <a:pt x="1050" y="332"/>
                  </a:cubicBezTo>
                  <a:cubicBezTo>
                    <a:pt x="1035" y="339"/>
                    <a:pt x="1035" y="339"/>
                    <a:pt x="1035" y="339"/>
                  </a:cubicBezTo>
                  <a:cubicBezTo>
                    <a:pt x="1035" y="376"/>
                    <a:pt x="1035" y="376"/>
                    <a:pt x="1035" y="376"/>
                  </a:cubicBezTo>
                  <a:cubicBezTo>
                    <a:pt x="1031" y="379"/>
                    <a:pt x="1031" y="379"/>
                    <a:pt x="1031" y="379"/>
                  </a:cubicBezTo>
                  <a:cubicBezTo>
                    <a:pt x="1031" y="379"/>
                    <a:pt x="1027" y="378"/>
                    <a:pt x="1026" y="375"/>
                  </a:cubicBezTo>
                  <a:cubicBezTo>
                    <a:pt x="1025" y="372"/>
                    <a:pt x="1027" y="364"/>
                    <a:pt x="1027" y="358"/>
                  </a:cubicBezTo>
                  <a:cubicBezTo>
                    <a:pt x="1028" y="352"/>
                    <a:pt x="1027" y="299"/>
                    <a:pt x="1027" y="286"/>
                  </a:cubicBezTo>
                  <a:cubicBezTo>
                    <a:pt x="1027" y="273"/>
                    <a:pt x="1025" y="238"/>
                    <a:pt x="1025" y="238"/>
                  </a:cubicBezTo>
                  <a:cubicBezTo>
                    <a:pt x="986" y="223"/>
                    <a:pt x="986" y="223"/>
                    <a:pt x="986" y="223"/>
                  </a:cubicBezTo>
                  <a:cubicBezTo>
                    <a:pt x="986" y="128"/>
                    <a:pt x="986" y="128"/>
                    <a:pt x="986" y="128"/>
                  </a:cubicBezTo>
                  <a:cubicBezTo>
                    <a:pt x="979" y="119"/>
                    <a:pt x="979" y="119"/>
                    <a:pt x="979" y="119"/>
                  </a:cubicBezTo>
                  <a:cubicBezTo>
                    <a:pt x="915" y="119"/>
                    <a:pt x="915" y="119"/>
                    <a:pt x="915" y="119"/>
                  </a:cubicBezTo>
                  <a:cubicBezTo>
                    <a:pt x="915" y="174"/>
                    <a:pt x="915" y="174"/>
                    <a:pt x="915" y="174"/>
                  </a:cubicBezTo>
                  <a:cubicBezTo>
                    <a:pt x="908" y="174"/>
                    <a:pt x="908" y="174"/>
                    <a:pt x="908" y="174"/>
                  </a:cubicBezTo>
                  <a:cubicBezTo>
                    <a:pt x="904" y="170"/>
                    <a:pt x="904" y="170"/>
                    <a:pt x="904" y="170"/>
                  </a:cubicBezTo>
                  <a:cubicBezTo>
                    <a:pt x="891" y="173"/>
                    <a:pt x="891" y="173"/>
                    <a:pt x="891" y="173"/>
                  </a:cubicBezTo>
                  <a:cubicBezTo>
                    <a:pt x="891" y="222"/>
                    <a:pt x="891" y="222"/>
                    <a:pt x="891" y="222"/>
                  </a:cubicBezTo>
                  <a:cubicBezTo>
                    <a:pt x="884" y="228"/>
                    <a:pt x="884" y="228"/>
                    <a:pt x="884" y="228"/>
                  </a:cubicBezTo>
                  <a:cubicBezTo>
                    <a:pt x="884" y="219"/>
                    <a:pt x="884" y="219"/>
                    <a:pt x="884" y="219"/>
                  </a:cubicBezTo>
                  <a:cubicBezTo>
                    <a:pt x="881" y="219"/>
                    <a:pt x="881" y="219"/>
                    <a:pt x="881" y="219"/>
                  </a:cubicBezTo>
                  <a:cubicBezTo>
                    <a:pt x="880" y="219"/>
                    <a:pt x="877" y="217"/>
                    <a:pt x="872" y="217"/>
                  </a:cubicBezTo>
                  <a:cubicBezTo>
                    <a:pt x="868" y="217"/>
                    <a:pt x="854" y="217"/>
                    <a:pt x="851" y="218"/>
                  </a:cubicBezTo>
                  <a:cubicBezTo>
                    <a:pt x="848" y="220"/>
                    <a:pt x="849" y="227"/>
                    <a:pt x="849" y="227"/>
                  </a:cubicBezTo>
                  <a:cubicBezTo>
                    <a:pt x="836" y="227"/>
                    <a:pt x="836" y="227"/>
                    <a:pt x="836" y="227"/>
                  </a:cubicBezTo>
                  <a:cubicBezTo>
                    <a:pt x="836" y="110"/>
                    <a:pt x="836" y="110"/>
                    <a:pt x="836" y="110"/>
                  </a:cubicBezTo>
                  <a:cubicBezTo>
                    <a:pt x="823" y="84"/>
                    <a:pt x="823" y="84"/>
                    <a:pt x="823" y="84"/>
                  </a:cubicBezTo>
                  <a:cubicBezTo>
                    <a:pt x="823" y="84"/>
                    <a:pt x="824" y="84"/>
                    <a:pt x="826" y="82"/>
                  </a:cubicBezTo>
                  <a:cubicBezTo>
                    <a:pt x="828" y="80"/>
                    <a:pt x="824" y="77"/>
                    <a:pt x="824" y="77"/>
                  </a:cubicBezTo>
                  <a:cubicBezTo>
                    <a:pt x="824" y="45"/>
                    <a:pt x="824" y="45"/>
                    <a:pt x="824" y="45"/>
                  </a:cubicBezTo>
                  <a:cubicBezTo>
                    <a:pt x="824" y="45"/>
                    <a:pt x="825" y="46"/>
                    <a:pt x="826" y="43"/>
                  </a:cubicBezTo>
                  <a:cubicBezTo>
                    <a:pt x="826" y="41"/>
                    <a:pt x="824" y="38"/>
                    <a:pt x="824" y="38"/>
                  </a:cubicBezTo>
                  <a:cubicBezTo>
                    <a:pt x="824" y="8"/>
                    <a:pt x="824" y="8"/>
                    <a:pt x="824" y="8"/>
                  </a:cubicBezTo>
                  <a:cubicBezTo>
                    <a:pt x="824" y="8"/>
                    <a:pt x="826" y="4"/>
                    <a:pt x="821" y="4"/>
                  </a:cubicBezTo>
                  <a:cubicBezTo>
                    <a:pt x="817" y="4"/>
                    <a:pt x="821" y="9"/>
                    <a:pt x="821" y="9"/>
                  </a:cubicBezTo>
                  <a:cubicBezTo>
                    <a:pt x="821" y="9"/>
                    <a:pt x="821" y="39"/>
                    <a:pt x="819" y="40"/>
                  </a:cubicBezTo>
                  <a:cubicBezTo>
                    <a:pt x="817" y="40"/>
                    <a:pt x="819" y="44"/>
                    <a:pt x="819" y="44"/>
                  </a:cubicBezTo>
                  <a:cubicBezTo>
                    <a:pt x="819" y="64"/>
                    <a:pt x="819" y="64"/>
                    <a:pt x="819" y="64"/>
                  </a:cubicBezTo>
                  <a:cubicBezTo>
                    <a:pt x="819" y="64"/>
                    <a:pt x="818" y="65"/>
                    <a:pt x="817" y="65"/>
                  </a:cubicBezTo>
                  <a:cubicBezTo>
                    <a:pt x="815" y="65"/>
                    <a:pt x="804" y="63"/>
                    <a:pt x="804" y="63"/>
                  </a:cubicBezTo>
                  <a:cubicBezTo>
                    <a:pt x="804" y="43"/>
                    <a:pt x="804" y="43"/>
                    <a:pt x="804" y="43"/>
                  </a:cubicBezTo>
                  <a:cubicBezTo>
                    <a:pt x="804" y="41"/>
                    <a:pt x="804" y="41"/>
                    <a:pt x="804" y="41"/>
                  </a:cubicBezTo>
                  <a:cubicBezTo>
                    <a:pt x="805" y="40"/>
                    <a:pt x="802" y="36"/>
                    <a:pt x="802" y="36"/>
                  </a:cubicBezTo>
                  <a:cubicBezTo>
                    <a:pt x="802" y="36"/>
                    <a:pt x="802" y="7"/>
                    <a:pt x="803" y="5"/>
                  </a:cubicBezTo>
                  <a:cubicBezTo>
                    <a:pt x="803" y="3"/>
                    <a:pt x="801" y="0"/>
                    <a:pt x="799" y="2"/>
                  </a:cubicBezTo>
                  <a:cubicBezTo>
                    <a:pt x="797" y="4"/>
                    <a:pt x="799" y="6"/>
                    <a:pt x="799" y="6"/>
                  </a:cubicBezTo>
                  <a:cubicBezTo>
                    <a:pt x="799" y="36"/>
                    <a:pt x="799" y="36"/>
                    <a:pt x="799" y="36"/>
                  </a:cubicBezTo>
                  <a:cubicBezTo>
                    <a:pt x="798" y="38"/>
                    <a:pt x="798" y="38"/>
                    <a:pt x="798" y="38"/>
                  </a:cubicBezTo>
                  <a:cubicBezTo>
                    <a:pt x="796" y="40"/>
                    <a:pt x="799" y="43"/>
                    <a:pt x="799" y="43"/>
                  </a:cubicBezTo>
                  <a:cubicBezTo>
                    <a:pt x="799" y="82"/>
                    <a:pt x="799" y="82"/>
                    <a:pt x="799" y="82"/>
                  </a:cubicBezTo>
                  <a:cubicBezTo>
                    <a:pt x="770" y="105"/>
                    <a:pt x="770" y="105"/>
                    <a:pt x="770" y="105"/>
                  </a:cubicBezTo>
                  <a:cubicBezTo>
                    <a:pt x="770" y="180"/>
                    <a:pt x="770" y="180"/>
                    <a:pt x="770" y="180"/>
                  </a:cubicBezTo>
                  <a:cubicBezTo>
                    <a:pt x="770" y="180"/>
                    <a:pt x="763" y="180"/>
                    <a:pt x="761" y="180"/>
                  </a:cubicBezTo>
                  <a:cubicBezTo>
                    <a:pt x="759" y="179"/>
                    <a:pt x="752" y="177"/>
                    <a:pt x="751" y="183"/>
                  </a:cubicBezTo>
                  <a:cubicBezTo>
                    <a:pt x="750" y="188"/>
                    <a:pt x="746" y="189"/>
                    <a:pt x="746" y="189"/>
                  </a:cubicBezTo>
                  <a:cubicBezTo>
                    <a:pt x="750" y="193"/>
                    <a:pt x="750" y="193"/>
                    <a:pt x="750" y="193"/>
                  </a:cubicBezTo>
                  <a:cubicBezTo>
                    <a:pt x="746" y="193"/>
                    <a:pt x="746" y="193"/>
                    <a:pt x="746" y="193"/>
                  </a:cubicBezTo>
                  <a:cubicBezTo>
                    <a:pt x="746" y="288"/>
                    <a:pt x="746" y="288"/>
                    <a:pt x="746" y="288"/>
                  </a:cubicBezTo>
                  <a:cubicBezTo>
                    <a:pt x="742" y="288"/>
                    <a:pt x="742" y="288"/>
                    <a:pt x="742" y="288"/>
                  </a:cubicBezTo>
                  <a:cubicBezTo>
                    <a:pt x="742" y="284"/>
                    <a:pt x="742" y="284"/>
                    <a:pt x="742" y="284"/>
                  </a:cubicBezTo>
                  <a:cubicBezTo>
                    <a:pt x="736" y="284"/>
                    <a:pt x="736" y="284"/>
                    <a:pt x="736" y="284"/>
                  </a:cubicBezTo>
                  <a:cubicBezTo>
                    <a:pt x="736" y="290"/>
                    <a:pt x="736" y="290"/>
                    <a:pt x="736" y="290"/>
                  </a:cubicBezTo>
                  <a:cubicBezTo>
                    <a:pt x="727" y="305"/>
                    <a:pt x="727" y="305"/>
                    <a:pt x="727" y="305"/>
                  </a:cubicBezTo>
                  <a:cubicBezTo>
                    <a:pt x="721" y="306"/>
                    <a:pt x="721" y="306"/>
                    <a:pt x="721" y="306"/>
                  </a:cubicBezTo>
                  <a:cubicBezTo>
                    <a:pt x="721" y="310"/>
                    <a:pt x="721" y="310"/>
                    <a:pt x="721" y="310"/>
                  </a:cubicBezTo>
                  <a:cubicBezTo>
                    <a:pt x="702" y="313"/>
                    <a:pt x="702" y="313"/>
                    <a:pt x="702" y="313"/>
                  </a:cubicBezTo>
                  <a:cubicBezTo>
                    <a:pt x="702" y="330"/>
                    <a:pt x="702" y="330"/>
                    <a:pt x="702" y="330"/>
                  </a:cubicBezTo>
                  <a:cubicBezTo>
                    <a:pt x="698" y="330"/>
                    <a:pt x="698" y="330"/>
                    <a:pt x="698" y="330"/>
                  </a:cubicBezTo>
                  <a:cubicBezTo>
                    <a:pt x="698" y="324"/>
                    <a:pt x="698" y="324"/>
                    <a:pt x="698" y="324"/>
                  </a:cubicBezTo>
                  <a:cubicBezTo>
                    <a:pt x="696" y="321"/>
                    <a:pt x="696" y="321"/>
                    <a:pt x="696" y="321"/>
                  </a:cubicBezTo>
                  <a:cubicBezTo>
                    <a:pt x="691" y="302"/>
                    <a:pt x="691" y="302"/>
                    <a:pt x="691" y="302"/>
                  </a:cubicBezTo>
                  <a:cubicBezTo>
                    <a:pt x="691" y="235"/>
                    <a:pt x="691" y="235"/>
                    <a:pt x="691" y="235"/>
                  </a:cubicBezTo>
                  <a:cubicBezTo>
                    <a:pt x="680" y="230"/>
                    <a:pt x="680" y="230"/>
                    <a:pt x="680" y="230"/>
                  </a:cubicBezTo>
                  <a:cubicBezTo>
                    <a:pt x="680" y="222"/>
                    <a:pt x="680" y="222"/>
                    <a:pt x="680" y="222"/>
                  </a:cubicBezTo>
                  <a:cubicBezTo>
                    <a:pt x="674" y="222"/>
                    <a:pt x="674" y="222"/>
                    <a:pt x="674" y="222"/>
                  </a:cubicBezTo>
                  <a:cubicBezTo>
                    <a:pt x="674" y="218"/>
                    <a:pt x="674" y="218"/>
                    <a:pt x="674" y="218"/>
                  </a:cubicBezTo>
                  <a:cubicBezTo>
                    <a:pt x="656" y="218"/>
                    <a:pt x="656" y="218"/>
                    <a:pt x="656" y="218"/>
                  </a:cubicBezTo>
                  <a:cubicBezTo>
                    <a:pt x="656" y="205"/>
                    <a:pt x="656" y="205"/>
                    <a:pt x="656" y="205"/>
                  </a:cubicBezTo>
                  <a:cubicBezTo>
                    <a:pt x="638" y="205"/>
                    <a:pt x="638" y="205"/>
                    <a:pt x="638" y="205"/>
                  </a:cubicBezTo>
                  <a:cubicBezTo>
                    <a:pt x="638" y="201"/>
                    <a:pt x="638" y="201"/>
                    <a:pt x="638" y="201"/>
                  </a:cubicBezTo>
                  <a:cubicBezTo>
                    <a:pt x="634" y="201"/>
                    <a:pt x="634" y="201"/>
                    <a:pt x="634" y="201"/>
                  </a:cubicBezTo>
                  <a:cubicBezTo>
                    <a:pt x="634" y="205"/>
                    <a:pt x="634" y="205"/>
                    <a:pt x="634" y="205"/>
                  </a:cubicBezTo>
                  <a:cubicBezTo>
                    <a:pt x="620" y="205"/>
                    <a:pt x="620" y="205"/>
                    <a:pt x="620" y="205"/>
                  </a:cubicBezTo>
                  <a:cubicBezTo>
                    <a:pt x="561" y="205"/>
                    <a:pt x="561" y="205"/>
                    <a:pt x="561" y="205"/>
                  </a:cubicBezTo>
                  <a:cubicBezTo>
                    <a:pt x="561" y="213"/>
                    <a:pt x="561" y="213"/>
                    <a:pt x="561" y="213"/>
                  </a:cubicBezTo>
                  <a:cubicBezTo>
                    <a:pt x="523" y="219"/>
                    <a:pt x="523" y="219"/>
                    <a:pt x="523" y="219"/>
                  </a:cubicBezTo>
                  <a:cubicBezTo>
                    <a:pt x="523" y="245"/>
                    <a:pt x="523" y="245"/>
                    <a:pt x="523" y="245"/>
                  </a:cubicBezTo>
                  <a:cubicBezTo>
                    <a:pt x="517" y="245"/>
                    <a:pt x="517" y="245"/>
                    <a:pt x="517" y="245"/>
                  </a:cubicBezTo>
                  <a:cubicBezTo>
                    <a:pt x="513" y="251"/>
                    <a:pt x="513" y="251"/>
                    <a:pt x="513" y="251"/>
                  </a:cubicBezTo>
                  <a:cubicBezTo>
                    <a:pt x="513" y="317"/>
                    <a:pt x="513" y="317"/>
                    <a:pt x="513" y="317"/>
                  </a:cubicBezTo>
                  <a:cubicBezTo>
                    <a:pt x="506" y="324"/>
                    <a:pt x="506" y="324"/>
                    <a:pt x="506" y="324"/>
                  </a:cubicBezTo>
                  <a:cubicBezTo>
                    <a:pt x="506" y="338"/>
                    <a:pt x="506" y="338"/>
                    <a:pt x="506" y="338"/>
                  </a:cubicBezTo>
                  <a:cubicBezTo>
                    <a:pt x="495" y="338"/>
                    <a:pt x="495" y="338"/>
                    <a:pt x="495" y="338"/>
                  </a:cubicBezTo>
                  <a:cubicBezTo>
                    <a:pt x="486" y="325"/>
                    <a:pt x="486" y="325"/>
                    <a:pt x="486" y="325"/>
                  </a:cubicBezTo>
                  <a:cubicBezTo>
                    <a:pt x="486" y="316"/>
                    <a:pt x="486" y="316"/>
                    <a:pt x="486" y="316"/>
                  </a:cubicBezTo>
                  <a:cubicBezTo>
                    <a:pt x="460" y="316"/>
                    <a:pt x="460" y="316"/>
                    <a:pt x="460" y="316"/>
                  </a:cubicBezTo>
                  <a:cubicBezTo>
                    <a:pt x="460" y="294"/>
                    <a:pt x="460" y="294"/>
                    <a:pt x="460" y="294"/>
                  </a:cubicBezTo>
                  <a:cubicBezTo>
                    <a:pt x="452" y="286"/>
                    <a:pt x="452" y="286"/>
                    <a:pt x="452" y="286"/>
                  </a:cubicBezTo>
                  <a:cubicBezTo>
                    <a:pt x="452" y="213"/>
                    <a:pt x="452" y="213"/>
                    <a:pt x="452" y="213"/>
                  </a:cubicBezTo>
                  <a:cubicBezTo>
                    <a:pt x="445" y="208"/>
                    <a:pt x="445" y="208"/>
                    <a:pt x="445" y="208"/>
                  </a:cubicBezTo>
                  <a:cubicBezTo>
                    <a:pt x="435" y="208"/>
                    <a:pt x="435" y="208"/>
                    <a:pt x="435" y="208"/>
                  </a:cubicBezTo>
                  <a:cubicBezTo>
                    <a:pt x="433" y="205"/>
                    <a:pt x="433" y="205"/>
                    <a:pt x="433" y="205"/>
                  </a:cubicBezTo>
                  <a:cubicBezTo>
                    <a:pt x="432" y="201"/>
                    <a:pt x="428" y="202"/>
                    <a:pt x="428" y="201"/>
                  </a:cubicBezTo>
                  <a:cubicBezTo>
                    <a:pt x="429" y="201"/>
                    <a:pt x="428" y="196"/>
                    <a:pt x="428" y="196"/>
                  </a:cubicBezTo>
                  <a:cubicBezTo>
                    <a:pt x="428" y="196"/>
                    <a:pt x="428" y="194"/>
                    <a:pt x="430" y="192"/>
                  </a:cubicBezTo>
                  <a:cubicBezTo>
                    <a:pt x="432" y="189"/>
                    <a:pt x="432" y="185"/>
                    <a:pt x="432" y="185"/>
                  </a:cubicBezTo>
                  <a:cubicBezTo>
                    <a:pt x="432" y="185"/>
                    <a:pt x="432" y="186"/>
                    <a:pt x="430" y="187"/>
                  </a:cubicBezTo>
                  <a:cubicBezTo>
                    <a:pt x="428" y="188"/>
                    <a:pt x="427" y="185"/>
                    <a:pt x="424" y="184"/>
                  </a:cubicBezTo>
                  <a:cubicBezTo>
                    <a:pt x="422" y="183"/>
                    <a:pt x="423" y="185"/>
                    <a:pt x="419" y="185"/>
                  </a:cubicBezTo>
                  <a:cubicBezTo>
                    <a:pt x="414" y="184"/>
                    <a:pt x="414" y="187"/>
                    <a:pt x="414" y="187"/>
                  </a:cubicBezTo>
                  <a:cubicBezTo>
                    <a:pt x="410" y="187"/>
                    <a:pt x="410" y="187"/>
                    <a:pt x="410" y="187"/>
                  </a:cubicBezTo>
                  <a:cubicBezTo>
                    <a:pt x="407" y="187"/>
                    <a:pt x="408" y="189"/>
                    <a:pt x="408" y="189"/>
                  </a:cubicBezTo>
                  <a:cubicBezTo>
                    <a:pt x="408" y="189"/>
                    <a:pt x="405" y="189"/>
                    <a:pt x="402" y="192"/>
                  </a:cubicBezTo>
                  <a:cubicBezTo>
                    <a:pt x="400" y="195"/>
                    <a:pt x="399" y="192"/>
                    <a:pt x="396" y="193"/>
                  </a:cubicBezTo>
                  <a:cubicBezTo>
                    <a:pt x="392" y="194"/>
                    <a:pt x="400" y="201"/>
                    <a:pt x="400" y="201"/>
                  </a:cubicBezTo>
                  <a:cubicBezTo>
                    <a:pt x="400" y="201"/>
                    <a:pt x="402" y="201"/>
                    <a:pt x="397" y="202"/>
                  </a:cubicBezTo>
                  <a:cubicBezTo>
                    <a:pt x="392" y="203"/>
                    <a:pt x="390" y="208"/>
                    <a:pt x="390" y="208"/>
                  </a:cubicBezTo>
                  <a:cubicBezTo>
                    <a:pt x="374" y="208"/>
                    <a:pt x="374" y="208"/>
                    <a:pt x="374" y="208"/>
                  </a:cubicBezTo>
                  <a:cubicBezTo>
                    <a:pt x="374" y="230"/>
                    <a:pt x="374" y="230"/>
                    <a:pt x="374" y="230"/>
                  </a:cubicBezTo>
                  <a:cubicBezTo>
                    <a:pt x="362" y="230"/>
                    <a:pt x="362" y="230"/>
                    <a:pt x="362" y="230"/>
                  </a:cubicBezTo>
                  <a:cubicBezTo>
                    <a:pt x="362" y="253"/>
                    <a:pt x="362" y="253"/>
                    <a:pt x="362" y="253"/>
                  </a:cubicBezTo>
                  <a:cubicBezTo>
                    <a:pt x="346" y="253"/>
                    <a:pt x="346" y="253"/>
                    <a:pt x="346" y="253"/>
                  </a:cubicBezTo>
                  <a:cubicBezTo>
                    <a:pt x="346" y="196"/>
                    <a:pt x="346" y="196"/>
                    <a:pt x="346" y="196"/>
                  </a:cubicBezTo>
                  <a:cubicBezTo>
                    <a:pt x="346" y="175"/>
                    <a:pt x="346" y="175"/>
                    <a:pt x="346" y="175"/>
                  </a:cubicBezTo>
                  <a:cubicBezTo>
                    <a:pt x="346" y="175"/>
                    <a:pt x="333" y="175"/>
                    <a:pt x="298" y="176"/>
                  </a:cubicBezTo>
                  <a:cubicBezTo>
                    <a:pt x="263" y="176"/>
                    <a:pt x="258" y="182"/>
                    <a:pt x="258" y="182"/>
                  </a:cubicBezTo>
                  <a:cubicBezTo>
                    <a:pt x="258" y="200"/>
                    <a:pt x="258" y="200"/>
                    <a:pt x="258" y="200"/>
                  </a:cubicBezTo>
                  <a:cubicBezTo>
                    <a:pt x="261" y="200"/>
                    <a:pt x="261" y="200"/>
                    <a:pt x="261" y="200"/>
                  </a:cubicBezTo>
                  <a:cubicBezTo>
                    <a:pt x="261" y="261"/>
                    <a:pt x="261" y="261"/>
                    <a:pt x="261" y="261"/>
                  </a:cubicBezTo>
                  <a:cubicBezTo>
                    <a:pt x="258" y="260"/>
                    <a:pt x="258" y="260"/>
                    <a:pt x="258" y="260"/>
                  </a:cubicBezTo>
                  <a:cubicBezTo>
                    <a:pt x="258" y="250"/>
                    <a:pt x="258" y="250"/>
                    <a:pt x="258" y="250"/>
                  </a:cubicBezTo>
                  <a:cubicBezTo>
                    <a:pt x="207" y="246"/>
                    <a:pt x="207" y="246"/>
                    <a:pt x="207" y="246"/>
                  </a:cubicBezTo>
                  <a:cubicBezTo>
                    <a:pt x="207" y="246"/>
                    <a:pt x="208" y="200"/>
                    <a:pt x="207" y="199"/>
                  </a:cubicBezTo>
                  <a:cubicBezTo>
                    <a:pt x="207" y="198"/>
                    <a:pt x="196" y="194"/>
                    <a:pt x="171" y="191"/>
                  </a:cubicBezTo>
                  <a:cubicBezTo>
                    <a:pt x="147" y="189"/>
                    <a:pt x="128" y="189"/>
                    <a:pt x="128" y="189"/>
                  </a:cubicBezTo>
                  <a:cubicBezTo>
                    <a:pt x="128" y="189"/>
                    <a:pt x="128" y="190"/>
                    <a:pt x="128" y="190"/>
                  </a:cubicBezTo>
                  <a:cubicBezTo>
                    <a:pt x="127" y="190"/>
                    <a:pt x="121" y="191"/>
                    <a:pt x="121" y="191"/>
                  </a:cubicBezTo>
                  <a:cubicBezTo>
                    <a:pt x="121" y="257"/>
                    <a:pt x="121" y="257"/>
                    <a:pt x="121" y="257"/>
                  </a:cubicBezTo>
                  <a:cubicBezTo>
                    <a:pt x="121" y="257"/>
                    <a:pt x="118" y="257"/>
                    <a:pt x="114" y="257"/>
                  </a:cubicBezTo>
                  <a:cubicBezTo>
                    <a:pt x="109" y="257"/>
                    <a:pt x="110" y="259"/>
                    <a:pt x="110" y="259"/>
                  </a:cubicBezTo>
                  <a:cubicBezTo>
                    <a:pt x="110" y="416"/>
                    <a:pt x="110" y="416"/>
                    <a:pt x="110" y="416"/>
                  </a:cubicBezTo>
                  <a:cubicBezTo>
                    <a:pt x="97" y="416"/>
                    <a:pt x="97" y="416"/>
                    <a:pt x="97" y="416"/>
                  </a:cubicBezTo>
                  <a:cubicBezTo>
                    <a:pt x="97" y="246"/>
                    <a:pt x="97" y="246"/>
                    <a:pt x="97" y="246"/>
                  </a:cubicBezTo>
                  <a:cubicBezTo>
                    <a:pt x="97" y="246"/>
                    <a:pt x="95" y="245"/>
                    <a:pt x="92" y="245"/>
                  </a:cubicBezTo>
                  <a:cubicBezTo>
                    <a:pt x="88" y="245"/>
                    <a:pt x="79" y="244"/>
                    <a:pt x="79" y="244"/>
                  </a:cubicBezTo>
                  <a:cubicBezTo>
                    <a:pt x="57" y="243"/>
                    <a:pt x="57" y="243"/>
                    <a:pt x="57" y="243"/>
                  </a:cubicBezTo>
                  <a:cubicBezTo>
                    <a:pt x="35" y="243"/>
                    <a:pt x="35" y="243"/>
                    <a:pt x="35" y="243"/>
                  </a:cubicBezTo>
                  <a:cubicBezTo>
                    <a:pt x="35" y="246"/>
                    <a:pt x="35" y="246"/>
                    <a:pt x="35" y="246"/>
                  </a:cubicBezTo>
                  <a:cubicBezTo>
                    <a:pt x="25" y="246"/>
                    <a:pt x="25" y="246"/>
                    <a:pt x="25" y="246"/>
                  </a:cubicBezTo>
                  <a:cubicBezTo>
                    <a:pt x="25" y="444"/>
                    <a:pt x="25" y="444"/>
                    <a:pt x="25" y="444"/>
                  </a:cubicBezTo>
                  <a:cubicBezTo>
                    <a:pt x="1" y="444"/>
                    <a:pt x="1" y="444"/>
                    <a:pt x="1" y="444"/>
                  </a:cubicBezTo>
                  <a:cubicBezTo>
                    <a:pt x="0" y="494"/>
                    <a:pt x="0" y="494"/>
                    <a:pt x="0" y="494"/>
                  </a:cubicBezTo>
                  <a:cubicBezTo>
                    <a:pt x="1305" y="494"/>
                    <a:pt x="1305" y="494"/>
                    <a:pt x="1305" y="494"/>
                  </a:cubicBezTo>
                  <a:lnTo>
                    <a:pt x="1305" y="3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1" name="Freeform 20"/>
            <p:cNvSpPr>
              <a:spLocks noEditPoints="1"/>
            </p:cNvSpPr>
            <p:nvPr/>
          </p:nvSpPr>
          <p:spPr bwMode="auto">
            <a:xfrm>
              <a:off x="4676" y="1731"/>
              <a:ext cx="1419" cy="880"/>
            </a:xfrm>
            <a:custGeom>
              <a:avLst/>
              <a:gdLst>
                <a:gd name="T0" fmla="*/ 868 w 875"/>
                <a:gd name="T1" fmla="*/ 374 h 541"/>
                <a:gd name="T2" fmla="*/ 860 w 875"/>
                <a:gd name="T3" fmla="*/ 379 h 541"/>
                <a:gd name="T4" fmla="*/ 845 w 875"/>
                <a:gd name="T5" fmla="*/ 358 h 541"/>
                <a:gd name="T6" fmla="*/ 830 w 875"/>
                <a:gd name="T7" fmla="*/ 342 h 541"/>
                <a:gd name="T8" fmla="*/ 818 w 875"/>
                <a:gd name="T9" fmla="*/ 359 h 541"/>
                <a:gd name="T10" fmla="*/ 801 w 875"/>
                <a:gd name="T11" fmla="*/ 370 h 541"/>
                <a:gd name="T12" fmla="*/ 788 w 875"/>
                <a:gd name="T13" fmla="*/ 357 h 541"/>
                <a:gd name="T14" fmla="*/ 782 w 875"/>
                <a:gd name="T15" fmla="*/ 356 h 541"/>
                <a:gd name="T16" fmla="*/ 774 w 875"/>
                <a:gd name="T17" fmla="*/ 371 h 541"/>
                <a:gd name="T18" fmla="*/ 776 w 875"/>
                <a:gd name="T19" fmla="*/ 378 h 541"/>
                <a:gd name="T20" fmla="*/ 764 w 875"/>
                <a:gd name="T21" fmla="*/ 423 h 541"/>
                <a:gd name="T22" fmla="*/ 741 w 875"/>
                <a:gd name="T23" fmla="*/ 360 h 541"/>
                <a:gd name="T24" fmla="*/ 732 w 875"/>
                <a:gd name="T25" fmla="*/ 349 h 541"/>
                <a:gd name="T26" fmla="*/ 724 w 875"/>
                <a:gd name="T27" fmla="*/ 361 h 541"/>
                <a:gd name="T28" fmla="*/ 704 w 875"/>
                <a:gd name="T29" fmla="*/ 388 h 541"/>
                <a:gd name="T30" fmla="*/ 669 w 875"/>
                <a:gd name="T31" fmla="*/ 391 h 541"/>
                <a:gd name="T32" fmla="*/ 661 w 875"/>
                <a:gd name="T33" fmla="*/ 380 h 541"/>
                <a:gd name="T34" fmla="*/ 643 w 875"/>
                <a:gd name="T35" fmla="*/ 387 h 541"/>
                <a:gd name="T36" fmla="*/ 642 w 875"/>
                <a:gd name="T37" fmla="*/ 393 h 541"/>
                <a:gd name="T38" fmla="*/ 618 w 875"/>
                <a:gd name="T39" fmla="*/ 402 h 541"/>
                <a:gd name="T40" fmla="*/ 593 w 875"/>
                <a:gd name="T41" fmla="*/ 442 h 541"/>
                <a:gd name="T42" fmla="*/ 586 w 875"/>
                <a:gd name="T43" fmla="*/ 434 h 541"/>
                <a:gd name="T44" fmla="*/ 555 w 875"/>
                <a:gd name="T45" fmla="*/ 409 h 541"/>
                <a:gd name="T46" fmla="*/ 525 w 875"/>
                <a:gd name="T47" fmla="*/ 409 h 541"/>
                <a:gd name="T48" fmla="*/ 497 w 875"/>
                <a:gd name="T49" fmla="*/ 428 h 541"/>
                <a:gd name="T50" fmla="*/ 485 w 875"/>
                <a:gd name="T51" fmla="*/ 381 h 541"/>
                <a:gd name="T52" fmla="*/ 444 w 875"/>
                <a:gd name="T53" fmla="*/ 291 h 541"/>
                <a:gd name="T54" fmla="*/ 399 w 875"/>
                <a:gd name="T55" fmla="*/ 256 h 541"/>
                <a:gd name="T56" fmla="*/ 390 w 875"/>
                <a:gd name="T57" fmla="*/ 287 h 541"/>
                <a:gd name="T58" fmla="*/ 375 w 875"/>
                <a:gd name="T59" fmla="*/ 340 h 541"/>
                <a:gd name="T60" fmla="*/ 371 w 875"/>
                <a:gd name="T61" fmla="*/ 319 h 541"/>
                <a:gd name="T62" fmla="*/ 363 w 875"/>
                <a:gd name="T63" fmla="*/ 221 h 541"/>
                <a:gd name="T64" fmla="*/ 351 w 875"/>
                <a:gd name="T65" fmla="*/ 127 h 541"/>
                <a:gd name="T66" fmla="*/ 343 w 875"/>
                <a:gd name="T67" fmla="*/ 71 h 541"/>
                <a:gd name="T68" fmla="*/ 335 w 875"/>
                <a:gd name="T69" fmla="*/ 56 h 541"/>
                <a:gd name="T70" fmla="*/ 333 w 875"/>
                <a:gd name="T71" fmla="*/ 40 h 541"/>
                <a:gd name="T72" fmla="*/ 330 w 875"/>
                <a:gd name="T73" fmla="*/ 5 h 541"/>
                <a:gd name="T74" fmla="*/ 328 w 875"/>
                <a:gd name="T75" fmla="*/ 52 h 541"/>
                <a:gd name="T76" fmla="*/ 324 w 875"/>
                <a:gd name="T77" fmla="*/ 68 h 541"/>
                <a:gd name="T78" fmla="*/ 312 w 875"/>
                <a:gd name="T79" fmla="*/ 101 h 541"/>
                <a:gd name="T80" fmla="*/ 306 w 875"/>
                <a:gd name="T81" fmla="*/ 221 h 541"/>
                <a:gd name="T82" fmla="*/ 249 w 875"/>
                <a:gd name="T83" fmla="*/ 222 h 541"/>
                <a:gd name="T84" fmla="*/ 240 w 875"/>
                <a:gd name="T85" fmla="*/ 100 h 541"/>
                <a:gd name="T86" fmla="*/ 227 w 875"/>
                <a:gd name="T87" fmla="*/ 67 h 541"/>
                <a:gd name="T88" fmla="*/ 222 w 875"/>
                <a:gd name="T89" fmla="*/ 52 h 541"/>
                <a:gd name="T90" fmla="*/ 219 w 875"/>
                <a:gd name="T91" fmla="*/ 3 h 541"/>
                <a:gd name="T92" fmla="*/ 218 w 875"/>
                <a:gd name="T93" fmla="*/ 40 h 541"/>
                <a:gd name="T94" fmla="*/ 217 w 875"/>
                <a:gd name="T95" fmla="*/ 54 h 541"/>
                <a:gd name="T96" fmla="*/ 208 w 875"/>
                <a:gd name="T97" fmla="*/ 70 h 541"/>
                <a:gd name="T98" fmla="*/ 199 w 875"/>
                <a:gd name="T99" fmla="*/ 127 h 541"/>
                <a:gd name="T100" fmla="*/ 189 w 875"/>
                <a:gd name="T101" fmla="*/ 222 h 541"/>
                <a:gd name="T102" fmla="*/ 147 w 875"/>
                <a:gd name="T103" fmla="*/ 347 h 541"/>
                <a:gd name="T104" fmla="*/ 129 w 875"/>
                <a:gd name="T105" fmla="*/ 343 h 541"/>
                <a:gd name="T106" fmla="*/ 113 w 875"/>
                <a:gd name="T107" fmla="*/ 363 h 541"/>
                <a:gd name="T108" fmla="*/ 75 w 875"/>
                <a:gd name="T109" fmla="*/ 363 h 541"/>
                <a:gd name="T110" fmla="*/ 67 w 875"/>
                <a:gd name="T111" fmla="*/ 337 h 541"/>
                <a:gd name="T112" fmla="*/ 40 w 875"/>
                <a:gd name="T113" fmla="*/ 354 h 541"/>
                <a:gd name="T114" fmla="*/ 875 w 875"/>
                <a:gd name="T115" fmla="*/ 541 h 541"/>
                <a:gd name="T116" fmla="*/ 256 w 875"/>
                <a:gd name="T117" fmla="*/ 306 h 541"/>
                <a:gd name="T118" fmla="*/ 299 w 875"/>
                <a:gd name="T119" fmla="*/ 356 h 541"/>
                <a:gd name="T120" fmla="*/ 280 w 875"/>
                <a:gd name="T121" fmla="*/ 444 h 541"/>
                <a:gd name="T122" fmla="*/ 278 w 875"/>
                <a:gd name="T123" fmla="*/ 309 h 541"/>
                <a:gd name="T124" fmla="*/ 281 w 875"/>
                <a:gd name="T125" fmla="*/ 30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5" h="541">
                  <a:moveTo>
                    <a:pt x="873" y="382"/>
                  </a:moveTo>
                  <a:cubicBezTo>
                    <a:pt x="873" y="378"/>
                    <a:pt x="873" y="378"/>
                    <a:pt x="873" y="378"/>
                  </a:cubicBezTo>
                  <a:cubicBezTo>
                    <a:pt x="871" y="378"/>
                    <a:pt x="871" y="378"/>
                    <a:pt x="871" y="378"/>
                  </a:cubicBezTo>
                  <a:cubicBezTo>
                    <a:pt x="871" y="374"/>
                    <a:pt x="871" y="374"/>
                    <a:pt x="871" y="374"/>
                  </a:cubicBezTo>
                  <a:cubicBezTo>
                    <a:pt x="868" y="374"/>
                    <a:pt x="868" y="374"/>
                    <a:pt x="868" y="374"/>
                  </a:cubicBezTo>
                  <a:cubicBezTo>
                    <a:pt x="868" y="381"/>
                    <a:pt x="868" y="381"/>
                    <a:pt x="868" y="381"/>
                  </a:cubicBezTo>
                  <a:cubicBezTo>
                    <a:pt x="866" y="383"/>
                    <a:pt x="866" y="383"/>
                    <a:pt x="866" y="383"/>
                  </a:cubicBezTo>
                  <a:cubicBezTo>
                    <a:pt x="864" y="383"/>
                    <a:pt x="864" y="383"/>
                    <a:pt x="864" y="383"/>
                  </a:cubicBezTo>
                  <a:cubicBezTo>
                    <a:pt x="864" y="379"/>
                    <a:pt x="864" y="379"/>
                    <a:pt x="864" y="379"/>
                  </a:cubicBezTo>
                  <a:cubicBezTo>
                    <a:pt x="860" y="379"/>
                    <a:pt x="860" y="379"/>
                    <a:pt x="860" y="379"/>
                  </a:cubicBezTo>
                  <a:cubicBezTo>
                    <a:pt x="860" y="386"/>
                    <a:pt x="860" y="386"/>
                    <a:pt x="860" y="386"/>
                  </a:cubicBezTo>
                  <a:cubicBezTo>
                    <a:pt x="848" y="386"/>
                    <a:pt x="848" y="386"/>
                    <a:pt x="848" y="386"/>
                  </a:cubicBezTo>
                  <a:cubicBezTo>
                    <a:pt x="848" y="412"/>
                    <a:pt x="848" y="412"/>
                    <a:pt x="848" y="412"/>
                  </a:cubicBezTo>
                  <a:cubicBezTo>
                    <a:pt x="845" y="412"/>
                    <a:pt x="845" y="412"/>
                    <a:pt x="845" y="412"/>
                  </a:cubicBezTo>
                  <a:cubicBezTo>
                    <a:pt x="845" y="358"/>
                    <a:pt x="845" y="358"/>
                    <a:pt x="845" y="358"/>
                  </a:cubicBezTo>
                  <a:cubicBezTo>
                    <a:pt x="842" y="358"/>
                    <a:pt x="842" y="358"/>
                    <a:pt x="842" y="358"/>
                  </a:cubicBezTo>
                  <a:cubicBezTo>
                    <a:pt x="842" y="340"/>
                    <a:pt x="842" y="340"/>
                    <a:pt x="842" y="340"/>
                  </a:cubicBezTo>
                  <a:cubicBezTo>
                    <a:pt x="835" y="340"/>
                    <a:pt x="835" y="340"/>
                    <a:pt x="835" y="340"/>
                  </a:cubicBezTo>
                  <a:cubicBezTo>
                    <a:pt x="835" y="342"/>
                    <a:pt x="835" y="342"/>
                    <a:pt x="835" y="342"/>
                  </a:cubicBezTo>
                  <a:cubicBezTo>
                    <a:pt x="830" y="342"/>
                    <a:pt x="830" y="342"/>
                    <a:pt x="830" y="342"/>
                  </a:cubicBezTo>
                  <a:cubicBezTo>
                    <a:pt x="830" y="348"/>
                    <a:pt x="830" y="348"/>
                    <a:pt x="830" y="348"/>
                  </a:cubicBezTo>
                  <a:cubicBezTo>
                    <a:pt x="826" y="348"/>
                    <a:pt x="826" y="348"/>
                    <a:pt x="826" y="348"/>
                  </a:cubicBezTo>
                  <a:cubicBezTo>
                    <a:pt x="826" y="354"/>
                    <a:pt x="826" y="354"/>
                    <a:pt x="826" y="354"/>
                  </a:cubicBezTo>
                  <a:cubicBezTo>
                    <a:pt x="818" y="354"/>
                    <a:pt x="818" y="354"/>
                    <a:pt x="818" y="354"/>
                  </a:cubicBezTo>
                  <a:cubicBezTo>
                    <a:pt x="818" y="359"/>
                    <a:pt x="818" y="359"/>
                    <a:pt x="818" y="359"/>
                  </a:cubicBezTo>
                  <a:cubicBezTo>
                    <a:pt x="808" y="359"/>
                    <a:pt x="808" y="359"/>
                    <a:pt x="808" y="359"/>
                  </a:cubicBezTo>
                  <a:cubicBezTo>
                    <a:pt x="808" y="377"/>
                    <a:pt x="808" y="377"/>
                    <a:pt x="808" y="377"/>
                  </a:cubicBezTo>
                  <a:cubicBezTo>
                    <a:pt x="803" y="377"/>
                    <a:pt x="803" y="377"/>
                    <a:pt x="803" y="377"/>
                  </a:cubicBezTo>
                  <a:cubicBezTo>
                    <a:pt x="803" y="370"/>
                    <a:pt x="803" y="370"/>
                    <a:pt x="803" y="370"/>
                  </a:cubicBezTo>
                  <a:cubicBezTo>
                    <a:pt x="801" y="370"/>
                    <a:pt x="801" y="370"/>
                    <a:pt x="801" y="370"/>
                  </a:cubicBezTo>
                  <a:cubicBezTo>
                    <a:pt x="801" y="365"/>
                    <a:pt x="801" y="365"/>
                    <a:pt x="801" y="365"/>
                  </a:cubicBezTo>
                  <a:cubicBezTo>
                    <a:pt x="786" y="365"/>
                    <a:pt x="786" y="365"/>
                    <a:pt x="786" y="365"/>
                  </a:cubicBezTo>
                  <a:cubicBezTo>
                    <a:pt x="786" y="359"/>
                    <a:pt x="786" y="359"/>
                    <a:pt x="786" y="359"/>
                  </a:cubicBezTo>
                  <a:cubicBezTo>
                    <a:pt x="788" y="359"/>
                    <a:pt x="788" y="359"/>
                    <a:pt x="788" y="359"/>
                  </a:cubicBezTo>
                  <a:cubicBezTo>
                    <a:pt x="788" y="357"/>
                    <a:pt x="788" y="357"/>
                    <a:pt x="788" y="357"/>
                  </a:cubicBezTo>
                  <a:cubicBezTo>
                    <a:pt x="786" y="357"/>
                    <a:pt x="786" y="357"/>
                    <a:pt x="786" y="357"/>
                  </a:cubicBezTo>
                  <a:cubicBezTo>
                    <a:pt x="786" y="347"/>
                    <a:pt x="786" y="347"/>
                    <a:pt x="786" y="347"/>
                  </a:cubicBezTo>
                  <a:cubicBezTo>
                    <a:pt x="783" y="347"/>
                    <a:pt x="783" y="347"/>
                    <a:pt x="783" y="347"/>
                  </a:cubicBezTo>
                  <a:cubicBezTo>
                    <a:pt x="783" y="351"/>
                    <a:pt x="783" y="351"/>
                    <a:pt x="783" y="351"/>
                  </a:cubicBezTo>
                  <a:cubicBezTo>
                    <a:pt x="782" y="356"/>
                    <a:pt x="782" y="356"/>
                    <a:pt x="782" y="356"/>
                  </a:cubicBezTo>
                  <a:cubicBezTo>
                    <a:pt x="780" y="356"/>
                    <a:pt x="780" y="356"/>
                    <a:pt x="780" y="356"/>
                  </a:cubicBezTo>
                  <a:cubicBezTo>
                    <a:pt x="780" y="364"/>
                    <a:pt x="780" y="364"/>
                    <a:pt x="780" y="364"/>
                  </a:cubicBezTo>
                  <a:cubicBezTo>
                    <a:pt x="779" y="364"/>
                    <a:pt x="779" y="364"/>
                    <a:pt x="779" y="364"/>
                  </a:cubicBezTo>
                  <a:cubicBezTo>
                    <a:pt x="779" y="371"/>
                    <a:pt x="779" y="371"/>
                    <a:pt x="779" y="371"/>
                  </a:cubicBezTo>
                  <a:cubicBezTo>
                    <a:pt x="774" y="371"/>
                    <a:pt x="774" y="371"/>
                    <a:pt x="774" y="371"/>
                  </a:cubicBezTo>
                  <a:cubicBezTo>
                    <a:pt x="776" y="372"/>
                    <a:pt x="776" y="372"/>
                    <a:pt x="776" y="372"/>
                  </a:cubicBezTo>
                  <a:cubicBezTo>
                    <a:pt x="776" y="375"/>
                    <a:pt x="776" y="375"/>
                    <a:pt x="776" y="375"/>
                  </a:cubicBezTo>
                  <a:cubicBezTo>
                    <a:pt x="774" y="375"/>
                    <a:pt x="774" y="375"/>
                    <a:pt x="774" y="375"/>
                  </a:cubicBezTo>
                  <a:cubicBezTo>
                    <a:pt x="776" y="376"/>
                    <a:pt x="776" y="376"/>
                    <a:pt x="776" y="376"/>
                  </a:cubicBezTo>
                  <a:cubicBezTo>
                    <a:pt x="776" y="378"/>
                    <a:pt x="776" y="378"/>
                    <a:pt x="776" y="378"/>
                  </a:cubicBezTo>
                  <a:cubicBezTo>
                    <a:pt x="772" y="378"/>
                    <a:pt x="772" y="378"/>
                    <a:pt x="772" y="378"/>
                  </a:cubicBezTo>
                  <a:cubicBezTo>
                    <a:pt x="772" y="375"/>
                    <a:pt x="772" y="375"/>
                    <a:pt x="772" y="375"/>
                  </a:cubicBezTo>
                  <a:cubicBezTo>
                    <a:pt x="767" y="375"/>
                    <a:pt x="767" y="375"/>
                    <a:pt x="767" y="375"/>
                  </a:cubicBezTo>
                  <a:cubicBezTo>
                    <a:pt x="767" y="423"/>
                    <a:pt x="767" y="423"/>
                    <a:pt x="767" y="423"/>
                  </a:cubicBezTo>
                  <a:cubicBezTo>
                    <a:pt x="764" y="423"/>
                    <a:pt x="764" y="423"/>
                    <a:pt x="764" y="423"/>
                  </a:cubicBezTo>
                  <a:cubicBezTo>
                    <a:pt x="764" y="412"/>
                    <a:pt x="764" y="412"/>
                    <a:pt x="764" y="412"/>
                  </a:cubicBezTo>
                  <a:cubicBezTo>
                    <a:pt x="760" y="412"/>
                    <a:pt x="760" y="412"/>
                    <a:pt x="760" y="412"/>
                  </a:cubicBezTo>
                  <a:cubicBezTo>
                    <a:pt x="760" y="369"/>
                    <a:pt x="760" y="369"/>
                    <a:pt x="760" y="369"/>
                  </a:cubicBezTo>
                  <a:cubicBezTo>
                    <a:pt x="741" y="369"/>
                    <a:pt x="741" y="369"/>
                    <a:pt x="741" y="369"/>
                  </a:cubicBezTo>
                  <a:cubicBezTo>
                    <a:pt x="741" y="360"/>
                    <a:pt x="741" y="360"/>
                    <a:pt x="741" y="360"/>
                  </a:cubicBezTo>
                  <a:cubicBezTo>
                    <a:pt x="736" y="360"/>
                    <a:pt x="736" y="360"/>
                    <a:pt x="736" y="360"/>
                  </a:cubicBezTo>
                  <a:cubicBezTo>
                    <a:pt x="736" y="353"/>
                    <a:pt x="736" y="353"/>
                    <a:pt x="736" y="353"/>
                  </a:cubicBezTo>
                  <a:cubicBezTo>
                    <a:pt x="733" y="353"/>
                    <a:pt x="733" y="353"/>
                    <a:pt x="733" y="353"/>
                  </a:cubicBezTo>
                  <a:cubicBezTo>
                    <a:pt x="736" y="349"/>
                    <a:pt x="736" y="349"/>
                    <a:pt x="736" y="349"/>
                  </a:cubicBezTo>
                  <a:cubicBezTo>
                    <a:pt x="732" y="349"/>
                    <a:pt x="732" y="349"/>
                    <a:pt x="732" y="349"/>
                  </a:cubicBezTo>
                  <a:cubicBezTo>
                    <a:pt x="732" y="310"/>
                    <a:pt x="732" y="310"/>
                    <a:pt x="732" y="310"/>
                  </a:cubicBezTo>
                  <a:cubicBezTo>
                    <a:pt x="730" y="305"/>
                    <a:pt x="730" y="305"/>
                    <a:pt x="730" y="305"/>
                  </a:cubicBezTo>
                  <a:cubicBezTo>
                    <a:pt x="729" y="310"/>
                    <a:pt x="729" y="310"/>
                    <a:pt x="729" y="310"/>
                  </a:cubicBezTo>
                  <a:cubicBezTo>
                    <a:pt x="729" y="361"/>
                    <a:pt x="729" y="361"/>
                    <a:pt x="729" y="361"/>
                  </a:cubicBezTo>
                  <a:cubicBezTo>
                    <a:pt x="724" y="361"/>
                    <a:pt x="724" y="361"/>
                    <a:pt x="724" y="361"/>
                  </a:cubicBezTo>
                  <a:cubicBezTo>
                    <a:pt x="725" y="365"/>
                    <a:pt x="725" y="365"/>
                    <a:pt x="725" y="365"/>
                  </a:cubicBezTo>
                  <a:cubicBezTo>
                    <a:pt x="722" y="365"/>
                    <a:pt x="722" y="365"/>
                    <a:pt x="722" y="365"/>
                  </a:cubicBezTo>
                  <a:cubicBezTo>
                    <a:pt x="724" y="368"/>
                    <a:pt x="724" y="368"/>
                    <a:pt x="724" y="368"/>
                  </a:cubicBezTo>
                  <a:cubicBezTo>
                    <a:pt x="704" y="368"/>
                    <a:pt x="704" y="368"/>
                    <a:pt x="704" y="368"/>
                  </a:cubicBezTo>
                  <a:cubicBezTo>
                    <a:pt x="704" y="388"/>
                    <a:pt x="704" y="388"/>
                    <a:pt x="704" y="388"/>
                  </a:cubicBezTo>
                  <a:cubicBezTo>
                    <a:pt x="695" y="388"/>
                    <a:pt x="695" y="388"/>
                    <a:pt x="695" y="388"/>
                  </a:cubicBezTo>
                  <a:cubicBezTo>
                    <a:pt x="695" y="393"/>
                    <a:pt x="695" y="393"/>
                    <a:pt x="695" y="393"/>
                  </a:cubicBezTo>
                  <a:cubicBezTo>
                    <a:pt x="672" y="394"/>
                    <a:pt x="672" y="394"/>
                    <a:pt x="672" y="394"/>
                  </a:cubicBezTo>
                  <a:cubicBezTo>
                    <a:pt x="673" y="391"/>
                    <a:pt x="673" y="391"/>
                    <a:pt x="673" y="391"/>
                  </a:cubicBezTo>
                  <a:cubicBezTo>
                    <a:pt x="669" y="391"/>
                    <a:pt x="669" y="391"/>
                    <a:pt x="669" y="391"/>
                  </a:cubicBezTo>
                  <a:cubicBezTo>
                    <a:pt x="669" y="388"/>
                    <a:pt x="669" y="388"/>
                    <a:pt x="669" y="388"/>
                  </a:cubicBezTo>
                  <a:cubicBezTo>
                    <a:pt x="670" y="387"/>
                    <a:pt x="670" y="387"/>
                    <a:pt x="670" y="387"/>
                  </a:cubicBezTo>
                  <a:cubicBezTo>
                    <a:pt x="669" y="386"/>
                    <a:pt x="669" y="386"/>
                    <a:pt x="669" y="386"/>
                  </a:cubicBezTo>
                  <a:cubicBezTo>
                    <a:pt x="669" y="380"/>
                    <a:pt x="669" y="380"/>
                    <a:pt x="669" y="380"/>
                  </a:cubicBezTo>
                  <a:cubicBezTo>
                    <a:pt x="661" y="380"/>
                    <a:pt x="661" y="380"/>
                    <a:pt x="661" y="380"/>
                  </a:cubicBezTo>
                  <a:cubicBezTo>
                    <a:pt x="661" y="377"/>
                    <a:pt x="661" y="377"/>
                    <a:pt x="661" y="377"/>
                  </a:cubicBezTo>
                  <a:cubicBezTo>
                    <a:pt x="653" y="377"/>
                    <a:pt x="653" y="377"/>
                    <a:pt x="653" y="377"/>
                  </a:cubicBezTo>
                  <a:cubicBezTo>
                    <a:pt x="653" y="380"/>
                    <a:pt x="653" y="380"/>
                    <a:pt x="653" y="380"/>
                  </a:cubicBezTo>
                  <a:cubicBezTo>
                    <a:pt x="643" y="380"/>
                    <a:pt x="643" y="380"/>
                    <a:pt x="643" y="380"/>
                  </a:cubicBezTo>
                  <a:cubicBezTo>
                    <a:pt x="643" y="387"/>
                    <a:pt x="643" y="387"/>
                    <a:pt x="643" y="387"/>
                  </a:cubicBezTo>
                  <a:cubicBezTo>
                    <a:pt x="642" y="388"/>
                    <a:pt x="642" y="388"/>
                    <a:pt x="642" y="388"/>
                  </a:cubicBezTo>
                  <a:cubicBezTo>
                    <a:pt x="644" y="389"/>
                    <a:pt x="644" y="389"/>
                    <a:pt x="644" y="389"/>
                  </a:cubicBezTo>
                  <a:cubicBezTo>
                    <a:pt x="644" y="391"/>
                    <a:pt x="644" y="391"/>
                    <a:pt x="644" y="391"/>
                  </a:cubicBezTo>
                  <a:cubicBezTo>
                    <a:pt x="640" y="391"/>
                    <a:pt x="640" y="391"/>
                    <a:pt x="640" y="391"/>
                  </a:cubicBezTo>
                  <a:cubicBezTo>
                    <a:pt x="642" y="393"/>
                    <a:pt x="642" y="393"/>
                    <a:pt x="642" y="393"/>
                  </a:cubicBezTo>
                  <a:cubicBezTo>
                    <a:pt x="642" y="400"/>
                    <a:pt x="642" y="400"/>
                    <a:pt x="642" y="400"/>
                  </a:cubicBezTo>
                  <a:cubicBezTo>
                    <a:pt x="639" y="400"/>
                    <a:pt x="639" y="400"/>
                    <a:pt x="639" y="400"/>
                  </a:cubicBezTo>
                  <a:cubicBezTo>
                    <a:pt x="639" y="407"/>
                    <a:pt x="639" y="407"/>
                    <a:pt x="639" y="407"/>
                  </a:cubicBezTo>
                  <a:cubicBezTo>
                    <a:pt x="618" y="407"/>
                    <a:pt x="618" y="407"/>
                    <a:pt x="618" y="407"/>
                  </a:cubicBezTo>
                  <a:cubicBezTo>
                    <a:pt x="618" y="402"/>
                    <a:pt x="618" y="402"/>
                    <a:pt x="618" y="402"/>
                  </a:cubicBezTo>
                  <a:cubicBezTo>
                    <a:pt x="608" y="394"/>
                    <a:pt x="608" y="394"/>
                    <a:pt x="608" y="394"/>
                  </a:cubicBezTo>
                  <a:cubicBezTo>
                    <a:pt x="599" y="402"/>
                    <a:pt x="599" y="402"/>
                    <a:pt x="599" y="402"/>
                  </a:cubicBezTo>
                  <a:cubicBezTo>
                    <a:pt x="599" y="408"/>
                    <a:pt x="599" y="408"/>
                    <a:pt x="599" y="408"/>
                  </a:cubicBezTo>
                  <a:cubicBezTo>
                    <a:pt x="593" y="408"/>
                    <a:pt x="593" y="408"/>
                    <a:pt x="593" y="408"/>
                  </a:cubicBezTo>
                  <a:cubicBezTo>
                    <a:pt x="593" y="442"/>
                    <a:pt x="593" y="442"/>
                    <a:pt x="593" y="442"/>
                  </a:cubicBezTo>
                  <a:cubicBezTo>
                    <a:pt x="590" y="442"/>
                    <a:pt x="590" y="442"/>
                    <a:pt x="590" y="442"/>
                  </a:cubicBezTo>
                  <a:cubicBezTo>
                    <a:pt x="590" y="440"/>
                    <a:pt x="590" y="440"/>
                    <a:pt x="590" y="440"/>
                  </a:cubicBezTo>
                  <a:cubicBezTo>
                    <a:pt x="583" y="440"/>
                    <a:pt x="583" y="440"/>
                    <a:pt x="583" y="440"/>
                  </a:cubicBezTo>
                  <a:cubicBezTo>
                    <a:pt x="583" y="434"/>
                    <a:pt x="583" y="434"/>
                    <a:pt x="583" y="434"/>
                  </a:cubicBezTo>
                  <a:cubicBezTo>
                    <a:pt x="586" y="434"/>
                    <a:pt x="586" y="434"/>
                    <a:pt x="586" y="434"/>
                  </a:cubicBezTo>
                  <a:cubicBezTo>
                    <a:pt x="572" y="425"/>
                    <a:pt x="572" y="425"/>
                    <a:pt x="572" y="425"/>
                  </a:cubicBezTo>
                  <a:cubicBezTo>
                    <a:pt x="579" y="425"/>
                    <a:pt x="579" y="425"/>
                    <a:pt x="579" y="425"/>
                  </a:cubicBezTo>
                  <a:cubicBezTo>
                    <a:pt x="567" y="419"/>
                    <a:pt x="567" y="419"/>
                    <a:pt x="567" y="419"/>
                  </a:cubicBezTo>
                  <a:cubicBezTo>
                    <a:pt x="555" y="425"/>
                    <a:pt x="555" y="425"/>
                    <a:pt x="555" y="425"/>
                  </a:cubicBezTo>
                  <a:cubicBezTo>
                    <a:pt x="555" y="409"/>
                    <a:pt x="555" y="409"/>
                    <a:pt x="555" y="409"/>
                  </a:cubicBezTo>
                  <a:cubicBezTo>
                    <a:pt x="552" y="409"/>
                    <a:pt x="552" y="409"/>
                    <a:pt x="552" y="409"/>
                  </a:cubicBezTo>
                  <a:cubicBezTo>
                    <a:pt x="552" y="403"/>
                    <a:pt x="552" y="403"/>
                    <a:pt x="552" y="403"/>
                  </a:cubicBezTo>
                  <a:cubicBezTo>
                    <a:pt x="538" y="392"/>
                    <a:pt x="538" y="392"/>
                    <a:pt x="538" y="392"/>
                  </a:cubicBezTo>
                  <a:cubicBezTo>
                    <a:pt x="525" y="403"/>
                    <a:pt x="525" y="403"/>
                    <a:pt x="525" y="403"/>
                  </a:cubicBezTo>
                  <a:cubicBezTo>
                    <a:pt x="525" y="409"/>
                    <a:pt x="525" y="409"/>
                    <a:pt x="525" y="409"/>
                  </a:cubicBezTo>
                  <a:cubicBezTo>
                    <a:pt x="522" y="409"/>
                    <a:pt x="522" y="409"/>
                    <a:pt x="522" y="409"/>
                  </a:cubicBezTo>
                  <a:cubicBezTo>
                    <a:pt x="522" y="425"/>
                    <a:pt x="522" y="425"/>
                    <a:pt x="522" y="425"/>
                  </a:cubicBezTo>
                  <a:cubicBezTo>
                    <a:pt x="509" y="420"/>
                    <a:pt x="509" y="420"/>
                    <a:pt x="509" y="420"/>
                  </a:cubicBezTo>
                  <a:cubicBezTo>
                    <a:pt x="497" y="425"/>
                    <a:pt x="497" y="425"/>
                    <a:pt x="497" y="425"/>
                  </a:cubicBezTo>
                  <a:cubicBezTo>
                    <a:pt x="497" y="428"/>
                    <a:pt x="497" y="428"/>
                    <a:pt x="497" y="428"/>
                  </a:cubicBezTo>
                  <a:cubicBezTo>
                    <a:pt x="496" y="428"/>
                    <a:pt x="496" y="428"/>
                    <a:pt x="496" y="428"/>
                  </a:cubicBezTo>
                  <a:cubicBezTo>
                    <a:pt x="496" y="419"/>
                    <a:pt x="496" y="419"/>
                    <a:pt x="496" y="419"/>
                  </a:cubicBezTo>
                  <a:cubicBezTo>
                    <a:pt x="488" y="430"/>
                    <a:pt x="488" y="430"/>
                    <a:pt x="488" y="430"/>
                  </a:cubicBezTo>
                  <a:cubicBezTo>
                    <a:pt x="488" y="381"/>
                    <a:pt x="488" y="381"/>
                    <a:pt x="488" y="381"/>
                  </a:cubicBezTo>
                  <a:cubicBezTo>
                    <a:pt x="485" y="381"/>
                    <a:pt x="485" y="381"/>
                    <a:pt x="485" y="381"/>
                  </a:cubicBezTo>
                  <a:cubicBezTo>
                    <a:pt x="485" y="354"/>
                    <a:pt x="485" y="354"/>
                    <a:pt x="485" y="354"/>
                  </a:cubicBezTo>
                  <a:cubicBezTo>
                    <a:pt x="447" y="355"/>
                    <a:pt x="447" y="355"/>
                    <a:pt x="447" y="355"/>
                  </a:cubicBezTo>
                  <a:cubicBezTo>
                    <a:pt x="447" y="350"/>
                    <a:pt x="447" y="350"/>
                    <a:pt x="447" y="350"/>
                  </a:cubicBezTo>
                  <a:cubicBezTo>
                    <a:pt x="444" y="350"/>
                    <a:pt x="444" y="350"/>
                    <a:pt x="444" y="350"/>
                  </a:cubicBezTo>
                  <a:cubicBezTo>
                    <a:pt x="444" y="291"/>
                    <a:pt x="444" y="291"/>
                    <a:pt x="444" y="291"/>
                  </a:cubicBezTo>
                  <a:cubicBezTo>
                    <a:pt x="442" y="291"/>
                    <a:pt x="442" y="291"/>
                    <a:pt x="442" y="291"/>
                  </a:cubicBezTo>
                  <a:cubicBezTo>
                    <a:pt x="442" y="260"/>
                    <a:pt x="442" y="260"/>
                    <a:pt x="442" y="260"/>
                  </a:cubicBezTo>
                  <a:cubicBezTo>
                    <a:pt x="444" y="260"/>
                    <a:pt x="444" y="260"/>
                    <a:pt x="444" y="260"/>
                  </a:cubicBezTo>
                  <a:cubicBezTo>
                    <a:pt x="444" y="256"/>
                    <a:pt x="444" y="256"/>
                    <a:pt x="444" y="256"/>
                  </a:cubicBezTo>
                  <a:cubicBezTo>
                    <a:pt x="399" y="256"/>
                    <a:pt x="399" y="256"/>
                    <a:pt x="399" y="256"/>
                  </a:cubicBezTo>
                  <a:cubicBezTo>
                    <a:pt x="399" y="260"/>
                    <a:pt x="399" y="260"/>
                    <a:pt x="399" y="260"/>
                  </a:cubicBezTo>
                  <a:cubicBezTo>
                    <a:pt x="400" y="260"/>
                    <a:pt x="400" y="260"/>
                    <a:pt x="400" y="260"/>
                  </a:cubicBezTo>
                  <a:cubicBezTo>
                    <a:pt x="400" y="276"/>
                    <a:pt x="400" y="276"/>
                    <a:pt x="400" y="276"/>
                  </a:cubicBezTo>
                  <a:cubicBezTo>
                    <a:pt x="390" y="284"/>
                    <a:pt x="390" y="284"/>
                    <a:pt x="390" y="284"/>
                  </a:cubicBezTo>
                  <a:cubicBezTo>
                    <a:pt x="390" y="287"/>
                    <a:pt x="390" y="287"/>
                    <a:pt x="390" y="287"/>
                  </a:cubicBezTo>
                  <a:cubicBezTo>
                    <a:pt x="388" y="287"/>
                    <a:pt x="388" y="287"/>
                    <a:pt x="388" y="287"/>
                  </a:cubicBezTo>
                  <a:cubicBezTo>
                    <a:pt x="388" y="291"/>
                    <a:pt x="388" y="291"/>
                    <a:pt x="388" y="291"/>
                  </a:cubicBezTo>
                  <a:cubicBezTo>
                    <a:pt x="382" y="291"/>
                    <a:pt x="382" y="291"/>
                    <a:pt x="382" y="291"/>
                  </a:cubicBezTo>
                  <a:cubicBezTo>
                    <a:pt x="382" y="340"/>
                    <a:pt x="382" y="340"/>
                    <a:pt x="382" y="340"/>
                  </a:cubicBezTo>
                  <a:cubicBezTo>
                    <a:pt x="375" y="340"/>
                    <a:pt x="375" y="340"/>
                    <a:pt x="375" y="340"/>
                  </a:cubicBezTo>
                  <a:cubicBezTo>
                    <a:pt x="375" y="326"/>
                    <a:pt x="375" y="326"/>
                    <a:pt x="375" y="326"/>
                  </a:cubicBezTo>
                  <a:cubicBezTo>
                    <a:pt x="373" y="324"/>
                    <a:pt x="373" y="324"/>
                    <a:pt x="373" y="324"/>
                  </a:cubicBezTo>
                  <a:cubicBezTo>
                    <a:pt x="373" y="318"/>
                    <a:pt x="373" y="318"/>
                    <a:pt x="373" y="318"/>
                  </a:cubicBezTo>
                  <a:cubicBezTo>
                    <a:pt x="372" y="313"/>
                    <a:pt x="372" y="313"/>
                    <a:pt x="372" y="313"/>
                  </a:cubicBezTo>
                  <a:cubicBezTo>
                    <a:pt x="371" y="319"/>
                    <a:pt x="371" y="319"/>
                    <a:pt x="371" y="319"/>
                  </a:cubicBezTo>
                  <a:cubicBezTo>
                    <a:pt x="371" y="325"/>
                    <a:pt x="371" y="325"/>
                    <a:pt x="371" y="325"/>
                  </a:cubicBezTo>
                  <a:cubicBezTo>
                    <a:pt x="370" y="326"/>
                    <a:pt x="370" y="326"/>
                    <a:pt x="370" y="326"/>
                  </a:cubicBezTo>
                  <a:cubicBezTo>
                    <a:pt x="370" y="341"/>
                    <a:pt x="370" y="341"/>
                    <a:pt x="370" y="341"/>
                  </a:cubicBezTo>
                  <a:cubicBezTo>
                    <a:pt x="363" y="341"/>
                    <a:pt x="363" y="341"/>
                    <a:pt x="363" y="341"/>
                  </a:cubicBezTo>
                  <a:cubicBezTo>
                    <a:pt x="363" y="221"/>
                    <a:pt x="363" y="221"/>
                    <a:pt x="363" y="221"/>
                  </a:cubicBezTo>
                  <a:cubicBezTo>
                    <a:pt x="360" y="221"/>
                    <a:pt x="360" y="221"/>
                    <a:pt x="360" y="221"/>
                  </a:cubicBezTo>
                  <a:cubicBezTo>
                    <a:pt x="360" y="166"/>
                    <a:pt x="360" y="166"/>
                    <a:pt x="360" y="166"/>
                  </a:cubicBezTo>
                  <a:cubicBezTo>
                    <a:pt x="356" y="166"/>
                    <a:pt x="356" y="166"/>
                    <a:pt x="356" y="166"/>
                  </a:cubicBezTo>
                  <a:cubicBezTo>
                    <a:pt x="356" y="127"/>
                    <a:pt x="356" y="127"/>
                    <a:pt x="356" y="127"/>
                  </a:cubicBezTo>
                  <a:cubicBezTo>
                    <a:pt x="351" y="127"/>
                    <a:pt x="351" y="127"/>
                    <a:pt x="351" y="127"/>
                  </a:cubicBezTo>
                  <a:cubicBezTo>
                    <a:pt x="351" y="100"/>
                    <a:pt x="351" y="100"/>
                    <a:pt x="351" y="100"/>
                  </a:cubicBezTo>
                  <a:cubicBezTo>
                    <a:pt x="347" y="100"/>
                    <a:pt x="347" y="100"/>
                    <a:pt x="347" y="100"/>
                  </a:cubicBezTo>
                  <a:cubicBezTo>
                    <a:pt x="347" y="79"/>
                    <a:pt x="347" y="79"/>
                    <a:pt x="347" y="79"/>
                  </a:cubicBezTo>
                  <a:cubicBezTo>
                    <a:pt x="343" y="79"/>
                    <a:pt x="343" y="79"/>
                    <a:pt x="343" y="79"/>
                  </a:cubicBezTo>
                  <a:cubicBezTo>
                    <a:pt x="343" y="71"/>
                    <a:pt x="343" y="71"/>
                    <a:pt x="343" y="71"/>
                  </a:cubicBezTo>
                  <a:cubicBezTo>
                    <a:pt x="339" y="68"/>
                    <a:pt x="339" y="68"/>
                    <a:pt x="339" y="68"/>
                  </a:cubicBezTo>
                  <a:cubicBezTo>
                    <a:pt x="339" y="64"/>
                    <a:pt x="339" y="64"/>
                    <a:pt x="339" y="64"/>
                  </a:cubicBezTo>
                  <a:cubicBezTo>
                    <a:pt x="336" y="61"/>
                    <a:pt x="336" y="61"/>
                    <a:pt x="336" y="61"/>
                  </a:cubicBezTo>
                  <a:cubicBezTo>
                    <a:pt x="336" y="57"/>
                    <a:pt x="336" y="57"/>
                    <a:pt x="336" y="57"/>
                  </a:cubicBezTo>
                  <a:cubicBezTo>
                    <a:pt x="335" y="56"/>
                    <a:pt x="335" y="56"/>
                    <a:pt x="335" y="56"/>
                  </a:cubicBezTo>
                  <a:cubicBezTo>
                    <a:pt x="335" y="52"/>
                    <a:pt x="335" y="52"/>
                    <a:pt x="335" y="52"/>
                  </a:cubicBezTo>
                  <a:cubicBezTo>
                    <a:pt x="333" y="50"/>
                    <a:pt x="333" y="50"/>
                    <a:pt x="333" y="50"/>
                  </a:cubicBezTo>
                  <a:cubicBezTo>
                    <a:pt x="333" y="46"/>
                    <a:pt x="333" y="46"/>
                    <a:pt x="333" y="46"/>
                  </a:cubicBezTo>
                  <a:cubicBezTo>
                    <a:pt x="334" y="45"/>
                    <a:pt x="335" y="44"/>
                    <a:pt x="335" y="43"/>
                  </a:cubicBezTo>
                  <a:cubicBezTo>
                    <a:pt x="335" y="42"/>
                    <a:pt x="334" y="41"/>
                    <a:pt x="333" y="40"/>
                  </a:cubicBezTo>
                  <a:cubicBezTo>
                    <a:pt x="332" y="5"/>
                    <a:pt x="332" y="5"/>
                    <a:pt x="332" y="5"/>
                  </a:cubicBezTo>
                  <a:cubicBezTo>
                    <a:pt x="332" y="5"/>
                    <a:pt x="333" y="4"/>
                    <a:pt x="333" y="4"/>
                  </a:cubicBezTo>
                  <a:cubicBezTo>
                    <a:pt x="333" y="3"/>
                    <a:pt x="332" y="2"/>
                    <a:pt x="331" y="2"/>
                  </a:cubicBezTo>
                  <a:cubicBezTo>
                    <a:pt x="330" y="2"/>
                    <a:pt x="329" y="3"/>
                    <a:pt x="329" y="4"/>
                  </a:cubicBezTo>
                  <a:cubicBezTo>
                    <a:pt x="329" y="4"/>
                    <a:pt x="330" y="5"/>
                    <a:pt x="330" y="5"/>
                  </a:cubicBezTo>
                  <a:cubicBezTo>
                    <a:pt x="330" y="41"/>
                    <a:pt x="330" y="41"/>
                    <a:pt x="330" y="41"/>
                  </a:cubicBezTo>
                  <a:cubicBezTo>
                    <a:pt x="329" y="41"/>
                    <a:pt x="328" y="42"/>
                    <a:pt x="328" y="43"/>
                  </a:cubicBezTo>
                  <a:cubicBezTo>
                    <a:pt x="328" y="44"/>
                    <a:pt x="329" y="45"/>
                    <a:pt x="330" y="46"/>
                  </a:cubicBezTo>
                  <a:cubicBezTo>
                    <a:pt x="330" y="50"/>
                    <a:pt x="330" y="50"/>
                    <a:pt x="330" y="50"/>
                  </a:cubicBezTo>
                  <a:cubicBezTo>
                    <a:pt x="328" y="52"/>
                    <a:pt x="328" y="52"/>
                    <a:pt x="328" y="52"/>
                  </a:cubicBezTo>
                  <a:cubicBezTo>
                    <a:pt x="328" y="56"/>
                    <a:pt x="328" y="56"/>
                    <a:pt x="328" y="56"/>
                  </a:cubicBezTo>
                  <a:cubicBezTo>
                    <a:pt x="327" y="57"/>
                    <a:pt x="327" y="57"/>
                    <a:pt x="327" y="57"/>
                  </a:cubicBezTo>
                  <a:cubicBezTo>
                    <a:pt x="327" y="61"/>
                    <a:pt x="327" y="61"/>
                    <a:pt x="327" y="61"/>
                  </a:cubicBezTo>
                  <a:cubicBezTo>
                    <a:pt x="324" y="63"/>
                    <a:pt x="324" y="63"/>
                    <a:pt x="324" y="63"/>
                  </a:cubicBezTo>
                  <a:cubicBezTo>
                    <a:pt x="324" y="68"/>
                    <a:pt x="324" y="68"/>
                    <a:pt x="324" y="68"/>
                  </a:cubicBezTo>
                  <a:cubicBezTo>
                    <a:pt x="321" y="71"/>
                    <a:pt x="321" y="71"/>
                    <a:pt x="321" y="71"/>
                  </a:cubicBezTo>
                  <a:cubicBezTo>
                    <a:pt x="321" y="80"/>
                    <a:pt x="321" y="80"/>
                    <a:pt x="321" y="80"/>
                  </a:cubicBezTo>
                  <a:cubicBezTo>
                    <a:pt x="317" y="80"/>
                    <a:pt x="317" y="80"/>
                    <a:pt x="317" y="80"/>
                  </a:cubicBezTo>
                  <a:cubicBezTo>
                    <a:pt x="317" y="101"/>
                    <a:pt x="317" y="101"/>
                    <a:pt x="317" y="101"/>
                  </a:cubicBezTo>
                  <a:cubicBezTo>
                    <a:pt x="312" y="101"/>
                    <a:pt x="312" y="101"/>
                    <a:pt x="312" y="101"/>
                  </a:cubicBezTo>
                  <a:cubicBezTo>
                    <a:pt x="312" y="126"/>
                    <a:pt x="312" y="126"/>
                    <a:pt x="312" y="126"/>
                  </a:cubicBezTo>
                  <a:cubicBezTo>
                    <a:pt x="308" y="126"/>
                    <a:pt x="308" y="126"/>
                    <a:pt x="308" y="126"/>
                  </a:cubicBezTo>
                  <a:cubicBezTo>
                    <a:pt x="308" y="166"/>
                    <a:pt x="308" y="166"/>
                    <a:pt x="308" y="166"/>
                  </a:cubicBezTo>
                  <a:cubicBezTo>
                    <a:pt x="306" y="166"/>
                    <a:pt x="306" y="166"/>
                    <a:pt x="306" y="166"/>
                  </a:cubicBezTo>
                  <a:cubicBezTo>
                    <a:pt x="306" y="221"/>
                    <a:pt x="306" y="221"/>
                    <a:pt x="306" y="221"/>
                  </a:cubicBezTo>
                  <a:cubicBezTo>
                    <a:pt x="304" y="221"/>
                    <a:pt x="304" y="221"/>
                    <a:pt x="304" y="221"/>
                  </a:cubicBezTo>
                  <a:cubicBezTo>
                    <a:pt x="304" y="294"/>
                    <a:pt x="304" y="294"/>
                    <a:pt x="304" y="294"/>
                  </a:cubicBezTo>
                  <a:cubicBezTo>
                    <a:pt x="251" y="294"/>
                    <a:pt x="251" y="294"/>
                    <a:pt x="251" y="294"/>
                  </a:cubicBezTo>
                  <a:cubicBezTo>
                    <a:pt x="251" y="222"/>
                    <a:pt x="251" y="222"/>
                    <a:pt x="251" y="222"/>
                  </a:cubicBezTo>
                  <a:cubicBezTo>
                    <a:pt x="249" y="222"/>
                    <a:pt x="249" y="222"/>
                    <a:pt x="249" y="222"/>
                  </a:cubicBezTo>
                  <a:cubicBezTo>
                    <a:pt x="249" y="166"/>
                    <a:pt x="249" y="166"/>
                    <a:pt x="249" y="166"/>
                  </a:cubicBezTo>
                  <a:cubicBezTo>
                    <a:pt x="245" y="166"/>
                    <a:pt x="245" y="166"/>
                    <a:pt x="245" y="166"/>
                  </a:cubicBezTo>
                  <a:cubicBezTo>
                    <a:pt x="245" y="127"/>
                    <a:pt x="245" y="127"/>
                    <a:pt x="245" y="127"/>
                  </a:cubicBezTo>
                  <a:cubicBezTo>
                    <a:pt x="240" y="127"/>
                    <a:pt x="240" y="127"/>
                    <a:pt x="240" y="127"/>
                  </a:cubicBezTo>
                  <a:cubicBezTo>
                    <a:pt x="240" y="100"/>
                    <a:pt x="240" y="100"/>
                    <a:pt x="240" y="100"/>
                  </a:cubicBezTo>
                  <a:cubicBezTo>
                    <a:pt x="235" y="100"/>
                    <a:pt x="235" y="100"/>
                    <a:pt x="235" y="100"/>
                  </a:cubicBezTo>
                  <a:cubicBezTo>
                    <a:pt x="235" y="79"/>
                    <a:pt x="235" y="79"/>
                    <a:pt x="235" y="79"/>
                  </a:cubicBezTo>
                  <a:cubicBezTo>
                    <a:pt x="231" y="79"/>
                    <a:pt x="231" y="79"/>
                    <a:pt x="231" y="79"/>
                  </a:cubicBezTo>
                  <a:cubicBezTo>
                    <a:pt x="231" y="70"/>
                    <a:pt x="231" y="70"/>
                    <a:pt x="231" y="70"/>
                  </a:cubicBezTo>
                  <a:cubicBezTo>
                    <a:pt x="227" y="67"/>
                    <a:pt x="227" y="67"/>
                    <a:pt x="227" y="67"/>
                  </a:cubicBezTo>
                  <a:cubicBezTo>
                    <a:pt x="227" y="63"/>
                    <a:pt x="227" y="63"/>
                    <a:pt x="227" y="63"/>
                  </a:cubicBezTo>
                  <a:cubicBezTo>
                    <a:pt x="225" y="61"/>
                    <a:pt x="225" y="61"/>
                    <a:pt x="225" y="61"/>
                  </a:cubicBezTo>
                  <a:cubicBezTo>
                    <a:pt x="225" y="57"/>
                    <a:pt x="225" y="57"/>
                    <a:pt x="225" y="57"/>
                  </a:cubicBezTo>
                  <a:cubicBezTo>
                    <a:pt x="222" y="54"/>
                    <a:pt x="222" y="54"/>
                    <a:pt x="222" y="54"/>
                  </a:cubicBezTo>
                  <a:cubicBezTo>
                    <a:pt x="222" y="52"/>
                    <a:pt x="222" y="52"/>
                    <a:pt x="222" y="52"/>
                  </a:cubicBezTo>
                  <a:cubicBezTo>
                    <a:pt x="221" y="52"/>
                    <a:pt x="221" y="52"/>
                    <a:pt x="221" y="52"/>
                  </a:cubicBezTo>
                  <a:cubicBezTo>
                    <a:pt x="221" y="46"/>
                    <a:pt x="221" y="46"/>
                    <a:pt x="221" y="46"/>
                  </a:cubicBezTo>
                  <a:cubicBezTo>
                    <a:pt x="222" y="46"/>
                    <a:pt x="223" y="44"/>
                    <a:pt x="223" y="43"/>
                  </a:cubicBezTo>
                  <a:cubicBezTo>
                    <a:pt x="223" y="42"/>
                    <a:pt x="222" y="41"/>
                    <a:pt x="221" y="40"/>
                  </a:cubicBezTo>
                  <a:cubicBezTo>
                    <a:pt x="219" y="3"/>
                    <a:pt x="219" y="3"/>
                    <a:pt x="219" y="3"/>
                  </a:cubicBezTo>
                  <a:cubicBezTo>
                    <a:pt x="220" y="3"/>
                    <a:pt x="220" y="3"/>
                    <a:pt x="220" y="2"/>
                  </a:cubicBezTo>
                  <a:cubicBezTo>
                    <a:pt x="220" y="1"/>
                    <a:pt x="220" y="0"/>
                    <a:pt x="219" y="0"/>
                  </a:cubicBezTo>
                  <a:cubicBezTo>
                    <a:pt x="218" y="0"/>
                    <a:pt x="217" y="1"/>
                    <a:pt x="217" y="2"/>
                  </a:cubicBezTo>
                  <a:cubicBezTo>
                    <a:pt x="217" y="3"/>
                    <a:pt x="218" y="3"/>
                    <a:pt x="218" y="3"/>
                  </a:cubicBezTo>
                  <a:cubicBezTo>
                    <a:pt x="218" y="40"/>
                    <a:pt x="218" y="40"/>
                    <a:pt x="218" y="40"/>
                  </a:cubicBezTo>
                  <a:cubicBezTo>
                    <a:pt x="217" y="41"/>
                    <a:pt x="216" y="42"/>
                    <a:pt x="216" y="43"/>
                  </a:cubicBezTo>
                  <a:cubicBezTo>
                    <a:pt x="216" y="44"/>
                    <a:pt x="217" y="45"/>
                    <a:pt x="218" y="46"/>
                  </a:cubicBezTo>
                  <a:cubicBezTo>
                    <a:pt x="218" y="52"/>
                    <a:pt x="218" y="52"/>
                    <a:pt x="218" y="52"/>
                  </a:cubicBezTo>
                  <a:cubicBezTo>
                    <a:pt x="217" y="52"/>
                    <a:pt x="217" y="52"/>
                    <a:pt x="217" y="52"/>
                  </a:cubicBezTo>
                  <a:cubicBezTo>
                    <a:pt x="217" y="54"/>
                    <a:pt x="217" y="54"/>
                    <a:pt x="217" y="54"/>
                  </a:cubicBezTo>
                  <a:cubicBezTo>
                    <a:pt x="214" y="57"/>
                    <a:pt x="214" y="57"/>
                    <a:pt x="214" y="57"/>
                  </a:cubicBezTo>
                  <a:cubicBezTo>
                    <a:pt x="214" y="61"/>
                    <a:pt x="214" y="61"/>
                    <a:pt x="214" y="61"/>
                  </a:cubicBezTo>
                  <a:cubicBezTo>
                    <a:pt x="211" y="63"/>
                    <a:pt x="211" y="63"/>
                    <a:pt x="211" y="63"/>
                  </a:cubicBezTo>
                  <a:cubicBezTo>
                    <a:pt x="211" y="67"/>
                    <a:pt x="211" y="67"/>
                    <a:pt x="211" y="67"/>
                  </a:cubicBezTo>
                  <a:cubicBezTo>
                    <a:pt x="208" y="70"/>
                    <a:pt x="208" y="70"/>
                    <a:pt x="208" y="70"/>
                  </a:cubicBezTo>
                  <a:cubicBezTo>
                    <a:pt x="208" y="79"/>
                    <a:pt x="208" y="79"/>
                    <a:pt x="208" y="79"/>
                  </a:cubicBezTo>
                  <a:cubicBezTo>
                    <a:pt x="204" y="79"/>
                    <a:pt x="204" y="79"/>
                    <a:pt x="204" y="79"/>
                  </a:cubicBezTo>
                  <a:cubicBezTo>
                    <a:pt x="204" y="100"/>
                    <a:pt x="204" y="100"/>
                    <a:pt x="204" y="100"/>
                  </a:cubicBezTo>
                  <a:cubicBezTo>
                    <a:pt x="199" y="100"/>
                    <a:pt x="199" y="100"/>
                    <a:pt x="199" y="100"/>
                  </a:cubicBezTo>
                  <a:cubicBezTo>
                    <a:pt x="199" y="127"/>
                    <a:pt x="199" y="127"/>
                    <a:pt x="199" y="127"/>
                  </a:cubicBezTo>
                  <a:cubicBezTo>
                    <a:pt x="194" y="127"/>
                    <a:pt x="194" y="127"/>
                    <a:pt x="194" y="127"/>
                  </a:cubicBezTo>
                  <a:cubicBezTo>
                    <a:pt x="194" y="166"/>
                    <a:pt x="194" y="166"/>
                    <a:pt x="194" y="166"/>
                  </a:cubicBezTo>
                  <a:cubicBezTo>
                    <a:pt x="191" y="166"/>
                    <a:pt x="191" y="166"/>
                    <a:pt x="191" y="166"/>
                  </a:cubicBezTo>
                  <a:cubicBezTo>
                    <a:pt x="191" y="222"/>
                    <a:pt x="191" y="222"/>
                    <a:pt x="191" y="222"/>
                  </a:cubicBezTo>
                  <a:cubicBezTo>
                    <a:pt x="189" y="222"/>
                    <a:pt x="189" y="222"/>
                    <a:pt x="189" y="222"/>
                  </a:cubicBezTo>
                  <a:cubicBezTo>
                    <a:pt x="190" y="350"/>
                    <a:pt x="190" y="350"/>
                    <a:pt x="190" y="350"/>
                  </a:cubicBezTo>
                  <a:cubicBezTo>
                    <a:pt x="161" y="350"/>
                    <a:pt x="161" y="350"/>
                    <a:pt x="161" y="350"/>
                  </a:cubicBezTo>
                  <a:cubicBezTo>
                    <a:pt x="161" y="346"/>
                    <a:pt x="161" y="346"/>
                    <a:pt x="161" y="346"/>
                  </a:cubicBezTo>
                  <a:cubicBezTo>
                    <a:pt x="154" y="345"/>
                    <a:pt x="154" y="345"/>
                    <a:pt x="154" y="345"/>
                  </a:cubicBezTo>
                  <a:cubicBezTo>
                    <a:pt x="147" y="347"/>
                    <a:pt x="147" y="347"/>
                    <a:pt x="147" y="347"/>
                  </a:cubicBezTo>
                  <a:cubicBezTo>
                    <a:pt x="147" y="350"/>
                    <a:pt x="147" y="350"/>
                    <a:pt x="147" y="350"/>
                  </a:cubicBezTo>
                  <a:cubicBezTo>
                    <a:pt x="138" y="350"/>
                    <a:pt x="138" y="350"/>
                    <a:pt x="138" y="350"/>
                  </a:cubicBezTo>
                  <a:cubicBezTo>
                    <a:pt x="132" y="344"/>
                    <a:pt x="132" y="344"/>
                    <a:pt x="132" y="344"/>
                  </a:cubicBezTo>
                  <a:cubicBezTo>
                    <a:pt x="130" y="345"/>
                    <a:pt x="130" y="345"/>
                    <a:pt x="130" y="345"/>
                  </a:cubicBezTo>
                  <a:cubicBezTo>
                    <a:pt x="129" y="343"/>
                    <a:pt x="129" y="343"/>
                    <a:pt x="129" y="343"/>
                  </a:cubicBezTo>
                  <a:cubicBezTo>
                    <a:pt x="122" y="348"/>
                    <a:pt x="122" y="348"/>
                    <a:pt x="122" y="348"/>
                  </a:cubicBezTo>
                  <a:cubicBezTo>
                    <a:pt x="122" y="371"/>
                    <a:pt x="122" y="371"/>
                    <a:pt x="122" y="371"/>
                  </a:cubicBezTo>
                  <a:cubicBezTo>
                    <a:pt x="115" y="371"/>
                    <a:pt x="115" y="371"/>
                    <a:pt x="115" y="371"/>
                  </a:cubicBezTo>
                  <a:cubicBezTo>
                    <a:pt x="115" y="363"/>
                    <a:pt x="115" y="363"/>
                    <a:pt x="115" y="363"/>
                  </a:cubicBezTo>
                  <a:cubicBezTo>
                    <a:pt x="113" y="363"/>
                    <a:pt x="113" y="363"/>
                    <a:pt x="113" y="363"/>
                  </a:cubicBezTo>
                  <a:cubicBezTo>
                    <a:pt x="107" y="357"/>
                    <a:pt x="107" y="357"/>
                    <a:pt x="107" y="357"/>
                  </a:cubicBezTo>
                  <a:cubicBezTo>
                    <a:pt x="99" y="363"/>
                    <a:pt x="99" y="363"/>
                    <a:pt x="99" y="363"/>
                  </a:cubicBezTo>
                  <a:cubicBezTo>
                    <a:pt x="93" y="357"/>
                    <a:pt x="93" y="357"/>
                    <a:pt x="93" y="357"/>
                  </a:cubicBezTo>
                  <a:cubicBezTo>
                    <a:pt x="87" y="363"/>
                    <a:pt x="87" y="363"/>
                    <a:pt x="87" y="363"/>
                  </a:cubicBezTo>
                  <a:cubicBezTo>
                    <a:pt x="75" y="363"/>
                    <a:pt x="75" y="363"/>
                    <a:pt x="75" y="363"/>
                  </a:cubicBezTo>
                  <a:cubicBezTo>
                    <a:pt x="75" y="354"/>
                    <a:pt x="75" y="354"/>
                    <a:pt x="75" y="354"/>
                  </a:cubicBezTo>
                  <a:cubicBezTo>
                    <a:pt x="69" y="354"/>
                    <a:pt x="69" y="354"/>
                    <a:pt x="69" y="354"/>
                  </a:cubicBezTo>
                  <a:cubicBezTo>
                    <a:pt x="69" y="343"/>
                    <a:pt x="69" y="343"/>
                    <a:pt x="69" y="343"/>
                  </a:cubicBezTo>
                  <a:cubicBezTo>
                    <a:pt x="67" y="343"/>
                    <a:pt x="67" y="343"/>
                    <a:pt x="67" y="343"/>
                  </a:cubicBezTo>
                  <a:cubicBezTo>
                    <a:pt x="67" y="337"/>
                    <a:pt x="67" y="337"/>
                    <a:pt x="67" y="337"/>
                  </a:cubicBezTo>
                  <a:cubicBezTo>
                    <a:pt x="55" y="327"/>
                    <a:pt x="55" y="327"/>
                    <a:pt x="55" y="327"/>
                  </a:cubicBezTo>
                  <a:cubicBezTo>
                    <a:pt x="43" y="338"/>
                    <a:pt x="43" y="338"/>
                    <a:pt x="43" y="338"/>
                  </a:cubicBezTo>
                  <a:cubicBezTo>
                    <a:pt x="43" y="343"/>
                    <a:pt x="43" y="343"/>
                    <a:pt x="43" y="343"/>
                  </a:cubicBezTo>
                  <a:cubicBezTo>
                    <a:pt x="40" y="343"/>
                    <a:pt x="40" y="343"/>
                    <a:pt x="40" y="343"/>
                  </a:cubicBezTo>
                  <a:cubicBezTo>
                    <a:pt x="40" y="354"/>
                    <a:pt x="40" y="354"/>
                    <a:pt x="40" y="354"/>
                  </a:cubicBezTo>
                  <a:cubicBezTo>
                    <a:pt x="35" y="354"/>
                    <a:pt x="35" y="354"/>
                    <a:pt x="35" y="354"/>
                  </a:cubicBezTo>
                  <a:cubicBezTo>
                    <a:pt x="35" y="366"/>
                    <a:pt x="35" y="366"/>
                    <a:pt x="35" y="366"/>
                  </a:cubicBezTo>
                  <a:cubicBezTo>
                    <a:pt x="0" y="367"/>
                    <a:pt x="0" y="367"/>
                    <a:pt x="0" y="367"/>
                  </a:cubicBezTo>
                  <a:cubicBezTo>
                    <a:pt x="0" y="541"/>
                    <a:pt x="0" y="541"/>
                    <a:pt x="0" y="541"/>
                  </a:cubicBezTo>
                  <a:cubicBezTo>
                    <a:pt x="875" y="541"/>
                    <a:pt x="875" y="541"/>
                    <a:pt x="875" y="541"/>
                  </a:cubicBezTo>
                  <a:cubicBezTo>
                    <a:pt x="875" y="382"/>
                    <a:pt x="875" y="382"/>
                    <a:pt x="875" y="382"/>
                  </a:cubicBezTo>
                  <a:lnTo>
                    <a:pt x="873" y="382"/>
                  </a:lnTo>
                  <a:close/>
                  <a:moveTo>
                    <a:pt x="253" y="309"/>
                  </a:moveTo>
                  <a:cubicBezTo>
                    <a:pt x="253" y="309"/>
                    <a:pt x="254" y="309"/>
                    <a:pt x="255" y="308"/>
                  </a:cubicBezTo>
                  <a:cubicBezTo>
                    <a:pt x="255" y="307"/>
                    <a:pt x="256" y="306"/>
                    <a:pt x="256" y="306"/>
                  </a:cubicBezTo>
                  <a:cubicBezTo>
                    <a:pt x="276" y="305"/>
                    <a:pt x="276" y="305"/>
                    <a:pt x="276" y="305"/>
                  </a:cubicBezTo>
                  <a:cubicBezTo>
                    <a:pt x="275" y="306"/>
                    <a:pt x="276" y="308"/>
                    <a:pt x="276" y="308"/>
                  </a:cubicBezTo>
                  <a:cubicBezTo>
                    <a:pt x="255" y="350"/>
                    <a:pt x="255" y="350"/>
                    <a:pt x="255" y="350"/>
                  </a:cubicBezTo>
                  <a:lnTo>
                    <a:pt x="253" y="309"/>
                  </a:lnTo>
                  <a:close/>
                  <a:moveTo>
                    <a:pt x="299" y="356"/>
                  </a:moveTo>
                  <a:cubicBezTo>
                    <a:pt x="299" y="367"/>
                    <a:pt x="299" y="367"/>
                    <a:pt x="299" y="367"/>
                  </a:cubicBezTo>
                  <a:cubicBezTo>
                    <a:pt x="298" y="367"/>
                    <a:pt x="298" y="367"/>
                    <a:pt x="298" y="367"/>
                  </a:cubicBezTo>
                  <a:cubicBezTo>
                    <a:pt x="298" y="452"/>
                    <a:pt x="298" y="452"/>
                    <a:pt x="298" y="452"/>
                  </a:cubicBezTo>
                  <a:cubicBezTo>
                    <a:pt x="280" y="452"/>
                    <a:pt x="280" y="452"/>
                    <a:pt x="280" y="452"/>
                  </a:cubicBezTo>
                  <a:cubicBezTo>
                    <a:pt x="280" y="444"/>
                    <a:pt x="280" y="444"/>
                    <a:pt x="280" y="444"/>
                  </a:cubicBezTo>
                  <a:cubicBezTo>
                    <a:pt x="261" y="444"/>
                    <a:pt x="261" y="444"/>
                    <a:pt x="261" y="444"/>
                  </a:cubicBezTo>
                  <a:cubicBezTo>
                    <a:pt x="259" y="360"/>
                    <a:pt x="259" y="360"/>
                    <a:pt x="259" y="360"/>
                  </a:cubicBezTo>
                  <a:cubicBezTo>
                    <a:pt x="255" y="360"/>
                    <a:pt x="255" y="360"/>
                    <a:pt x="255" y="360"/>
                  </a:cubicBezTo>
                  <a:cubicBezTo>
                    <a:pt x="255" y="357"/>
                    <a:pt x="255" y="357"/>
                    <a:pt x="255" y="357"/>
                  </a:cubicBezTo>
                  <a:cubicBezTo>
                    <a:pt x="278" y="309"/>
                    <a:pt x="278" y="309"/>
                    <a:pt x="278" y="309"/>
                  </a:cubicBezTo>
                  <a:cubicBezTo>
                    <a:pt x="301" y="356"/>
                    <a:pt x="301" y="356"/>
                    <a:pt x="301" y="356"/>
                  </a:cubicBezTo>
                  <a:lnTo>
                    <a:pt x="299" y="356"/>
                  </a:lnTo>
                  <a:close/>
                  <a:moveTo>
                    <a:pt x="303" y="354"/>
                  </a:moveTo>
                  <a:cubicBezTo>
                    <a:pt x="281" y="308"/>
                    <a:pt x="281" y="308"/>
                    <a:pt x="281" y="308"/>
                  </a:cubicBezTo>
                  <a:cubicBezTo>
                    <a:pt x="281" y="308"/>
                    <a:pt x="281" y="308"/>
                    <a:pt x="281" y="307"/>
                  </a:cubicBezTo>
                  <a:cubicBezTo>
                    <a:pt x="281" y="306"/>
                    <a:pt x="281" y="306"/>
                    <a:pt x="281" y="306"/>
                  </a:cubicBezTo>
                  <a:cubicBezTo>
                    <a:pt x="303" y="306"/>
                    <a:pt x="303" y="306"/>
                    <a:pt x="303" y="306"/>
                  </a:cubicBezTo>
                  <a:lnTo>
                    <a:pt x="303" y="3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2" name="Freeform 21"/>
            <p:cNvSpPr>
              <a:spLocks noEditPoints="1"/>
            </p:cNvSpPr>
            <p:nvPr/>
          </p:nvSpPr>
          <p:spPr bwMode="auto">
            <a:xfrm>
              <a:off x="6084" y="1813"/>
              <a:ext cx="1594" cy="798"/>
            </a:xfrm>
            <a:custGeom>
              <a:avLst/>
              <a:gdLst>
                <a:gd name="T0" fmla="*/ 935 w 983"/>
                <a:gd name="T1" fmla="*/ 431 h 490"/>
                <a:gd name="T2" fmla="*/ 826 w 983"/>
                <a:gd name="T3" fmla="*/ 402 h 490"/>
                <a:gd name="T4" fmla="*/ 755 w 983"/>
                <a:gd name="T5" fmla="*/ 411 h 490"/>
                <a:gd name="T6" fmla="*/ 626 w 983"/>
                <a:gd name="T7" fmla="*/ 392 h 490"/>
                <a:gd name="T8" fmla="*/ 514 w 983"/>
                <a:gd name="T9" fmla="*/ 406 h 490"/>
                <a:gd name="T10" fmla="*/ 450 w 983"/>
                <a:gd name="T11" fmla="*/ 342 h 490"/>
                <a:gd name="T12" fmla="*/ 313 w 983"/>
                <a:gd name="T13" fmla="*/ 368 h 490"/>
                <a:gd name="T14" fmla="*/ 282 w 983"/>
                <a:gd name="T15" fmla="*/ 273 h 490"/>
                <a:gd name="T16" fmla="*/ 266 w 983"/>
                <a:gd name="T17" fmla="*/ 47 h 490"/>
                <a:gd name="T18" fmla="*/ 245 w 983"/>
                <a:gd name="T19" fmla="*/ 47 h 490"/>
                <a:gd name="T20" fmla="*/ 225 w 983"/>
                <a:gd name="T21" fmla="*/ 276 h 490"/>
                <a:gd name="T22" fmla="*/ 170 w 983"/>
                <a:gd name="T23" fmla="*/ 386 h 490"/>
                <a:gd name="T24" fmla="*/ 96 w 983"/>
                <a:gd name="T25" fmla="*/ 346 h 490"/>
                <a:gd name="T26" fmla="*/ 10 w 983"/>
                <a:gd name="T27" fmla="*/ 319 h 490"/>
                <a:gd name="T28" fmla="*/ 233 w 983"/>
                <a:gd name="T29" fmla="*/ 316 h 490"/>
                <a:gd name="T30" fmla="*/ 239 w 983"/>
                <a:gd name="T31" fmla="*/ 275 h 490"/>
                <a:gd name="T32" fmla="*/ 248 w 983"/>
                <a:gd name="T33" fmla="*/ 265 h 490"/>
                <a:gd name="T34" fmla="*/ 254 w 983"/>
                <a:gd name="T35" fmla="*/ 89 h 490"/>
                <a:gd name="T36" fmla="*/ 257 w 983"/>
                <a:gd name="T37" fmla="*/ 79 h 490"/>
                <a:gd name="T38" fmla="*/ 256 w 983"/>
                <a:gd name="T39" fmla="*/ 90 h 490"/>
                <a:gd name="T40" fmla="*/ 253 w 983"/>
                <a:gd name="T41" fmla="*/ 289 h 490"/>
                <a:gd name="T42" fmla="*/ 248 w 983"/>
                <a:gd name="T43" fmla="*/ 211 h 490"/>
                <a:gd name="T44" fmla="*/ 255 w 983"/>
                <a:gd name="T45" fmla="*/ 136 h 490"/>
                <a:gd name="T46" fmla="*/ 256 w 983"/>
                <a:gd name="T47" fmla="*/ 238 h 490"/>
                <a:gd name="T48" fmla="*/ 260 w 983"/>
                <a:gd name="T49" fmla="*/ 245 h 490"/>
                <a:gd name="T50" fmla="*/ 257 w 983"/>
                <a:gd name="T51" fmla="*/ 207 h 490"/>
                <a:gd name="T52" fmla="*/ 251 w 983"/>
                <a:gd name="T53" fmla="*/ 250 h 490"/>
                <a:gd name="T54" fmla="*/ 262 w 983"/>
                <a:gd name="T55" fmla="*/ 246 h 490"/>
                <a:gd name="T56" fmla="*/ 264 w 983"/>
                <a:gd name="T57" fmla="*/ 210 h 490"/>
                <a:gd name="T58" fmla="*/ 257 w 983"/>
                <a:gd name="T59" fmla="*/ 125 h 490"/>
                <a:gd name="T60" fmla="*/ 261 w 983"/>
                <a:gd name="T61" fmla="*/ 169 h 490"/>
                <a:gd name="T62" fmla="*/ 258 w 983"/>
                <a:gd name="T63" fmla="*/ 149 h 490"/>
                <a:gd name="T64" fmla="*/ 257 w 983"/>
                <a:gd name="T65" fmla="*/ 126 h 490"/>
                <a:gd name="T66" fmla="*/ 255 w 983"/>
                <a:gd name="T67" fmla="*/ 204 h 490"/>
                <a:gd name="T68" fmla="*/ 251 w 983"/>
                <a:gd name="T69" fmla="*/ 120 h 490"/>
                <a:gd name="T70" fmla="*/ 254 w 983"/>
                <a:gd name="T71" fmla="*/ 149 h 490"/>
                <a:gd name="T72" fmla="*/ 249 w 983"/>
                <a:gd name="T73" fmla="*/ 170 h 490"/>
                <a:gd name="T74" fmla="*/ 242 w 983"/>
                <a:gd name="T75" fmla="*/ 205 h 490"/>
                <a:gd name="T76" fmla="*/ 239 w 983"/>
                <a:gd name="T77" fmla="*/ 247 h 490"/>
                <a:gd name="T78" fmla="*/ 252 w 983"/>
                <a:gd name="T79" fmla="*/ 291 h 490"/>
                <a:gd name="T80" fmla="*/ 262 w 983"/>
                <a:gd name="T81" fmla="*/ 291 h 490"/>
                <a:gd name="T82" fmla="*/ 275 w 983"/>
                <a:gd name="T83" fmla="*/ 294 h 490"/>
                <a:gd name="T84" fmla="*/ 274 w 983"/>
                <a:gd name="T85" fmla="*/ 296 h 490"/>
                <a:gd name="T86" fmla="*/ 287 w 983"/>
                <a:gd name="T87" fmla="*/ 317 h 490"/>
                <a:gd name="T88" fmla="*/ 292 w 983"/>
                <a:gd name="T89" fmla="*/ 333 h 490"/>
                <a:gd name="T90" fmla="*/ 272 w 983"/>
                <a:gd name="T91" fmla="*/ 272 h 490"/>
                <a:gd name="T92" fmla="*/ 267 w 983"/>
                <a:gd name="T93" fmla="*/ 239 h 490"/>
                <a:gd name="T94" fmla="*/ 268 w 983"/>
                <a:gd name="T95" fmla="*/ 178 h 490"/>
                <a:gd name="T96" fmla="*/ 265 w 983"/>
                <a:gd name="T97" fmla="*/ 128 h 490"/>
                <a:gd name="T98" fmla="*/ 260 w 983"/>
                <a:gd name="T99" fmla="*/ 92 h 490"/>
                <a:gd name="T100" fmla="*/ 256 w 983"/>
                <a:gd name="T101" fmla="*/ 192 h 490"/>
                <a:gd name="T102" fmla="*/ 248 w 983"/>
                <a:gd name="T103" fmla="*/ 73 h 490"/>
                <a:gd name="T104" fmla="*/ 246 w 983"/>
                <a:gd name="T105" fmla="*/ 125 h 490"/>
                <a:gd name="T106" fmla="*/ 248 w 983"/>
                <a:gd name="T107" fmla="*/ 183 h 490"/>
                <a:gd name="T108" fmla="*/ 239 w 983"/>
                <a:gd name="T109" fmla="*/ 236 h 490"/>
                <a:gd name="T110" fmla="*/ 235 w 983"/>
                <a:gd name="T111" fmla="*/ 275 h 490"/>
                <a:gd name="T112" fmla="*/ 229 w 983"/>
                <a:gd name="T113" fmla="*/ 324 h 490"/>
                <a:gd name="T114" fmla="*/ 238 w 983"/>
                <a:gd name="T115" fmla="*/ 330 h 490"/>
                <a:gd name="T116" fmla="*/ 243 w 983"/>
                <a:gd name="T117" fmla="*/ 328 h 490"/>
                <a:gd name="T118" fmla="*/ 284 w 983"/>
                <a:gd name="T119" fmla="*/ 343 h 490"/>
                <a:gd name="T120" fmla="*/ 301 w 983"/>
                <a:gd name="T121" fmla="*/ 355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3" h="490">
                  <a:moveTo>
                    <a:pt x="979" y="437"/>
                  </a:moveTo>
                  <a:cubicBezTo>
                    <a:pt x="979" y="433"/>
                    <a:pt x="979" y="433"/>
                    <a:pt x="979" y="433"/>
                  </a:cubicBezTo>
                  <a:cubicBezTo>
                    <a:pt x="975" y="429"/>
                    <a:pt x="975" y="429"/>
                    <a:pt x="975" y="429"/>
                  </a:cubicBezTo>
                  <a:cubicBezTo>
                    <a:pt x="975" y="417"/>
                    <a:pt x="975" y="417"/>
                    <a:pt x="975" y="417"/>
                  </a:cubicBezTo>
                  <a:cubicBezTo>
                    <a:pt x="970" y="417"/>
                    <a:pt x="970" y="417"/>
                    <a:pt x="970" y="417"/>
                  </a:cubicBezTo>
                  <a:cubicBezTo>
                    <a:pt x="969" y="415"/>
                    <a:pt x="969" y="415"/>
                    <a:pt x="969" y="415"/>
                  </a:cubicBezTo>
                  <a:cubicBezTo>
                    <a:pt x="967" y="417"/>
                    <a:pt x="967" y="417"/>
                    <a:pt x="967" y="417"/>
                  </a:cubicBezTo>
                  <a:cubicBezTo>
                    <a:pt x="957" y="417"/>
                    <a:pt x="957" y="417"/>
                    <a:pt x="957" y="417"/>
                  </a:cubicBezTo>
                  <a:cubicBezTo>
                    <a:pt x="957" y="415"/>
                    <a:pt x="957" y="415"/>
                    <a:pt x="957" y="415"/>
                  </a:cubicBezTo>
                  <a:cubicBezTo>
                    <a:pt x="955" y="413"/>
                    <a:pt x="955" y="413"/>
                    <a:pt x="955" y="413"/>
                  </a:cubicBezTo>
                  <a:cubicBezTo>
                    <a:pt x="953" y="413"/>
                    <a:pt x="953" y="413"/>
                    <a:pt x="953" y="413"/>
                  </a:cubicBezTo>
                  <a:cubicBezTo>
                    <a:pt x="953" y="416"/>
                    <a:pt x="953" y="416"/>
                    <a:pt x="953" y="416"/>
                  </a:cubicBezTo>
                  <a:cubicBezTo>
                    <a:pt x="947" y="416"/>
                    <a:pt x="947" y="416"/>
                    <a:pt x="947" y="416"/>
                  </a:cubicBezTo>
                  <a:cubicBezTo>
                    <a:pt x="947" y="418"/>
                    <a:pt x="947" y="418"/>
                    <a:pt x="947" y="418"/>
                  </a:cubicBezTo>
                  <a:cubicBezTo>
                    <a:pt x="946" y="418"/>
                    <a:pt x="946" y="418"/>
                    <a:pt x="946" y="418"/>
                  </a:cubicBezTo>
                  <a:cubicBezTo>
                    <a:pt x="943" y="420"/>
                    <a:pt x="943" y="420"/>
                    <a:pt x="943" y="420"/>
                  </a:cubicBezTo>
                  <a:cubicBezTo>
                    <a:pt x="939" y="420"/>
                    <a:pt x="939" y="420"/>
                    <a:pt x="939" y="420"/>
                  </a:cubicBezTo>
                  <a:cubicBezTo>
                    <a:pt x="939" y="433"/>
                    <a:pt x="939" y="433"/>
                    <a:pt x="939" y="433"/>
                  </a:cubicBezTo>
                  <a:cubicBezTo>
                    <a:pt x="935" y="431"/>
                    <a:pt x="935" y="431"/>
                    <a:pt x="935" y="431"/>
                  </a:cubicBezTo>
                  <a:cubicBezTo>
                    <a:pt x="935" y="375"/>
                    <a:pt x="935" y="375"/>
                    <a:pt x="935" y="375"/>
                  </a:cubicBezTo>
                  <a:cubicBezTo>
                    <a:pt x="919" y="375"/>
                    <a:pt x="919" y="375"/>
                    <a:pt x="919" y="375"/>
                  </a:cubicBezTo>
                  <a:cubicBezTo>
                    <a:pt x="919" y="358"/>
                    <a:pt x="919" y="358"/>
                    <a:pt x="919" y="358"/>
                  </a:cubicBezTo>
                  <a:cubicBezTo>
                    <a:pt x="883" y="358"/>
                    <a:pt x="883" y="358"/>
                    <a:pt x="883" y="358"/>
                  </a:cubicBezTo>
                  <a:cubicBezTo>
                    <a:pt x="883" y="398"/>
                    <a:pt x="883" y="398"/>
                    <a:pt x="883" y="398"/>
                  </a:cubicBezTo>
                  <a:cubicBezTo>
                    <a:pt x="874" y="398"/>
                    <a:pt x="874" y="398"/>
                    <a:pt x="874" y="398"/>
                  </a:cubicBezTo>
                  <a:cubicBezTo>
                    <a:pt x="872" y="400"/>
                    <a:pt x="872" y="400"/>
                    <a:pt x="872" y="400"/>
                  </a:cubicBezTo>
                  <a:cubicBezTo>
                    <a:pt x="870" y="398"/>
                    <a:pt x="870" y="398"/>
                    <a:pt x="870" y="398"/>
                  </a:cubicBezTo>
                  <a:cubicBezTo>
                    <a:pt x="858" y="398"/>
                    <a:pt x="858" y="398"/>
                    <a:pt x="858" y="398"/>
                  </a:cubicBezTo>
                  <a:cubicBezTo>
                    <a:pt x="856" y="400"/>
                    <a:pt x="856" y="400"/>
                    <a:pt x="856" y="400"/>
                  </a:cubicBezTo>
                  <a:cubicBezTo>
                    <a:pt x="853" y="400"/>
                    <a:pt x="853" y="400"/>
                    <a:pt x="853" y="400"/>
                  </a:cubicBezTo>
                  <a:cubicBezTo>
                    <a:pt x="853" y="393"/>
                    <a:pt x="853" y="393"/>
                    <a:pt x="853" y="393"/>
                  </a:cubicBezTo>
                  <a:cubicBezTo>
                    <a:pt x="850" y="393"/>
                    <a:pt x="850" y="393"/>
                    <a:pt x="850" y="393"/>
                  </a:cubicBezTo>
                  <a:cubicBezTo>
                    <a:pt x="850" y="400"/>
                    <a:pt x="850" y="400"/>
                    <a:pt x="850" y="400"/>
                  </a:cubicBezTo>
                  <a:cubicBezTo>
                    <a:pt x="844" y="400"/>
                    <a:pt x="844" y="400"/>
                    <a:pt x="844" y="400"/>
                  </a:cubicBezTo>
                  <a:cubicBezTo>
                    <a:pt x="840" y="403"/>
                    <a:pt x="840" y="403"/>
                    <a:pt x="840" y="403"/>
                  </a:cubicBezTo>
                  <a:cubicBezTo>
                    <a:pt x="832" y="403"/>
                    <a:pt x="832" y="403"/>
                    <a:pt x="832" y="403"/>
                  </a:cubicBezTo>
                  <a:cubicBezTo>
                    <a:pt x="830" y="402"/>
                    <a:pt x="830" y="402"/>
                    <a:pt x="830" y="402"/>
                  </a:cubicBezTo>
                  <a:cubicBezTo>
                    <a:pt x="826" y="402"/>
                    <a:pt x="826" y="402"/>
                    <a:pt x="826" y="402"/>
                  </a:cubicBezTo>
                  <a:cubicBezTo>
                    <a:pt x="825" y="404"/>
                    <a:pt x="825" y="404"/>
                    <a:pt x="825" y="404"/>
                  </a:cubicBezTo>
                  <a:cubicBezTo>
                    <a:pt x="822" y="404"/>
                    <a:pt x="822" y="404"/>
                    <a:pt x="822" y="404"/>
                  </a:cubicBezTo>
                  <a:cubicBezTo>
                    <a:pt x="821" y="402"/>
                    <a:pt x="821" y="402"/>
                    <a:pt x="821" y="402"/>
                  </a:cubicBezTo>
                  <a:cubicBezTo>
                    <a:pt x="783" y="402"/>
                    <a:pt x="783" y="402"/>
                    <a:pt x="783" y="402"/>
                  </a:cubicBezTo>
                  <a:cubicBezTo>
                    <a:pt x="783" y="407"/>
                    <a:pt x="783" y="407"/>
                    <a:pt x="783" y="407"/>
                  </a:cubicBezTo>
                  <a:cubicBezTo>
                    <a:pt x="780" y="407"/>
                    <a:pt x="780" y="407"/>
                    <a:pt x="780" y="407"/>
                  </a:cubicBezTo>
                  <a:cubicBezTo>
                    <a:pt x="780" y="410"/>
                    <a:pt x="780" y="410"/>
                    <a:pt x="780" y="410"/>
                  </a:cubicBezTo>
                  <a:cubicBezTo>
                    <a:pt x="777" y="410"/>
                    <a:pt x="777" y="410"/>
                    <a:pt x="777" y="410"/>
                  </a:cubicBezTo>
                  <a:cubicBezTo>
                    <a:pt x="777" y="415"/>
                    <a:pt x="777" y="415"/>
                    <a:pt x="777" y="415"/>
                  </a:cubicBezTo>
                  <a:cubicBezTo>
                    <a:pt x="774" y="415"/>
                    <a:pt x="774" y="415"/>
                    <a:pt x="774" y="415"/>
                  </a:cubicBezTo>
                  <a:cubicBezTo>
                    <a:pt x="774" y="411"/>
                    <a:pt x="774" y="411"/>
                    <a:pt x="774" y="411"/>
                  </a:cubicBezTo>
                  <a:cubicBezTo>
                    <a:pt x="772" y="411"/>
                    <a:pt x="772" y="411"/>
                    <a:pt x="772" y="411"/>
                  </a:cubicBezTo>
                  <a:cubicBezTo>
                    <a:pt x="772" y="394"/>
                    <a:pt x="772" y="394"/>
                    <a:pt x="772" y="394"/>
                  </a:cubicBezTo>
                  <a:cubicBezTo>
                    <a:pt x="766" y="394"/>
                    <a:pt x="766" y="394"/>
                    <a:pt x="766" y="394"/>
                  </a:cubicBezTo>
                  <a:cubicBezTo>
                    <a:pt x="766" y="393"/>
                    <a:pt x="766" y="393"/>
                    <a:pt x="766" y="393"/>
                  </a:cubicBezTo>
                  <a:cubicBezTo>
                    <a:pt x="758" y="393"/>
                    <a:pt x="758" y="393"/>
                    <a:pt x="758" y="393"/>
                  </a:cubicBezTo>
                  <a:cubicBezTo>
                    <a:pt x="758" y="396"/>
                    <a:pt x="758" y="396"/>
                    <a:pt x="758" y="396"/>
                  </a:cubicBezTo>
                  <a:cubicBezTo>
                    <a:pt x="755" y="396"/>
                    <a:pt x="755" y="396"/>
                    <a:pt x="755" y="396"/>
                  </a:cubicBezTo>
                  <a:cubicBezTo>
                    <a:pt x="755" y="411"/>
                    <a:pt x="755" y="411"/>
                    <a:pt x="755" y="411"/>
                  </a:cubicBezTo>
                  <a:cubicBezTo>
                    <a:pt x="740" y="411"/>
                    <a:pt x="740" y="411"/>
                    <a:pt x="740" y="411"/>
                  </a:cubicBezTo>
                  <a:cubicBezTo>
                    <a:pt x="740" y="408"/>
                    <a:pt x="740" y="408"/>
                    <a:pt x="740" y="408"/>
                  </a:cubicBezTo>
                  <a:cubicBezTo>
                    <a:pt x="725" y="408"/>
                    <a:pt x="725" y="408"/>
                    <a:pt x="725" y="408"/>
                  </a:cubicBezTo>
                  <a:cubicBezTo>
                    <a:pt x="725" y="387"/>
                    <a:pt x="725" y="387"/>
                    <a:pt x="725" y="387"/>
                  </a:cubicBezTo>
                  <a:cubicBezTo>
                    <a:pt x="703" y="387"/>
                    <a:pt x="703" y="387"/>
                    <a:pt x="703" y="387"/>
                  </a:cubicBezTo>
                  <a:cubicBezTo>
                    <a:pt x="683" y="387"/>
                    <a:pt x="683" y="387"/>
                    <a:pt x="683" y="387"/>
                  </a:cubicBezTo>
                  <a:cubicBezTo>
                    <a:pt x="683" y="402"/>
                    <a:pt x="683" y="402"/>
                    <a:pt x="683" y="402"/>
                  </a:cubicBezTo>
                  <a:cubicBezTo>
                    <a:pt x="659" y="402"/>
                    <a:pt x="659" y="402"/>
                    <a:pt x="659" y="402"/>
                  </a:cubicBezTo>
                  <a:cubicBezTo>
                    <a:pt x="656" y="405"/>
                    <a:pt x="656" y="405"/>
                    <a:pt x="656" y="405"/>
                  </a:cubicBezTo>
                  <a:cubicBezTo>
                    <a:pt x="651" y="405"/>
                    <a:pt x="651" y="405"/>
                    <a:pt x="651" y="405"/>
                  </a:cubicBezTo>
                  <a:cubicBezTo>
                    <a:pt x="649" y="408"/>
                    <a:pt x="649" y="408"/>
                    <a:pt x="649" y="408"/>
                  </a:cubicBezTo>
                  <a:cubicBezTo>
                    <a:pt x="643" y="408"/>
                    <a:pt x="643" y="408"/>
                    <a:pt x="643" y="408"/>
                  </a:cubicBezTo>
                  <a:cubicBezTo>
                    <a:pt x="643" y="412"/>
                    <a:pt x="643" y="412"/>
                    <a:pt x="643" y="412"/>
                  </a:cubicBezTo>
                  <a:cubicBezTo>
                    <a:pt x="639" y="412"/>
                    <a:pt x="639" y="412"/>
                    <a:pt x="639" y="412"/>
                  </a:cubicBezTo>
                  <a:cubicBezTo>
                    <a:pt x="639" y="408"/>
                    <a:pt x="639" y="408"/>
                    <a:pt x="639" y="408"/>
                  </a:cubicBezTo>
                  <a:cubicBezTo>
                    <a:pt x="633" y="408"/>
                    <a:pt x="633" y="408"/>
                    <a:pt x="633" y="408"/>
                  </a:cubicBezTo>
                  <a:cubicBezTo>
                    <a:pt x="633" y="401"/>
                    <a:pt x="633" y="401"/>
                    <a:pt x="633" y="401"/>
                  </a:cubicBezTo>
                  <a:cubicBezTo>
                    <a:pt x="626" y="401"/>
                    <a:pt x="626" y="401"/>
                    <a:pt x="626" y="401"/>
                  </a:cubicBezTo>
                  <a:cubicBezTo>
                    <a:pt x="626" y="392"/>
                    <a:pt x="626" y="392"/>
                    <a:pt x="626" y="392"/>
                  </a:cubicBezTo>
                  <a:cubicBezTo>
                    <a:pt x="606" y="392"/>
                    <a:pt x="606" y="392"/>
                    <a:pt x="606" y="392"/>
                  </a:cubicBezTo>
                  <a:cubicBezTo>
                    <a:pt x="606" y="407"/>
                    <a:pt x="606" y="407"/>
                    <a:pt x="606" y="407"/>
                  </a:cubicBezTo>
                  <a:cubicBezTo>
                    <a:pt x="589" y="407"/>
                    <a:pt x="589" y="407"/>
                    <a:pt x="589" y="407"/>
                  </a:cubicBezTo>
                  <a:cubicBezTo>
                    <a:pt x="589" y="345"/>
                    <a:pt x="589" y="345"/>
                    <a:pt x="589" y="345"/>
                  </a:cubicBezTo>
                  <a:cubicBezTo>
                    <a:pt x="567" y="345"/>
                    <a:pt x="567" y="345"/>
                    <a:pt x="567" y="345"/>
                  </a:cubicBezTo>
                  <a:cubicBezTo>
                    <a:pt x="567" y="343"/>
                    <a:pt x="567" y="343"/>
                    <a:pt x="567" y="343"/>
                  </a:cubicBezTo>
                  <a:cubicBezTo>
                    <a:pt x="553" y="342"/>
                    <a:pt x="553" y="342"/>
                    <a:pt x="553" y="342"/>
                  </a:cubicBezTo>
                  <a:cubicBezTo>
                    <a:pt x="549" y="345"/>
                    <a:pt x="549" y="345"/>
                    <a:pt x="549" y="345"/>
                  </a:cubicBezTo>
                  <a:cubicBezTo>
                    <a:pt x="537" y="345"/>
                    <a:pt x="537" y="345"/>
                    <a:pt x="537" y="345"/>
                  </a:cubicBezTo>
                  <a:cubicBezTo>
                    <a:pt x="532" y="346"/>
                    <a:pt x="532" y="346"/>
                    <a:pt x="532" y="346"/>
                  </a:cubicBezTo>
                  <a:cubicBezTo>
                    <a:pt x="532" y="369"/>
                    <a:pt x="532" y="369"/>
                    <a:pt x="532" y="369"/>
                  </a:cubicBezTo>
                  <a:cubicBezTo>
                    <a:pt x="528" y="369"/>
                    <a:pt x="528" y="369"/>
                    <a:pt x="528" y="369"/>
                  </a:cubicBezTo>
                  <a:cubicBezTo>
                    <a:pt x="528" y="368"/>
                    <a:pt x="528" y="368"/>
                    <a:pt x="528" y="368"/>
                  </a:cubicBezTo>
                  <a:cubicBezTo>
                    <a:pt x="523" y="368"/>
                    <a:pt x="523" y="368"/>
                    <a:pt x="523" y="368"/>
                  </a:cubicBezTo>
                  <a:cubicBezTo>
                    <a:pt x="523" y="375"/>
                    <a:pt x="523" y="375"/>
                    <a:pt x="523" y="375"/>
                  </a:cubicBezTo>
                  <a:cubicBezTo>
                    <a:pt x="517" y="375"/>
                    <a:pt x="517" y="375"/>
                    <a:pt x="517" y="375"/>
                  </a:cubicBezTo>
                  <a:cubicBezTo>
                    <a:pt x="517" y="382"/>
                    <a:pt x="517" y="382"/>
                    <a:pt x="517" y="382"/>
                  </a:cubicBezTo>
                  <a:cubicBezTo>
                    <a:pt x="514" y="382"/>
                    <a:pt x="514" y="382"/>
                    <a:pt x="514" y="382"/>
                  </a:cubicBezTo>
                  <a:cubicBezTo>
                    <a:pt x="514" y="406"/>
                    <a:pt x="514" y="406"/>
                    <a:pt x="514" y="406"/>
                  </a:cubicBezTo>
                  <a:cubicBezTo>
                    <a:pt x="511" y="406"/>
                    <a:pt x="511" y="406"/>
                    <a:pt x="511" y="406"/>
                  </a:cubicBezTo>
                  <a:cubicBezTo>
                    <a:pt x="511" y="329"/>
                    <a:pt x="511" y="329"/>
                    <a:pt x="511" y="329"/>
                  </a:cubicBezTo>
                  <a:cubicBezTo>
                    <a:pt x="498" y="329"/>
                    <a:pt x="498" y="329"/>
                    <a:pt x="498" y="329"/>
                  </a:cubicBezTo>
                  <a:cubicBezTo>
                    <a:pt x="498" y="325"/>
                    <a:pt x="498" y="325"/>
                    <a:pt x="498" y="325"/>
                  </a:cubicBezTo>
                  <a:cubicBezTo>
                    <a:pt x="493" y="325"/>
                    <a:pt x="493" y="325"/>
                    <a:pt x="493" y="325"/>
                  </a:cubicBezTo>
                  <a:cubicBezTo>
                    <a:pt x="493" y="323"/>
                    <a:pt x="493" y="323"/>
                    <a:pt x="493" y="323"/>
                  </a:cubicBezTo>
                  <a:cubicBezTo>
                    <a:pt x="484" y="323"/>
                    <a:pt x="484" y="323"/>
                    <a:pt x="484" y="323"/>
                  </a:cubicBezTo>
                  <a:cubicBezTo>
                    <a:pt x="484" y="311"/>
                    <a:pt x="484" y="311"/>
                    <a:pt x="484" y="311"/>
                  </a:cubicBezTo>
                  <a:cubicBezTo>
                    <a:pt x="477" y="311"/>
                    <a:pt x="477" y="311"/>
                    <a:pt x="477" y="311"/>
                  </a:cubicBezTo>
                  <a:cubicBezTo>
                    <a:pt x="475" y="308"/>
                    <a:pt x="475" y="308"/>
                    <a:pt x="475" y="308"/>
                  </a:cubicBezTo>
                  <a:cubicBezTo>
                    <a:pt x="475" y="305"/>
                    <a:pt x="475" y="305"/>
                    <a:pt x="475" y="305"/>
                  </a:cubicBezTo>
                  <a:cubicBezTo>
                    <a:pt x="472" y="305"/>
                    <a:pt x="472" y="305"/>
                    <a:pt x="472" y="305"/>
                  </a:cubicBezTo>
                  <a:cubicBezTo>
                    <a:pt x="472" y="309"/>
                    <a:pt x="472" y="309"/>
                    <a:pt x="472" y="309"/>
                  </a:cubicBezTo>
                  <a:cubicBezTo>
                    <a:pt x="470" y="311"/>
                    <a:pt x="470" y="311"/>
                    <a:pt x="470" y="311"/>
                  </a:cubicBezTo>
                  <a:cubicBezTo>
                    <a:pt x="460" y="311"/>
                    <a:pt x="460" y="311"/>
                    <a:pt x="460" y="311"/>
                  </a:cubicBezTo>
                  <a:cubicBezTo>
                    <a:pt x="460" y="341"/>
                    <a:pt x="460" y="341"/>
                    <a:pt x="460" y="341"/>
                  </a:cubicBezTo>
                  <a:cubicBezTo>
                    <a:pt x="458" y="341"/>
                    <a:pt x="458" y="341"/>
                    <a:pt x="458" y="341"/>
                  </a:cubicBezTo>
                  <a:cubicBezTo>
                    <a:pt x="458" y="342"/>
                    <a:pt x="458" y="342"/>
                    <a:pt x="458" y="342"/>
                  </a:cubicBezTo>
                  <a:cubicBezTo>
                    <a:pt x="450" y="342"/>
                    <a:pt x="450" y="342"/>
                    <a:pt x="450" y="342"/>
                  </a:cubicBezTo>
                  <a:cubicBezTo>
                    <a:pt x="450" y="358"/>
                    <a:pt x="450" y="358"/>
                    <a:pt x="450" y="358"/>
                  </a:cubicBezTo>
                  <a:cubicBezTo>
                    <a:pt x="440" y="358"/>
                    <a:pt x="440" y="358"/>
                    <a:pt x="440" y="358"/>
                  </a:cubicBezTo>
                  <a:cubicBezTo>
                    <a:pt x="435" y="356"/>
                    <a:pt x="435" y="356"/>
                    <a:pt x="435" y="356"/>
                  </a:cubicBezTo>
                  <a:cubicBezTo>
                    <a:pt x="435" y="330"/>
                    <a:pt x="435" y="330"/>
                    <a:pt x="435" y="330"/>
                  </a:cubicBezTo>
                  <a:cubicBezTo>
                    <a:pt x="422" y="330"/>
                    <a:pt x="422" y="330"/>
                    <a:pt x="422" y="330"/>
                  </a:cubicBezTo>
                  <a:cubicBezTo>
                    <a:pt x="422" y="312"/>
                    <a:pt x="422" y="312"/>
                    <a:pt x="422" y="312"/>
                  </a:cubicBezTo>
                  <a:cubicBezTo>
                    <a:pt x="376" y="312"/>
                    <a:pt x="376" y="312"/>
                    <a:pt x="376" y="312"/>
                  </a:cubicBezTo>
                  <a:cubicBezTo>
                    <a:pt x="376" y="326"/>
                    <a:pt x="376" y="326"/>
                    <a:pt x="376" y="326"/>
                  </a:cubicBezTo>
                  <a:cubicBezTo>
                    <a:pt x="374" y="326"/>
                    <a:pt x="374" y="326"/>
                    <a:pt x="374" y="326"/>
                  </a:cubicBezTo>
                  <a:cubicBezTo>
                    <a:pt x="374" y="330"/>
                    <a:pt x="374" y="330"/>
                    <a:pt x="374" y="330"/>
                  </a:cubicBezTo>
                  <a:cubicBezTo>
                    <a:pt x="348" y="330"/>
                    <a:pt x="348" y="330"/>
                    <a:pt x="348" y="330"/>
                  </a:cubicBezTo>
                  <a:cubicBezTo>
                    <a:pt x="348" y="334"/>
                    <a:pt x="348" y="334"/>
                    <a:pt x="348" y="334"/>
                  </a:cubicBezTo>
                  <a:cubicBezTo>
                    <a:pt x="345" y="334"/>
                    <a:pt x="345" y="334"/>
                    <a:pt x="345" y="334"/>
                  </a:cubicBezTo>
                  <a:cubicBezTo>
                    <a:pt x="345" y="403"/>
                    <a:pt x="345" y="403"/>
                    <a:pt x="345" y="403"/>
                  </a:cubicBezTo>
                  <a:cubicBezTo>
                    <a:pt x="327" y="403"/>
                    <a:pt x="327" y="403"/>
                    <a:pt x="327" y="403"/>
                  </a:cubicBezTo>
                  <a:cubicBezTo>
                    <a:pt x="324" y="398"/>
                    <a:pt x="324" y="398"/>
                    <a:pt x="324" y="398"/>
                  </a:cubicBezTo>
                  <a:cubicBezTo>
                    <a:pt x="324" y="398"/>
                    <a:pt x="312" y="378"/>
                    <a:pt x="312" y="377"/>
                  </a:cubicBezTo>
                  <a:cubicBezTo>
                    <a:pt x="312" y="377"/>
                    <a:pt x="311" y="374"/>
                    <a:pt x="312" y="372"/>
                  </a:cubicBezTo>
                  <a:cubicBezTo>
                    <a:pt x="312" y="370"/>
                    <a:pt x="313" y="368"/>
                    <a:pt x="313" y="368"/>
                  </a:cubicBezTo>
                  <a:cubicBezTo>
                    <a:pt x="313" y="365"/>
                    <a:pt x="313" y="365"/>
                    <a:pt x="313" y="365"/>
                  </a:cubicBezTo>
                  <a:cubicBezTo>
                    <a:pt x="312" y="365"/>
                    <a:pt x="312" y="365"/>
                    <a:pt x="312" y="365"/>
                  </a:cubicBezTo>
                  <a:cubicBezTo>
                    <a:pt x="312" y="364"/>
                    <a:pt x="312" y="364"/>
                    <a:pt x="312" y="364"/>
                  </a:cubicBezTo>
                  <a:cubicBezTo>
                    <a:pt x="311" y="364"/>
                    <a:pt x="311" y="364"/>
                    <a:pt x="311" y="364"/>
                  </a:cubicBezTo>
                  <a:cubicBezTo>
                    <a:pt x="311" y="357"/>
                    <a:pt x="311" y="357"/>
                    <a:pt x="311" y="357"/>
                  </a:cubicBezTo>
                  <a:cubicBezTo>
                    <a:pt x="312" y="357"/>
                    <a:pt x="312" y="357"/>
                    <a:pt x="312" y="357"/>
                  </a:cubicBezTo>
                  <a:cubicBezTo>
                    <a:pt x="312" y="355"/>
                    <a:pt x="312" y="355"/>
                    <a:pt x="312" y="355"/>
                  </a:cubicBezTo>
                  <a:cubicBezTo>
                    <a:pt x="303" y="355"/>
                    <a:pt x="303" y="355"/>
                    <a:pt x="303" y="355"/>
                  </a:cubicBezTo>
                  <a:cubicBezTo>
                    <a:pt x="303" y="355"/>
                    <a:pt x="300" y="348"/>
                    <a:pt x="299" y="345"/>
                  </a:cubicBezTo>
                  <a:cubicBezTo>
                    <a:pt x="298" y="343"/>
                    <a:pt x="291" y="320"/>
                    <a:pt x="290" y="317"/>
                  </a:cubicBezTo>
                  <a:cubicBezTo>
                    <a:pt x="290" y="314"/>
                    <a:pt x="283" y="290"/>
                    <a:pt x="283" y="290"/>
                  </a:cubicBezTo>
                  <a:cubicBezTo>
                    <a:pt x="283" y="290"/>
                    <a:pt x="284" y="289"/>
                    <a:pt x="285" y="288"/>
                  </a:cubicBezTo>
                  <a:cubicBezTo>
                    <a:pt x="285" y="288"/>
                    <a:pt x="287" y="287"/>
                    <a:pt x="287" y="287"/>
                  </a:cubicBezTo>
                  <a:cubicBezTo>
                    <a:pt x="288" y="280"/>
                    <a:pt x="288" y="280"/>
                    <a:pt x="288" y="280"/>
                  </a:cubicBezTo>
                  <a:cubicBezTo>
                    <a:pt x="288" y="279"/>
                    <a:pt x="288" y="279"/>
                    <a:pt x="288" y="279"/>
                  </a:cubicBezTo>
                  <a:cubicBezTo>
                    <a:pt x="287" y="279"/>
                    <a:pt x="287" y="279"/>
                    <a:pt x="287" y="279"/>
                  </a:cubicBezTo>
                  <a:cubicBezTo>
                    <a:pt x="287" y="276"/>
                    <a:pt x="287" y="276"/>
                    <a:pt x="287" y="276"/>
                  </a:cubicBezTo>
                  <a:cubicBezTo>
                    <a:pt x="282" y="274"/>
                    <a:pt x="282" y="274"/>
                    <a:pt x="282" y="274"/>
                  </a:cubicBezTo>
                  <a:cubicBezTo>
                    <a:pt x="282" y="273"/>
                    <a:pt x="282" y="273"/>
                    <a:pt x="282" y="273"/>
                  </a:cubicBezTo>
                  <a:cubicBezTo>
                    <a:pt x="280" y="273"/>
                    <a:pt x="280" y="273"/>
                    <a:pt x="280" y="273"/>
                  </a:cubicBezTo>
                  <a:cubicBezTo>
                    <a:pt x="280" y="273"/>
                    <a:pt x="279" y="269"/>
                    <a:pt x="279" y="266"/>
                  </a:cubicBezTo>
                  <a:cubicBezTo>
                    <a:pt x="278" y="263"/>
                    <a:pt x="275" y="242"/>
                    <a:pt x="275" y="241"/>
                  </a:cubicBezTo>
                  <a:cubicBezTo>
                    <a:pt x="275" y="241"/>
                    <a:pt x="272" y="210"/>
                    <a:pt x="272" y="207"/>
                  </a:cubicBezTo>
                  <a:cubicBezTo>
                    <a:pt x="271" y="203"/>
                    <a:pt x="269" y="179"/>
                    <a:pt x="269" y="179"/>
                  </a:cubicBezTo>
                  <a:cubicBezTo>
                    <a:pt x="269" y="179"/>
                    <a:pt x="268" y="152"/>
                    <a:pt x="268" y="150"/>
                  </a:cubicBezTo>
                  <a:cubicBezTo>
                    <a:pt x="268" y="147"/>
                    <a:pt x="266" y="120"/>
                    <a:pt x="266" y="116"/>
                  </a:cubicBezTo>
                  <a:cubicBezTo>
                    <a:pt x="266" y="113"/>
                    <a:pt x="264" y="85"/>
                    <a:pt x="264" y="82"/>
                  </a:cubicBezTo>
                  <a:cubicBezTo>
                    <a:pt x="264" y="68"/>
                    <a:pt x="264" y="68"/>
                    <a:pt x="264" y="68"/>
                  </a:cubicBezTo>
                  <a:cubicBezTo>
                    <a:pt x="264" y="68"/>
                    <a:pt x="264" y="68"/>
                    <a:pt x="264" y="68"/>
                  </a:cubicBezTo>
                  <a:cubicBezTo>
                    <a:pt x="265" y="67"/>
                    <a:pt x="265" y="67"/>
                    <a:pt x="265" y="67"/>
                  </a:cubicBezTo>
                  <a:cubicBezTo>
                    <a:pt x="265" y="65"/>
                    <a:pt x="268" y="63"/>
                    <a:pt x="268" y="63"/>
                  </a:cubicBezTo>
                  <a:cubicBezTo>
                    <a:pt x="268" y="53"/>
                    <a:pt x="268" y="53"/>
                    <a:pt x="268" y="53"/>
                  </a:cubicBezTo>
                  <a:cubicBezTo>
                    <a:pt x="268" y="53"/>
                    <a:pt x="268" y="53"/>
                    <a:pt x="268" y="53"/>
                  </a:cubicBezTo>
                  <a:cubicBezTo>
                    <a:pt x="268" y="51"/>
                    <a:pt x="268" y="51"/>
                    <a:pt x="268" y="51"/>
                  </a:cubicBezTo>
                  <a:cubicBezTo>
                    <a:pt x="266" y="51"/>
                    <a:pt x="266" y="51"/>
                    <a:pt x="266" y="51"/>
                  </a:cubicBezTo>
                  <a:cubicBezTo>
                    <a:pt x="266" y="48"/>
                    <a:pt x="266" y="48"/>
                    <a:pt x="266" y="48"/>
                  </a:cubicBezTo>
                  <a:cubicBezTo>
                    <a:pt x="265" y="48"/>
                    <a:pt x="265" y="48"/>
                    <a:pt x="265" y="48"/>
                  </a:cubicBezTo>
                  <a:cubicBezTo>
                    <a:pt x="266" y="47"/>
                    <a:pt x="266" y="47"/>
                    <a:pt x="266" y="47"/>
                  </a:cubicBezTo>
                  <a:cubicBezTo>
                    <a:pt x="266" y="42"/>
                    <a:pt x="266" y="42"/>
                    <a:pt x="266" y="42"/>
                  </a:cubicBezTo>
                  <a:cubicBezTo>
                    <a:pt x="260" y="36"/>
                    <a:pt x="260" y="36"/>
                    <a:pt x="260" y="36"/>
                  </a:cubicBezTo>
                  <a:cubicBezTo>
                    <a:pt x="258" y="36"/>
                    <a:pt x="258" y="36"/>
                    <a:pt x="258" y="36"/>
                  </a:cubicBezTo>
                  <a:cubicBezTo>
                    <a:pt x="258" y="32"/>
                    <a:pt x="258" y="32"/>
                    <a:pt x="258" y="32"/>
                  </a:cubicBezTo>
                  <a:cubicBezTo>
                    <a:pt x="257" y="31"/>
                    <a:pt x="257" y="31"/>
                    <a:pt x="257" y="31"/>
                  </a:cubicBezTo>
                  <a:cubicBezTo>
                    <a:pt x="257" y="18"/>
                    <a:pt x="257" y="18"/>
                    <a:pt x="257" y="18"/>
                  </a:cubicBezTo>
                  <a:cubicBezTo>
                    <a:pt x="257" y="17"/>
                    <a:pt x="257" y="17"/>
                    <a:pt x="257" y="17"/>
                  </a:cubicBezTo>
                  <a:cubicBezTo>
                    <a:pt x="257" y="1"/>
                    <a:pt x="257" y="1"/>
                    <a:pt x="257" y="1"/>
                  </a:cubicBezTo>
                  <a:cubicBezTo>
                    <a:pt x="259" y="0"/>
                    <a:pt x="259" y="0"/>
                    <a:pt x="259" y="0"/>
                  </a:cubicBezTo>
                  <a:cubicBezTo>
                    <a:pt x="252" y="0"/>
                    <a:pt x="252" y="0"/>
                    <a:pt x="252" y="0"/>
                  </a:cubicBezTo>
                  <a:cubicBezTo>
                    <a:pt x="254" y="1"/>
                    <a:pt x="254" y="1"/>
                    <a:pt x="254" y="1"/>
                  </a:cubicBezTo>
                  <a:cubicBezTo>
                    <a:pt x="254" y="17"/>
                    <a:pt x="254" y="17"/>
                    <a:pt x="254" y="17"/>
                  </a:cubicBezTo>
                  <a:cubicBezTo>
                    <a:pt x="253" y="18"/>
                    <a:pt x="253" y="18"/>
                    <a:pt x="253" y="18"/>
                  </a:cubicBezTo>
                  <a:cubicBezTo>
                    <a:pt x="253" y="31"/>
                    <a:pt x="253" y="31"/>
                    <a:pt x="253" y="31"/>
                  </a:cubicBezTo>
                  <a:cubicBezTo>
                    <a:pt x="253" y="32"/>
                    <a:pt x="253" y="32"/>
                    <a:pt x="253" y="32"/>
                  </a:cubicBezTo>
                  <a:cubicBezTo>
                    <a:pt x="253" y="36"/>
                    <a:pt x="253" y="36"/>
                    <a:pt x="253" y="36"/>
                  </a:cubicBezTo>
                  <a:cubicBezTo>
                    <a:pt x="252" y="36"/>
                    <a:pt x="252" y="36"/>
                    <a:pt x="252" y="36"/>
                  </a:cubicBezTo>
                  <a:cubicBezTo>
                    <a:pt x="245" y="42"/>
                    <a:pt x="245" y="42"/>
                    <a:pt x="245" y="42"/>
                  </a:cubicBezTo>
                  <a:cubicBezTo>
                    <a:pt x="245" y="47"/>
                    <a:pt x="245" y="47"/>
                    <a:pt x="245" y="47"/>
                  </a:cubicBezTo>
                  <a:cubicBezTo>
                    <a:pt x="246" y="48"/>
                    <a:pt x="246" y="48"/>
                    <a:pt x="246" y="48"/>
                  </a:cubicBezTo>
                  <a:cubicBezTo>
                    <a:pt x="245" y="48"/>
                    <a:pt x="245" y="48"/>
                    <a:pt x="245" y="48"/>
                  </a:cubicBezTo>
                  <a:cubicBezTo>
                    <a:pt x="245" y="51"/>
                    <a:pt x="245" y="51"/>
                    <a:pt x="245" y="51"/>
                  </a:cubicBezTo>
                  <a:cubicBezTo>
                    <a:pt x="243" y="51"/>
                    <a:pt x="243" y="51"/>
                    <a:pt x="243" y="51"/>
                  </a:cubicBezTo>
                  <a:cubicBezTo>
                    <a:pt x="243" y="53"/>
                    <a:pt x="243" y="53"/>
                    <a:pt x="243" y="53"/>
                  </a:cubicBezTo>
                  <a:cubicBezTo>
                    <a:pt x="243" y="53"/>
                    <a:pt x="243" y="53"/>
                    <a:pt x="243" y="53"/>
                  </a:cubicBezTo>
                  <a:cubicBezTo>
                    <a:pt x="244" y="63"/>
                    <a:pt x="244" y="63"/>
                    <a:pt x="244" y="63"/>
                  </a:cubicBezTo>
                  <a:cubicBezTo>
                    <a:pt x="245" y="64"/>
                    <a:pt x="245" y="64"/>
                    <a:pt x="245" y="64"/>
                  </a:cubicBezTo>
                  <a:cubicBezTo>
                    <a:pt x="246" y="65"/>
                    <a:pt x="247" y="68"/>
                    <a:pt x="247" y="68"/>
                  </a:cubicBezTo>
                  <a:cubicBezTo>
                    <a:pt x="248" y="68"/>
                    <a:pt x="248" y="68"/>
                    <a:pt x="248" y="68"/>
                  </a:cubicBezTo>
                  <a:cubicBezTo>
                    <a:pt x="248" y="68"/>
                    <a:pt x="247" y="88"/>
                    <a:pt x="247" y="91"/>
                  </a:cubicBezTo>
                  <a:cubicBezTo>
                    <a:pt x="246" y="94"/>
                    <a:pt x="244" y="132"/>
                    <a:pt x="244" y="135"/>
                  </a:cubicBezTo>
                  <a:cubicBezTo>
                    <a:pt x="244" y="138"/>
                    <a:pt x="243" y="164"/>
                    <a:pt x="243" y="167"/>
                  </a:cubicBezTo>
                  <a:cubicBezTo>
                    <a:pt x="243" y="170"/>
                    <a:pt x="241" y="193"/>
                    <a:pt x="240" y="203"/>
                  </a:cubicBezTo>
                  <a:cubicBezTo>
                    <a:pt x="239" y="213"/>
                    <a:pt x="237" y="234"/>
                    <a:pt x="236" y="242"/>
                  </a:cubicBezTo>
                  <a:cubicBezTo>
                    <a:pt x="236" y="249"/>
                    <a:pt x="232" y="273"/>
                    <a:pt x="232" y="273"/>
                  </a:cubicBezTo>
                  <a:cubicBezTo>
                    <a:pt x="230" y="273"/>
                    <a:pt x="230" y="273"/>
                    <a:pt x="230" y="273"/>
                  </a:cubicBezTo>
                  <a:cubicBezTo>
                    <a:pt x="230" y="275"/>
                    <a:pt x="230" y="275"/>
                    <a:pt x="230" y="275"/>
                  </a:cubicBezTo>
                  <a:cubicBezTo>
                    <a:pt x="225" y="276"/>
                    <a:pt x="225" y="276"/>
                    <a:pt x="225" y="276"/>
                  </a:cubicBezTo>
                  <a:cubicBezTo>
                    <a:pt x="225" y="280"/>
                    <a:pt x="225" y="280"/>
                    <a:pt x="225" y="280"/>
                  </a:cubicBezTo>
                  <a:cubicBezTo>
                    <a:pt x="224" y="280"/>
                    <a:pt x="224" y="280"/>
                    <a:pt x="224" y="280"/>
                  </a:cubicBezTo>
                  <a:cubicBezTo>
                    <a:pt x="224" y="281"/>
                    <a:pt x="224" y="281"/>
                    <a:pt x="224" y="281"/>
                  </a:cubicBezTo>
                  <a:cubicBezTo>
                    <a:pt x="226" y="288"/>
                    <a:pt x="226" y="288"/>
                    <a:pt x="226" y="288"/>
                  </a:cubicBezTo>
                  <a:cubicBezTo>
                    <a:pt x="228" y="288"/>
                    <a:pt x="228" y="288"/>
                    <a:pt x="228" y="288"/>
                  </a:cubicBezTo>
                  <a:cubicBezTo>
                    <a:pt x="229" y="289"/>
                    <a:pt x="229" y="289"/>
                    <a:pt x="229" y="289"/>
                  </a:cubicBezTo>
                  <a:cubicBezTo>
                    <a:pt x="229" y="289"/>
                    <a:pt x="227" y="298"/>
                    <a:pt x="226" y="302"/>
                  </a:cubicBezTo>
                  <a:cubicBezTo>
                    <a:pt x="225" y="306"/>
                    <a:pt x="220" y="324"/>
                    <a:pt x="218" y="330"/>
                  </a:cubicBezTo>
                  <a:cubicBezTo>
                    <a:pt x="218" y="330"/>
                    <a:pt x="218" y="331"/>
                    <a:pt x="218" y="331"/>
                  </a:cubicBezTo>
                  <a:cubicBezTo>
                    <a:pt x="205" y="332"/>
                    <a:pt x="205" y="332"/>
                    <a:pt x="205" y="332"/>
                  </a:cubicBezTo>
                  <a:cubicBezTo>
                    <a:pt x="200" y="332"/>
                    <a:pt x="200" y="332"/>
                    <a:pt x="200" y="332"/>
                  </a:cubicBezTo>
                  <a:cubicBezTo>
                    <a:pt x="200" y="356"/>
                    <a:pt x="200" y="356"/>
                    <a:pt x="200" y="356"/>
                  </a:cubicBezTo>
                  <a:cubicBezTo>
                    <a:pt x="200" y="356"/>
                    <a:pt x="200" y="356"/>
                    <a:pt x="200" y="356"/>
                  </a:cubicBezTo>
                  <a:cubicBezTo>
                    <a:pt x="200" y="357"/>
                    <a:pt x="200" y="357"/>
                    <a:pt x="200" y="357"/>
                  </a:cubicBezTo>
                  <a:cubicBezTo>
                    <a:pt x="200" y="357"/>
                    <a:pt x="200" y="357"/>
                    <a:pt x="200" y="357"/>
                  </a:cubicBezTo>
                  <a:cubicBezTo>
                    <a:pt x="200" y="359"/>
                    <a:pt x="200" y="359"/>
                    <a:pt x="200" y="359"/>
                  </a:cubicBezTo>
                  <a:cubicBezTo>
                    <a:pt x="175" y="359"/>
                    <a:pt x="175" y="359"/>
                    <a:pt x="175" y="359"/>
                  </a:cubicBezTo>
                  <a:cubicBezTo>
                    <a:pt x="175" y="384"/>
                    <a:pt x="175" y="384"/>
                    <a:pt x="175" y="384"/>
                  </a:cubicBezTo>
                  <a:cubicBezTo>
                    <a:pt x="170" y="386"/>
                    <a:pt x="170" y="386"/>
                    <a:pt x="170" y="386"/>
                  </a:cubicBezTo>
                  <a:cubicBezTo>
                    <a:pt x="170" y="362"/>
                    <a:pt x="170" y="362"/>
                    <a:pt x="170" y="362"/>
                  </a:cubicBezTo>
                  <a:cubicBezTo>
                    <a:pt x="165" y="362"/>
                    <a:pt x="165" y="362"/>
                    <a:pt x="165" y="362"/>
                  </a:cubicBezTo>
                  <a:cubicBezTo>
                    <a:pt x="165" y="352"/>
                    <a:pt x="165" y="352"/>
                    <a:pt x="165" y="352"/>
                  </a:cubicBezTo>
                  <a:cubicBezTo>
                    <a:pt x="152" y="352"/>
                    <a:pt x="152" y="352"/>
                    <a:pt x="152" y="352"/>
                  </a:cubicBezTo>
                  <a:cubicBezTo>
                    <a:pt x="152" y="353"/>
                    <a:pt x="152" y="353"/>
                    <a:pt x="152" y="353"/>
                  </a:cubicBezTo>
                  <a:cubicBezTo>
                    <a:pt x="145" y="353"/>
                    <a:pt x="145" y="353"/>
                    <a:pt x="145" y="353"/>
                  </a:cubicBezTo>
                  <a:cubicBezTo>
                    <a:pt x="145" y="351"/>
                    <a:pt x="145" y="351"/>
                    <a:pt x="145" y="351"/>
                  </a:cubicBezTo>
                  <a:cubicBezTo>
                    <a:pt x="135" y="351"/>
                    <a:pt x="135" y="351"/>
                    <a:pt x="135" y="351"/>
                  </a:cubicBezTo>
                  <a:cubicBezTo>
                    <a:pt x="135" y="354"/>
                    <a:pt x="135" y="354"/>
                    <a:pt x="135" y="354"/>
                  </a:cubicBezTo>
                  <a:cubicBezTo>
                    <a:pt x="121" y="354"/>
                    <a:pt x="121" y="354"/>
                    <a:pt x="121" y="354"/>
                  </a:cubicBezTo>
                  <a:cubicBezTo>
                    <a:pt x="116" y="353"/>
                    <a:pt x="116" y="353"/>
                    <a:pt x="116" y="353"/>
                  </a:cubicBezTo>
                  <a:cubicBezTo>
                    <a:pt x="103" y="353"/>
                    <a:pt x="103" y="353"/>
                    <a:pt x="103" y="353"/>
                  </a:cubicBezTo>
                  <a:cubicBezTo>
                    <a:pt x="103" y="351"/>
                    <a:pt x="103" y="351"/>
                    <a:pt x="103" y="351"/>
                  </a:cubicBezTo>
                  <a:cubicBezTo>
                    <a:pt x="102" y="350"/>
                    <a:pt x="102" y="350"/>
                    <a:pt x="102" y="350"/>
                  </a:cubicBezTo>
                  <a:cubicBezTo>
                    <a:pt x="102" y="346"/>
                    <a:pt x="102" y="346"/>
                    <a:pt x="102" y="346"/>
                  </a:cubicBezTo>
                  <a:cubicBezTo>
                    <a:pt x="100" y="346"/>
                    <a:pt x="100" y="346"/>
                    <a:pt x="100" y="346"/>
                  </a:cubicBezTo>
                  <a:cubicBezTo>
                    <a:pt x="100" y="350"/>
                    <a:pt x="100" y="350"/>
                    <a:pt x="100" y="350"/>
                  </a:cubicBezTo>
                  <a:cubicBezTo>
                    <a:pt x="96" y="350"/>
                    <a:pt x="96" y="350"/>
                    <a:pt x="96" y="350"/>
                  </a:cubicBezTo>
                  <a:cubicBezTo>
                    <a:pt x="96" y="346"/>
                    <a:pt x="96" y="346"/>
                    <a:pt x="96" y="346"/>
                  </a:cubicBezTo>
                  <a:cubicBezTo>
                    <a:pt x="95" y="346"/>
                    <a:pt x="95" y="346"/>
                    <a:pt x="95" y="346"/>
                  </a:cubicBezTo>
                  <a:cubicBezTo>
                    <a:pt x="95" y="350"/>
                    <a:pt x="95" y="350"/>
                    <a:pt x="95" y="350"/>
                  </a:cubicBezTo>
                  <a:cubicBezTo>
                    <a:pt x="94" y="351"/>
                    <a:pt x="94" y="351"/>
                    <a:pt x="94" y="351"/>
                  </a:cubicBezTo>
                  <a:cubicBezTo>
                    <a:pt x="94" y="353"/>
                    <a:pt x="94" y="353"/>
                    <a:pt x="94" y="353"/>
                  </a:cubicBezTo>
                  <a:cubicBezTo>
                    <a:pt x="87" y="353"/>
                    <a:pt x="87" y="353"/>
                    <a:pt x="87" y="353"/>
                  </a:cubicBezTo>
                  <a:cubicBezTo>
                    <a:pt x="87" y="401"/>
                    <a:pt x="87" y="401"/>
                    <a:pt x="87" y="401"/>
                  </a:cubicBezTo>
                  <a:cubicBezTo>
                    <a:pt x="84" y="401"/>
                    <a:pt x="84" y="401"/>
                    <a:pt x="84" y="401"/>
                  </a:cubicBezTo>
                  <a:cubicBezTo>
                    <a:pt x="84" y="369"/>
                    <a:pt x="84" y="369"/>
                    <a:pt x="84" y="369"/>
                  </a:cubicBezTo>
                  <a:cubicBezTo>
                    <a:pt x="68" y="369"/>
                    <a:pt x="68" y="369"/>
                    <a:pt x="68" y="369"/>
                  </a:cubicBezTo>
                  <a:cubicBezTo>
                    <a:pt x="68" y="366"/>
                    <a:pt x="68" y="366"/>
                    <a:pt x="68" y="366"/>
                  </a:cubicBezTo>
                  <a:cubicBezTo>
                    <a:pt x="55" y="366"/>
                    <a:pt x="55" y="366"/>
                    <a:pt x="55" y="366"/>
                  </a:cubicBezTo>
                  <a:cubicBezTo>
                    <a:pt x="55" y="368"/>
                    <a:pt x="55" y="368"/>
                    <a:pt x="55" y="368"/>
                  </a:cubicBezTo>
                  <a:cubicBezTo>
                    <a:pt x="41" y="368"/>
                    <a:pt x="41" y="368"/>
                    <a:pt x="41" y="368"/>
                  </a:cubicBezTo>
                  <a:cubicBezTo>
                    <a:pt x="41" y="364"/>
                    <a:pt x="41" y="364"/>
                    <a:pt x="41" y="364"/>
                  </a:cubicBezTo>
                  <a:cubicBezTo>
                    <a:pt x="23" y="364"/>
                    <a:pt x="23" y="364"/>
                    <a:pt x="23" y="364"/>
                  </a:cubicBezTo>
                  <a:cubicBezTo>
                    <a:pt x="23" y="364"/>
                    <a:pt x="23" y="330"/>
                    <a:pt x="23" y="325"/>
                  </a:cubicBezTo>
                  <a:cubicBezTo>
                    <a:pt x="23" y="320"/>
                    <a:pt x="12" y="318"/>
                    <a:pt x="12" y="318"/>
                  </a:cubicBezTo>
                  <a:cubicBezTo>
                    <a:pt x="10" y="320"/>
                    <a:pt x="10" y="320"/>
                    <a:pt x="10" y="320"/>
                  </a:cubicBezTo>
                  <a:cubicBezTo>
                    <a:pt x="10" y="319"/>
                    <a:pt x="10" y="319"/>
                    <a:pt x="10" y="319"/>
                  </a:cubicBezTo>
                  <a:cubicBezTo>
                    <a:pt x="10" y="319"/>
                    <a:pt x="5" y="319"/>
                    <a:pt x="3" y="320"/>
                  </a:cubicBezTo>
                  <a:cubicBezTo>
                    <a:pt x="2" y="320"/>
                    <a:pt x="1" y="320"/>
                    <a:pt x="0" y="321"/>
                  </a:cubicBezTo>
                  <a:cubicBezTo>
                    <a:pt x="0" y="490"/>
                    <a:pt x="0" y="490"/>
                    <a:pt x="0" y="490"/>
                  </a:cubicBezTo>
                  <a:cubicBezTo>
                    <a:pt x="983" y="490"/>
                    <a:pt x="983" y="490"/>
                    <a:pt x="983" y="490"/>
                  </a:cubicBezTo>
                  <a:cubicBezTo>
                    <a:pt x="983" y="437"/>
                    <a:pt x="983" y="437"/>
                    <a:pt x="983" y="437"/>
                  </a:cubicBezTo>
                  <a:lnTo>
                    <a:pt x="979" y="437"/>
                  </a:lnTo>
                  <a:close/>
                  <a:moveTo>
                    <a:pt x="292" y="330"/>
                  </a:moveTo>
                  <a:cubicBezTo>
                    <a:pt x="283" y="324"/>
                    <a:pt x="283" y="324"/>
                    <a:pt x="283" y="324"/>
                  </a:cubicBezTo>
                  <a:cubicBezTo>
                    <a:pt x="289" y="318"/>
                    <a:pt x="289" y="318"/>
                    <a:pt x="289" y="318"/>
                  </a:cubicBezTo>
                  <a:lnTo>
                    <a:pt x="292" y="330"/>
                  </a:lnTo>
                  <a:close/>
                  <a:moveTo>
                    <a:pt x="233" y="317"/>
                  </a:moveTo>
                  <a:cubicBezTo>
                    <a:pt x="239" y="317"/>
                    <a:pt x="239" y="317"/>
                    <a:pt x="239" y="317"/>
                  </a:cubicBezTo>
                  <a:cubicBezTo>
                    <a:pt x="232" y="322"/>
                    <a:pt x="232" y="322"/>
                    <a:pt x="232" y="322"/>
                  </a:cubicBezTo>
                  <a:lnTo>
                    <a:pt x="233" y="317"/>
                  </a:lnTo>
                  <a:close/>
                  <a:moveTo>
                    <a:pt x="231" y="316"/>
                  </a:moveTo>
                  <a:cubicBezTo>
                    <a:pt x="226" y="316"/>
                    <a:pt x="226" y="316"/>
                    <a:pt x="226" y="316"/>
                  </a:cubicBezTo>
                  <a:cubicBezTo>
                    <a:pt x="233" y="310"/>
                    <a:pt x="233" y="310"/>
                    <a:pt x="233" y="310"/>
                  </a:cubicBezTo>
                  <a:lnTo>
                    <a:pt x="231" y="316"/>
                  </a:lnTo>
                  <a:close/>
                  <a:moveTo>
                    <a:pt x="233" y="316"/>
                  </a:moveTo>
                  <a:cubicBezTo>
                    <a:pt x="234" y="311"/>
                    <a:pt x="234" y="311"/>
                    <a:pt x="234" y="311"/>
                  </a:cubicBezTo>
                  <a:cubicBezTo>
                    <a:pt x="239" y="316"/>
                    <a:pt x="239" y="316"/>
                    <a:pt x="239" y="316"/>
                  </a:cubicBezTo>
                  <a:lnTo>
                    <a:pt x="233" y="316"/>
                  </a:lnTo>
                  <a:close/>
                  <a:moveTo>
                    <a:pt x="235" y="296"/>
                  </a:moveTo>
                  <a:cubicBezTo>
                    <a:pt x="230" y="296"/>
                    <a:pt x="230" y="296"/>
                    <a:pt x="230" y="296"/>
                  </a:cubicBezTo>
                  <a:cubicBezTo>
                    <a:pt x="233" y="293"/>
                    <a:pt x="233" y="293"/>
                    <a:pt x="233" y="293"/>
                  </a:cubicBezTo>
                  <a:lnTo>
                    <a:pt x="235" y="296"/>
                  </a:lnTo>
                  <a:close/>
                  <a:moveTo>
                    <a:pt x="234" y="292"/>
                  </a:moveTo>
                  <a:cubicBezTo>
                    <a:pt x="237" y="289"/>
                    <a:pt x="237" y="289"/>
                    <a:pt x="237" y="289"/>
                  </a:cubicBezTo>
                  <a:cubicBezTo>
                    <a:pt x="236" y="295"/>
                    <a:pt x="236" y="295"/>
                    <a:pt x="236" y="295"/>
                  </a:cubicBezTo>
                  <a:lnTo>
                    <a:pt x="234" y="292"/>
                  </a:lnTo>
                  <a:close/>
                  <a:moveTo>
                    <a:pt x="236" y="302"/>
                  </a:moveTo>
                  <a:cubicBezTo>
                    <a:pt x="241" y="302"/>
                    <a:pt x="241" y="302"/>
                    <a:pt x="241" y="302"/>
                  </a:cubicBezTo>
                  <a:cubicBezTo>
                    <a:pt x="235" y="307"/>
                    <a:pt x="235" y="307"/>
                    <a:pt x="235" y="307"/>
                  </a:cubicBezTo>
                  <a:lnTo>
                    <a:pt x="236" y="302"/>
                  </a:lnTo>
                  <a:close/>
                  <a:moveTo>
                    <a:pt x="239" y="275"/>
                  </a:moveTo>
                  <a:cubicBezTo>
                    <a:pt x="241" y="273"/>
                    <a:pt x="241" y="273"/>
                    <a:pt x="241" y="273"/>
                  </a:cubicBezTo>
                  <a:cubicBezTo>
                    <a:pt x="243" y="275"/>
                    <a:pt x="243" y="275"/>
                    <a:pt x="243" y="275"/>
                  </a:cubicBezTo>
                  <a:lnTo>
                    <a:pt x="239" y="275"/>
                  </a:lnTo>
                  <a:close/>
                  <a:moveTo>
                    <a:pt x="243" y="289"/>
                  </a:moveTo>
                  <a:cubicBezTo>
                    <a:pt x="242" y="290"/>
                    <a:pt x="242" y="290"/>
                    <a:pt x="242" y="290"/>
                  </a:cubicBezTo>
                  <a:cubicBezTo>
                    <a:pt x="240" y="289"/>
                    <a:pt x="240" y="289"/>
                    <a:pt x="240" y="289"/>
                  </a:cubicBezTo>
                  <a:lnTo>
                    <a:pt x="243" y="289"/>
                  </a:lnTo>
                  <a:close/>
                  <a:moveTo>
                    <a:pt x="240" y="292"/>
                  </a:moveTo>
                  <a:cubicBezTo>
                    <a:pt x="238" y="294"/>
                    <a:pt x="238" y="294"/>
                    <a:pt x="238" y="294"/>
                  </a:cubicBezTo>
                  <a:cubicBezTo>
                    <a:pt x="238" y="289"/>
                    <a:pt x="238" y="289"/>
                    <a:pt x="238" y="289"/>
                  </a:cubicBezTo>
                  <a:lnTo>
                    <a:pt x="240" y="292"/>
                  </a:lnTo>
                  <a:close/>
                  <a:moveTo>
                    <a:pt x="238" y="296"/>
                  </a:moveTo>
                  <a:cubicBezTo>
                    <a:pt x="241" y="293"/>
                    <a:pt x="241" y="293"/>
                    <a:pt x="241" y="293"/>
                  </a:cubicBezTo>
                  <a:cubicBezTo>
                    <a:pt x="243" y="296"/>
                    <a:pt x="243" y="296"/>
                    <a:pt x="243" y="296"/>
                  </a:cubicBezTo>
                  <a:lnTo>
                    <a:pt x="238" y="296"/>
                  </a:lnTo>
                  <a:close/>
                  <a:moveTo>
                    <a:pt x="242" y="292"/>
                  </a:moveTo>
                  <a:cubicBezTo>
                    <a:pt x="245" y="289"/>
                    <a:pt x="245" y="289"/>
                    <a:pt x="245" y="289"/>
                  </a:cubicBezTo>
                  <a:cubicBezTo>
                    <a:pt x="244" y="294"/>
                    <a:pt x="244" y="294"/>
                    <a:pt x="244" y="294"/>
                  </a:cubicBezTo>
                  <a:lnTo>
                    <a:pt x="242" y="292"/>
                  </a:lnTo>
                  <a:close/>
                  <a:moveTo>
                    <a:pt x="245" y="275"/>
                  </a:moveTo>
                  <a:cubicBezTo>
                    <a:pt x="242" y="272"/>
                    <a:pt x="242" y="272"/>
                    <a:pt x="242" y="272"/>
                  </a:cubicBezTo>
                  <a:cubicBezTo>
                    <a:pt x="248" y="265"/>
                    <a:pt x="248" y="265"/>
                    <a:pt x="248" y="265"/>
                  </a:cubicBezTo>
                  <a:cubicBezTo>
                    <a:pt x="247" y="275"/>
                    <a:pt x="247" y="275"/>
                    <a:pt x="247" y="275"/>
                  </a:cubicBezTo>
                  <a:lnTo>
                    <a:pt x="245" y="275"/>
                  </a:lnTo>
                  <a:close/>
                  <a:moveTo>
                    <a:pt x="254" y="81"/>
                  </a:moveTo>
                  <a:cubicBezTo>
                    <a:pt x="252" y="83"/>
                    <a:pt x="252" y="83"/>
                    <a:pt x="252" y="83"/>
                  </a:cubicBezTo>
                  <a:cubicBezTo>
                    <a:pt x="249" y="81"/>
                    <a:pt x="249" y="81"/>
                    <a:pt x="249" y="81"/>
                  </a:cubicBezTo>
                  <a:lnTo>
                    <a:pt x="254" y="81"/>
                  </a:lnTo>
                  <a:close/>
                  <a:moveTo>
                    <a:pt x="249" y="79"/>
                  </a:moveTo>
                  <a:cubicBezTo>
                    <a:pt x="252" y="77"/>
                    <a:pt x="252" y="77"/>
                    <a:pt x="252" y="77"/>
                  </a:cubicBezTo>
                  <a:cubicBezTo>
                    <a:pt x="254" y="79"/>
                    <a:pt x="254" y="79"/>
                    <a:pt x="254" y="79"/>
                  </a:cubicBezTo>
                  <a:lnTo>
                    <a:pt x="249" y="79"/>
                  </a:lnTo>
                  <a:close/>
                  <a:moveTo>
                    <a:pt x="255" y="81"/>
                  </a:moveTo>
                  <a:cubicBezTo>
                    <a:pt x="255" y="86"/>
                    <a:pt x="255" y="86"/>
                    <a:pt x="255" y="86"/>
                  </a:cubicBezTo>
                  <a:cubicBezTo>
                    <a:pt x="252" y="84"/>
                    <a:pt x="252" y="84"/>
                    <a:pt x="252" y="84"/>
                  </a:cubicBezTo>
                  <a:lnTo>
                    <a:pt x="255" y="81"/>
                  </a:lnTo>
                  <a:close/>
                  <a:moveTo>
                    <a:pt x="254" y="87"/>
                  </a:moveTo>
                  <a:cubicBezTo>
                    <a:pt x="249" y="87"/>
                    <a:pt x="249" y="87"/>
                    <a:pt x="249" y="87"/>
                  </a:cubicBezTo>
                  <a:cubicBezTo>
                    <a:pt x="252" y="85"/>
                    <a:pt x="252" y="85"/>
                    <a:pt x="252" y="85"/>
                  </a:cubicBezTo>
                  <a:lnTo>
                    <a:pt x="254" y="87"/>
                  </a:lnTo>
                  <a:close/>
                  <a:moveTo>
                    <a:pt x="254" y="89"/>
                  </a:moveTo>
                  <a:cubicBezTo>
                    <a:pt x="252" y="91"/>
                    <a:pt x="252" y="91"/>
                    <a:pt x="252" y="91"/>
                  </a:cubicBezTo>
                  <a:cubicBezTo>
                    <a:pt x="249" y="89"/>
                    <a:pt x="249" y="89"/>
                    <a:pt x="249" y="89"/>
                  </a:cubicBezTo>
                  <a:lnTo>
                    <a:pt x="254" y="89"/>
                  </a:lnTo>
                  <a:close/>
                  <a:moveTo>
                    <a:pt x="254" y="96"/>
                  </a:moveTo>
                  <a:cubicBezTo>
                    <a:pt x="249" y="96"/>
                    <a:pt x="249" y="96"/>
                    <a:pt x="249" y="96"/>
                  </a:cubicBezTo>
                  <a:cubicBezTo>
                    <a:pt x="251" y="93"/>
                    <a:pt x="251" y="93"/>
                    <a:pt x="251" y="93"/>
                  </a:cubicBezTo>
                  <a:lnTo>
                    <a:pt x="254" y="96"/>
                  </a:lnTo>
                  <a:close/>
                  <a:moveTo>
                    <a:pt x="254" y="98"/>
                  </a:moveTo>
                  <a:cubicBezTo>
                    <a:pt x="251" y="101"/>
                    <a:pt x="251" y="101"/>
                    <a:pt x="251" y="101"/>
                  </a:cubicBezTo>
                  <a:cubicBezTo>
                    <a:pt x="248" y="98"/>
                    <a:pt x="248" y="98"/>
                    <a:pt x="248" y="98"/>
                  </a:cubicBezTo>
                  <a:lnTo>
                    <a:pt x="254" y="98"/>
                  </a:lnTo>
                  <a:close/>
                  <a:moveTo>
                    <a:pt x="262" y="81"/>
                  </a:moveTo>
                  <a:cubicBezTo>
                    <a:pt x="259" y="83"/>
                    <a:pt x="259" y="83"/>
                    <a:pt x="259" y="83"/>
                  </a:cubicBezTo>
                  <a:cubicBezTo>
                    <a:pt x="257" y="81"/>
                    <a:pt x="257" y="81"/>
                    <a:pt x="257" y="81"/>
                  </a:cubicBezTo>
                  <a:lnTo>
                    <a:pt x="262" y="81"/>
                  </a:lnTo>
                  <a:close/>
                  <a:moveTo>
                    <a:pt x="257" y="79"/>
                  </a:moveTo>
                  <a:cubicBezTo>
                    <a:pt x="259" y="77"/>
                    <a:pt x="259" y="77"/>
                    <a:pt x="259" y="77"/>
                  </a:cubicBezTo>
                  <a:cubicBezTo>
                    <a:pt x="262" y="79"/>
                    <a:pt x="262" y="79"/>
                    <a:pt x="262" y="79"/>
                  </a:cubicBezTo>
                  <a:lnTo>
                    <a:pt x="257" y="79"/>
                  </a:lnTo>
                  <a:close/>
                  <a:moveTo>
                    <a:pt x="257" y="89"/>
                  </a:moveTo>
                  <a:cubicBezTo>
                    <a:pt x="262" y="89"/>
                    <a:pt x="262" y="89"/>
                    <a:pt x="262" y="89"/>
                  </a:cubicBezTo>
                  <a:cubicBezTo>
                    <a:pt x="260" y="91"/>
                    <a:pt x="260" y="91"/>
                    <a:pt x="260" y="91"/>
                  </a:cubicBezTo>
                  <a:lnTo>
                    <a:pt x="257" y="89"/>
                  </a:lnTo>
                  <a:close/>
                  <a:moveTo>
                    <a:pt x="262" y="96"/>
                  </a:moveTo>
                  <a:cubicBezTo>
                    <a:pt x="257" y="96"/>
                    <a:pt x="257" y="96"/>
                    <a:pt x="257" y="96"/>
                  </a:cubicBezTo>
                  <a:cubicBezTo>
                    <a:pt x="260" y="93"/>
                    <a:pt x="260" y="93"/>
                    <a:pt x="260" y="93"/>
                  </a:cubicBezTo>
                  <a:lnTo>
                    <a:pt x="262" y="96"/>
                  </a:lnTo>
                  <a:close/>
                  <a:moveTo>
                    <a:pt x="262" y="81"/>
                  </a:moveTo>
                  <a:cubicBezTo>
                    <a:pt x="262" y="86"/>
                    <a:pt x="262" y="86"/>
                    <a:pt x="262" y="86"/>
                  </a:cubicBezTo>
                  <a:cubicBezTo>
                    <a:pt x="260" y="84"/>
                    <a:pt x="260" y="84"/>
                    <a:pt x="260" y="84"/>
                  </a:cubicBezTo>
                  <a:lnTo>
                    <a:pt x="262" y="81"/>
                  </a:lnTo>
                  <a:close/>
                  <a:moveTo>
                    <a:pt x="262" y="87"/>
                  </a:moveTo>
                  <a:cubicBezTo>
                    <a:pt x="257" y="87"/>
                    <a:pt x="257" y="87"/>
                    <a:pt x="257" y="87"/>
                  </a:cubicBezTo>
                  <a:cubicBezTo>
                    <a:pt x="259" y="85"/>
                    <a:pt x="259" y="85"/>
                    <a:pt x="259" y="85"/>
                  </a:cubicBezTo>
                  <a:lnTo>
                    <a:pt x="262" y="87"/>
                  </a:lnTo>
                  <a:close/>
                  <a:moveTo>
                    <a:pt x="259" y="92"/>
                  </a:moveTo>
                  <a:cubicBezTo>
                    <a:pt x="256" y="95"/>
                    <a:pt x="256" y="95"/>
                    <a:pt x="256" y="95"/>
                  </a:cubicBezTo>
                  <a:cubicBezTo>
                    <a:pt x="256" y="90"/>
                    <a:pt x="256" y="90"/>
                    <a:pt x="256" y="90"/>
                  </a:cubicBezTo>
                  <a:lnTo>
                    <a:pt x="259" y="92"/>
                  </a:lnTo>
                  <a:close/>
                  <a:moveTo>
                    <a:pt x="256" y="99"/>
                  </a:moveTo>
                  <a:cubicBezTo>
                    <a:pt x="259" y="102"/>
                    <a:pt x="259" y="102"/>
                    <a:pt x="259" y="102"/>
                  </a:cubicBezTo>
                  <a:cubicBezTo>
                    <a:pt x="256" y="105"/>
                    <a:pt x="256" y="105"/>
                    <a:pt x="256" y="105"/>
                  </a:cubicBezTo>
                  <a:lnTo>
                    <a:pt x="256" y="99"/>
                  </a:lnTo>
                  <a:close/>
                  <a:moveTo>
                    <a:pt x="263" y="261"/>
                  </a:moveTo>
                  <a:cubicBezTo>
                    <a:pt x="263" y="251"/>
                    <a:pt x="263" y="251"/>
                    <a:pt x="263" y="251"/>
                  </a:cubicBezTo>
                  <a:cubicBezTo>
                    <a:pt x="268" y="256"/>
                    <a:pt x="268" y="256"/>
                    <a:pt x="268" y="256"/>
                  </a:cubicBezTo>
                  <a:lnTo>
                    <a:pt x="263" y="261"/>
                  </a:lnTo>
                  <a:close/>
                  <a:moveTo>
                    <a:pt x="270" y="258"/>
                  </a:moveTo>
                  <a:cubicBezTo>
                    <a:pt x="275" y="263"/>
                    <a:pt x="275" y="263"/>
                    <a:pt x="275" y="263"/>
                  </a:cubicBezTo>
                  <a:cubicBezTo>
                    <a:pt x="264" y="263"/>
                    <a:pt x="264" y="263"/>
                    <a:pt x="264" y="263"/>
                  </a:cubicBezTo>
                  <a:lnTo>
                    <a:pt x="270" y="258"/>
                  </a:lnTo>
                  <a:close/>
                  <a:moveTo>
                    <a:pt x="249" y="275"/>
                  </a:moveTo>
                  <a:cubicBezTo>
                    <a:pt x="250" y="265"/>
                    <a:pt x="250" y="265"/>
                    <a:pt x="250" y="265"/>
                  </a:cubicBezTo>
                  <a:cubicBezTo>
                    <a:pt x="255" y="271"/>
                    <a:pt x="255" y="271"/>
                    <a:pt x="255" y="271"/>
                  </a:cubicBezTo>
                  <a:cubicBezTo>
                    <a:pt x="251" y="275"/>
                    <a:pt x="251" y="275"/>
                    <a:pt x="251" y="275"/>
                  </a:cubicBezTo>
                  <a:lnTo>
                    <a:pt x="249" y="275"/>
                  </a:lnTo>
                  <a:close/>
                  <a:moveTo>
                    <a:pt x="253" y="289"/>
                  </a:moveTo>
                  <a:cubicBezTo>
                    <a:pt x="251" y="291"/>
                    <a:pt x="251" y="291"/>
                    <a:pt x="251" y="291"/>
                  </a:cubicBezTo>
                  <a:cubicBezTo>
                    <a:pt x="248" y="288"/>
                    <a:pt x="248" y="288"/>
                    <a:pt x="248" y="288"/>
                  </a:cubicBezTo>
                  <a:lnTo>
                    <a:pt x="253" y="289"/>
                  </a:lnTo>
                  <a:close/>
                  <a:moveTo>
                    <a:pt x="252" y="235"/>
                  </a:moveTo>
                  <a:cubicBezTo>
                    <a:pt x="255" y="240"/>
                    <a:pt x="255" y="240"/>
                    <a:pt x="255" y="240"/>
                  </a:cubicBezTo>
                  <a:cubicBezTo>
                    <a:pt x="251" y="246"/>
                    <a:pt x="251" y="246"/>
                    <a:pt x="251" y="246"/>
                  </a:cubicBezTo>
                  <a:lnTo>
                    <a:pt x="252" y="235"/>
                  </a:lnTo>
                  <a:close/>
                  <a:moveTo>
                    <a:pt x="247" y="226"/>
                  </a:moveTo>
                  <a:cubicBezTo>
                    <a:pt x="252" y="221"/>
                    <a:pt x="252" y="221"/>
                    <a:pt x="252" y="221"/>
                  </a:cubicBezTo>
                  <a:cubicBezTo>
                    <a:pt x="252" y="231"/>
                    <a:pt x="252" y="231"/>
                    <a:pt x="252" y="231"/>
                  </a:cubicBezTo>
                  <a:lnTo>
                    <a:pt x="247" y="226"/>
                  </a:lnTo>
                  <a:close/>
                  <a:moveTo>
                    <a:pt x="254" y="221"/>
                  </a:moveTo>
                  <a:cubicBezTo>
                    <a:pt x="255" y="224"/>
                    <a:pt x="255" y="224"/>
                    <a:pt x="255" y="224"/>
                  </a:cubicBezTo>
                  <a:cubicBezTo>
                    <a:pt x="253" y="229"/>
                    <a:pt x="253" y="229"/>
                    <a:pt x="253" y="229"/>
                  </a:cubicBezTo>
                  <a:lnTo>
                    <a:pt x="254" y="221"/>
                  </a:lnTo>
                  <a:close/>
                  <a:moveTo>
                    <a:pt x="248" y="211"/>
                  </a:moveTo>
                  <a:cubicBezTo>
                    <a:pt x="253" y="206"/>
                    <a:pt x="253" y="206"/>
                    <a:pt x="253" y="206"/>
                  </a:cubicBezTo>
                  <a:cubicBezTo>
                    <a:pt x="253" y="216"/>
                    <a:pt x="253" y="216"/>
                    <a:pt x="253" y="216"/>
                  </a:cubicBezTo>
                  <a:lnTo>
                    <a:pt x="248" y="211"/>
                  </a:lnTo>
                  <a:close/>
                  <a:moveTo>
                    <a:pt x="255" y="164"/>
                  </a:moveTo>
                  <a:cubicBezTo>
                    <a:pt x="255" y="173"/>
                    <a:pt x="255" y="173"/>
                    <a:pt x="255" y="173"/>
                  </a:cubicBezTo>
                  <a:cubicBezTo>
                    <a:pt x="250" y="169"/>
                    <a:pt x="250" y="169"/>
                    <a:pt x="250" y="169"/>
                  </a:cubicBezTo>
                  <a:lnTo>
                    <a:pt x="255" y="164"/>
                  </a:lnTo>
                  <a:close/>
                  <a:moveTo>
                    <a:pt x="255" y="160"/>
                  </a:moveTo>
                  <a:cubicBezTo>
                    <a:pt x="250" y="156"/>
                    <a:pt x="250" y="156"/>
                    <a:pt x="250" y="156"/>
                  </a:cubicBezTo>
                  <a:cubicBezTo>
                    <a:pt x="255" y="152"/>
                    <a:pt x="255" y="152"/>
                    <a:pt x="255" y="152"/>
                  </a:cubicBezTo>
                  <a:lnTo>
                    <a:pt x="255" y="160"/>
                  </a:lnTo>
                  <a:close/>
                  <a:moveTo>
                    <a:pt x="251" y="144"/>
                  </a:moveTo>
                  <a:cubicBezTo>
                    <a:pt x="255" y="140"/>
                    <a:pt x="255" y="140"/>
                    <a:pt x="255" y="140"/>
                  </a:cubicBezTo>
                  <a:cubicBezTo>
                    <a:pt x="255" y="147"/>
                    <a:pt x="255" y="147"/>
                    <a:pt x="255" y="147"/>
                  </a:cubicBezTo>
                  <a:lnTo>
                    <a:pt x="251" y="144"/>
                  </a:lnTo>
                  <a:close/>
                  <a:moveTo>
                    <a:pt x="255" y="178"/>
                  </a:moveTo>
                  <a:cubicBezTo>
                    <a:pt x="255" y="187"/>
                    <a:pt x="255" y="187"/>
                    <a:pt x="255" y="187"/>
                  </a:cubicBezTo>
                  <a:cubicBezTo>
                    <a:pt x="250" y="183"/>
                    <a:pt x="250" y="183"/>
                    <a:pt x="250" y="183"/>
                  </a:cubicBezTo>
                  <a:lnTo>
                    <a:pt x="255" y="178"/>
                  </a:lnTo>
                  <a:close/>
                  <a:moveTo>
                    <a:pt x="251" y="132"/>
                  </a:moveTo>
                  <a:cubicBezTo>
                    <a:pt x="255" y="129"/>
                    <a:pt x="255" y="129"/>
                    <a:pt x="255" y="129"/>
                  </a:cubicBezTo>
                  <a:cubicBezTo>
                    <a:pt x="255" y="136"/>
                    <a:pt x="255" y="136"/>
                    <a:pt x="255" y="136"/>
                  </a:cubicBezTo>
                  <a:lnTo>
                    <a:pt x="251" y="132"/>
                  </a:lnTo>
                  <a:close/>
                  <a:moveTo>
                    <a:pt x="251" y="121"/>
                  </a:moveTo>
                  <a:cubicBezTo>
                    <a:pt x="255" y="118"/>
                    <a:pt x="255" y="118"/>
                    <a:pt x="255" y="118"/>
                  </a:cubicBezTo>
                  <a:cubicBezTo>
                    <a:pt x="255" y="125"/>
                    <a:pt x="255" y="125"/>
                    <a:pt x="255" y="125"/>
                  </a:cubicBezTo>
                  <a:lnTo>
                    <a:pt x="251" y="121"/>
                  </a:lnTo>
                  <a:close/>
                  <a:moveTo>
                    <a:pt x="252" y="111"/>
                  </a:moveTo>
                  <a:cubicBezTo>
                    <a:pt x="255" y="108"/>
                    <a:pt x="255" y="108"/>
                    <a:pt x="255" y="108"/>
                  </a:cubicBezTo>
                  <a:cubicBezTo>
                    <a:pt x="255" y="114"/>
                    <a:pt x="255" y="114"/>
                    <a:pt x="255" y="114"/>
                  </a:cubicBezTo>
                  <a:lnTo>
                    <a:pt x="252" y="111"/>
                  </a:lnTo>
                  <a:close/>
                  <a:moveTo>
                    <a:pt x="256" y="226"/>
                  </a:moveTo>
                  <a:cubicBezTo>
                    <a:pt x="259" y="233"/>
                    <a:pt x="259" y="233"/>
                    <a:pt x="259" y="233"/>
                  </a:cubicBezTo>
                  <a:cubicBezTo>
                    <a:pt x="253" y="233"/>
                    <a:pt x="253" y="233"/>
                    <a:pt x="253" y="233"/>
                  </a:cubicBezTo>
                  <a:lnTo>
                    <a:pt x="256" y="226"/>
                  </a:lnTo>
                  <a:close/>
                  <a:moveTo>
                    <a:pt x="256" y="223"/>
                  </a:moveTo>
                  <a:cubicBezTo>
                    <a:pt x="254" y="219"/>
                    <a:pt x="254" y="219"/>
                    <a:pt x="254" y="219"/>
                  </a:cubicBezTo>
                  <a:cubicBezTo>
                    <a:pt x="257" y="219"/>
                    <a:pt x="257" y="219"/>
                    <a:pt x="257" y="219"/>
                  </a:cubicBezTo>
                  <a:lnTo>
                    <a:pt x="256" y="223"/>
                  </a:lnTo>
                  <a:close/>
                  <a:moveTo>
                    <a:pt x="259" y="235"/>
                  </a:moveTo>
                  <a:cubicBezTo>
                    <a:pt x="256" y="238"/>
                    <a:pt x="256" y="238"/>
                    <a:pt x="256" y="238"/>
                  </a:cubicBezTo>
                  <a:cubicBezTo>
                    <a:pt x="253" y="235"/>
                    <a:pt x="253" y="235"/>
                    <a:pt x="253" y="235"/>
                  </a:cubicBezTo>
                  <a:lnTo>
                    <a:pt x="259" y="235"/>
                  </a:lnTo>
                  <a:close/>
                  <a:moveTo>
                    <a:pt x="260" y="248"/>
                  </a:moveTo>
                  <a:cubicBezTo>
                    <a:pt x="252" y="248"/>
                    <a:pt x="252" y="248"/>
                    <a:pt x="252" y="248"/>
                  </a:cubicBezTo>
                  <a:cubicBezTo>
                    <a:pt x="256" y="241"/>
                    <a:pt x="256" y="241"/>
                    <a:pt x="256" y="241"/>
                  </a:cubicBezTo>
                  <a:lnTo>
                    <a:pt x="260" y="248"/>
                  </a:lnTo>
                  <a:close/>
                  <a:moveTo>
                    <a:pt x="260" y="249"/>
                  </a:moveTo>
                  <a:cubicBezTo>
                    <a:pt x="256" y="254"/>
                    <a:pt x="256" y="254"/>
                    <a:pt x="256" y="254"/>
                  </a:cubicBezTo>
                  <a:cubicBezTo>
                    <a:pt x="252" y="249"/>
                    <a:pt x="252" y="249"/>
                    <a:pt x="252" y="249"/>
                  </a:cubicBezTo>
                  <a:lnTo>
                    <a:pt x="260" y="249"/>
                  </a:lnTo>
                  <a:close/>
                  <a:moveTo>
                    <a:pt x="261" y="263"/>
                  </a:moveTo>
                  <a:cubicBezTo>
                    <a:pt x="251" y="263"/>
                    <a:pt x="251" y="263"/>
                    <a:pt x="251" y="263"/>
                  </a:cubicBezTo>
                  <a:cubicBezTo>
                    <a:pt x="256" y="256"/>
                    <a:pt x="256" y="256"/>
                    <a:pt x="256" y="256"/>
                  </a:cubicBezTo>
                  <a:lnTo>
                    <a:pt x="261" y="263"/>
                  </a:lnTo>
                  <a:close/>
                  <a:moveTo>
                    <a:pt x="257" y="255"/>
                  </a:moveTo>
                  <a:cubicBezTo>
                    <a:pt x="261" y="250"/>
                    <a:pt x="261" y="250"/>
                    <a:pt x="261" y="250"/>
                  </a:cubicBezTo>
                  <a:cubicBezTo>
                    <a:pt x="262" y="262"/>
                    <a:pt x="262" y="262"/>
                    <a:pt x="262" y="262"/>
                  </a:cubicBezTo>
                  <a:lnTo>
                    <a:pt x="257" y="255"/>
                  </a:lnTo>
                  <a:close/>
                  <a:moveTo>
                    <a:pt x="260" y="245"/>
                  </a:moveTo>
                  <a:cubicBezTo>
                    <a:pt x="256" y="240"/>
                    <a:pt x="256" y="240"/>
                    <a:pt x="256" y="240"/>
                  </a:cubicBezTo>
                  <a:cubicBezTo>
                    <a:pt x="260" y="235"/>
                    <a:pt x="260" y="235"/>
                    <a:pt x="260" y="235"/>
                  </a:cubicBezTo>
                  <a:lnTo>
                    <a:pt x="260" y="245"/>
                  </a:lnTo>
                  <a:close/>
                  <a:moveTo>
                    <a:pt x="260" y="221"/>
                  </a:moveTo>
                  <a:cubicBezTo>
                    <a:pt x="265" y="226"/>
                    <a:pt x="265" y="226"/>
                    <a:pt x="265" y="226"/>
                  </a:cubicBezTo>
                  <a:cubicBezTo>
                    <a:pt x="260" y="231"/>
                    <a:pt x="260" y="231"/>
                    <a:pt x="260" y="231"/>
                  </a:cubicBezTo>
                  <a:lnTo>
                    <a:pt x="260" y="221"/>
                  </a:lnTo>
                  <a:close/>
                  <a:moveTo>
                    <a:pt x="259" y="230"/>
                  </a:moveTo>
                  <a:cubicBezTo>
                    <a:pt x="256" y="225"/>
                    <a:pt x="256" y="225"/>
                    <a:pt x="256" y="225"/>
                  </a:cubicBezTo>
                  <a:cubicBezTo>
                    <a:pt x="258" y="221"/>
                    <a:pt x="258" y="221"/>
                    <a:pt x="258" y="221"/>
                  </a:cubicBezTo>
                  <a:lnTo>
                    <a:pt x="259" y="230"/>
                  </a:lnTo>
                  <a:close/>
                  <a:moveTo>
                    <a:pt x="258" y="206"/>
                  </a:moveTo>
                  <a:cubicBezTo>
                    <a:pt x="264" y="211"/>
                    <a:pt x="264" y="211"/>
                    <a:pt x="264" y="211"/>
                  </a:cubicBezTo>
                  <a:cubicBezTo>
                    <a:pt x="259" y="216"/>
                    <a:pt x="259" y="216"/>
                    <a:pt x="259" y="216"/>
                  </a:cubicBezTo>
                  <a:lnTo>
                    <a:pt x="258" y="206"/>
                  </a:lnTo>
                  <a:close/>
                  <a:moveTo>
                    <a:pt x="257" y="207"/>
                  </a:moveTo>
                  <a:cubicBezTo>
                    <a:pt x="257" y="213"/>
                    <a:pt x="257" y="213"/>
                    <a:pt x="257" y="213"/>
                  </a:cubicBezTo>
                  <a:cubicBezTo>
                    <a:pt x="256" y="209"/>
                    <a:pt x="256" y="209"/>
                    <a:pt x="256" y="209"/>
                  </a:cubicBezTo>
                  <a:lnTo>
                    <a:pt x="257" y="207"/>
                  </a:lnTo>
                  <a:close/>
                  <a:moveTo>
                    <a:pt x="257" y="202"/>
                  </a:moveTo>
                  <a:cubicBezTo>
                    <a:pt x="257" y="192"/>
                    <a:pt x="257" y="192"/>
                    <a:pt x="257" y="192"/>
                  </a:cubicBezTo>
                  <a:cubicBezTo>
                    <a:pt x="262" y="197"/>
                    <a:pt x="262" y="197"/>
                    <a:pt x="262" y="197"/>
                  </a:cubicBezTo>
                  <a:lnTo>
                    <a:pt x="257" y="202"/>
                  </a:lnTo>
                  <a:close/>
                  <a:moveTo>
                    <a:pt x="258" y="218"/>
                  </a:moveTo>
                  <a:cubicBezTo>
                    <a:pt x="254" y="218"/>
                    <a:pt x="254" y="218"/>
                    <a:pt x="254" y="218"/>
                  </a:cubicBezTo>
                  <a:cubicBezTo>
                    <a:pt x="256" y="212"/>
                    <a:pt x="256" y="212"/>
                    <a:pt x="256" y="212"/>
                  </a:cubicBezTo>
                  <a:lnTo>
                    <a:pt x="258" y="218"/>
                  </a:lnTo>
                  <a:close/>
                  <a:moveTo>
                    <a:pt x="254" y="213"/>
                  </a:moveTo>
                  <a:cubicBezTo>
                    <a:pt x="255" y="207"/>
                    <a:pt x="255" y="207"/>
                    <a:pt x="255" y="207"/>
                  </a:cubicBezTo>
                  <a:cubicBezTo>
                    <a:pt x="255" y="209"/>
                    <a:pt x="255" y="209"/>
                    <a:pt x="255" y="209"/>
                  </a:cubicBezTo>
                  <a:lnTo>
                    <a:pt x="254" y="213"/>
                  </a:lnTo>
                  <a:close/>
                  <a:moveTo>
                    <a:pt x="255" y="202"/>
                  </a:moveTo>
                  <a:cubicBezTo>
                    <a:pt x="249" y="197"/>
                    <a:pt x="249" y="197"/>
                    <a:pt x="249" y="197"/>
                  </a:cubicBezTo>
                  <a:cubicBezTo>
                    <a:pt x="255" y="192"/>
                    <a:pt x="255" y="192"/>
                    <a:pt x="255" y="192"/>
                  </a:cubicBezTo>
                  <a:lnTo>
                    <a:pt x="255" y="202"/>
                  </a:lnTo>
                  <a:close/>
                  <a:moveTo>
                    <a:pt x="255" y="255"/>
                  </a:moveTo>
                  <a:cubicBezTo>
                    <a:pt x="250" y="261"/>
                    <a:pt x="250" y="261"/>
                    <a:pt x="250" y="261"/>
                  </a:cubicBezTo>
                  <a:cubicBezTo>
                    <a:pt x="251" y="250"/>
                    <a:pt x="251" y="250"/>
                    <a:pt x="251" y="250"/>
                  </a:cubicBezTo>
                  <a:lnTo>
                    <a:pt x="255" y="255"/>
                  </a:lnTo>
                  <a:close/>
                  <a:moveTo>
                    <a:pt x="250" y="264"/>
                  </a:moveTo>
                  <a:cubicBezTo>
                    <a:pt x="261" y="264"/>
                    <a:pt x="261" y="264"/>
                    <a:pt x="261" y="264"/>
                  </a:cubicBezTo>
                  <a:cubicBezTo>
                    <a:pt x="256" y="270"/>
                    <a:pt x="256" y="270"/>
                    <a:pt x="256" y="270"/>
                  </a:cubicBezTo>
                  <a:lnTo>
                    <a:pt x="250" y="264"/>
                  </a:lnTo>
                  <a:close/>
                  <a:moveTo>
                    <a:pt x="262" y="265"/>
                  </a:moveTo>
                  <a:cubicBezTo>
                    <a:pt x="263" y="275"/>
                    <a:pt x="263" y="275"/>
                    <a:pt x="263" y="275"/>
                  </a:cubicBezTo>
                  <a:cubicBezTo>
                    <a:pt x="260" y="275"/>
                    <a:pt x="260" y="275"/>
                    <a:pt x="260" y="275"/>
                  </a:cubicBezTo>
                  <a:cubicBezTo>
                    <a:pt x="257" y="271"/>
                    <a:pt x="257" y="271"/>
                    <a:pt x="257" y="271"/>
                  </a:cubicBezTo>
                  <a:lnTo>
                    <a:pt x="262" y="265"/>
                  </a:lnTo>
                  <a:close/>
                  <a:moveTo>
                    <a:pt x="263" y="288"/>
                  </a:moveTo>
                  <a:cubicBezTo>
                    <a:pt x="261" y="290"/>
                    <a:pt x="261" y="290"/>
                    <a:pt x="261" y="290"/>
                  </a:cubicBezTo>
                  <a:cubicBezTo>
                    <a:pt x="259" y="288"/>
                    <a:pt x="259" y="288"/>
                    <a:pt x="259" y="288"/>
                  </a:cubicBezTo>
                  <a:lnTo>
                    <a:pt x="263" y="288"/>
                  </a:lnTo>
                  <a:close/>
                  <a:moveTo>
                    <a:pt x="263" y="248"/>
                  </a:moveTo>
                  <a:cubicBezTo>
                    <a:pt x="268" y="242"/>
                    <a:pt x="268" y="242"/>
                    <a:pt x="268" y="242"/>
                  </a:cubicBezTo>
                  <a:cubicBezTo>
                    <a:pt x="273" y="247"/>
                    <a:pt x="273" y="247"/>
                    <a:pt x="273" y="247"/>
                  </a:cubicBezTo>
                  <a:lnTo>
                    <a:pt x="263" y="248"/>
                  </a:lnTo>
                  <a:close/>
                  <a:moveTo>
                    <a:pt x="262" y="246"/>
                  </a:moveTo>
                  <a:cubicBezTo>
                    <a:pt x="261" y="236"/>
                    <a:pt x="261" y="236"/>
                    <a:pt x="261" y="236"/>
                  </a:cubicBezTo>
                  <a:cubicBezTo>
                    <a:pt x="267" y="241"/>
                    <a:pt x="267" y="241"/>
                    <a:pt x="267" y="241"/>
                  </a:cubicBezTo>
                  <a:lnTo>
                    <a:pt x="262" y="246"/>
                  </a:lnTo>
                  <a:close/>
                  <a:moveTo>
                    <a:pt x="261" y="233"/>
                  </a:moveTo>
                  <a:cubicBezTo>
                    <a:pt x="266" y="228"/>
                    <a:pt x="266" y="228"/>
                    <a:pt x="266" y="228"/>
                  </a:cubicBezTo>
                  <a:cubicBezTo>
                    <a:pt x="271" y="232"/>
                    <a:pt x="271" y="232"/>
                    <a:pt x="271" y="232"/>
                  </a:cubicBezTo>
                  <a:lnTo>
                    <a:pt x="261" y="233"/>
                  </a:lnTo>
                  <a:close/>
                  <a:moveTo>
                    <a:pt x="266" y="224"/>
                  </a:moveTo>
                  <a:cubicBezTo>
                    <a:pt x="260" y="219"/>
                    <a:pt x="260" y="219"/>
                    <a:pt x="260" y="219"/>
                  </a:cubicBezTo>
                  <a:cubicBezTo>
                    <a:pt x="271" y="219"/>
                    <a:pt x="271" y="219"/>
                    <a:pt x="271" y="219"/>
                  </a:cubicBezTo>
                  <a:lnTo>
                    <a:pt x="266" y="224"/>
                  </a:lnTo>
                  <a:close/>
                  <a:moveTo>
                    <a:pt x="260" y="217"/>
                  </a:moveTo>
                  <a:cubicBezTo>
                    <a:pt x="265" y="212"/>
                    <a:pt x="265" y="212"/>
                    <a:pt x="265" y="212"/>
                  </a:cubicBezTo>
                  <a:cubicBezTo>
                    <a:pt x="270" y="217"/>
                    <a:pt x="270" y="217"/>
                    <a:pt x="270" y="217"/>
                  </a:cubicBezTo>
                  <a:lnTo>
                    <a:pt x="260" y="217"/>
                  </a:lnTo>
                  <a:close/>
                  <a:moveTo>
                    <a:pt x="264" y="210"/>
                  </a:moveTo>
                  <a:cubicBezTo>
                    <a:pt x="259" y="205"/>
                    <a:pt x="259" y="205"/>
                    <a:pt x="259" y="205"/>
                  </a:cubicBezTo>
                  <a:cubicBezTo>
                    <a:pt x="269" y="205"/>
                    <a:pt x="269" y="205"/>
                    <a:pt x="269" y="205"/>
                  </a:cubicBezTo>
                  <a:lnTo>
                    <a:pt x="264" y="210"/>
                  </a:lnTo>
                  <a:close/>
                  <a:moveTo>
                    <a:pt x="258" y="203"/>
                  </a:moveTo>
                  <a:cubicBezTo>
                    <a:pt x="264" y="198"/>
                    <a:pt x="264" y="198"/>
                    <a:pt x="264" y="198"/>
                  </a:cubicBezTo>
                  <a:cubicBezTo>
                    <a:pt x="269" y="203"/>
                    <a:pt x="269" y="203"/>
                    <a:pt x="269" y="203"/>
                  </a:cubicBezTo>
                  <a:lnTo>
                    <a:pt x="258" y="203"/>
                  </a:lnTo>
                  <a:close/>
                  <a:moveTo>
                    <a:pt x="263" y="196"/>
                  </a:moveTo>
                  <a:cubicBezTo>
                    <a:pt x="258" y="190"/>
                    <a:pt x="258" y="190"/>
                    <a:pt x="258" y="190"/>
                  </a:cubicBezTo>
                  <a:cubicBezTo>
                    <a:pt x="268" y="190"/>
                    <a:pt x="268" y="190"/>
                    <a:pt x="268" y="190"/>
                  </a:cubicBezTo>
                  <a:lnTo>
                    <a:pt x="263" y="196"/>
                  </a:lnTo>
                  <a:close/>
                  <a:moveTo>
                    <a:pt x="258" y="189"/>
                  </a:moveTo>
                  <a:cubicBezTo>
                    <a:pt x="263" y="184"/>
                    <a:pt x="263" y="184"/>
                    <a:pt x="263" y="184"/>
                  </a:cubicBezTo>
                  <a:cubicBezTo>
                    <a:pt x="268" y="189"/>
                    <a:pt x="268" y="189"/>
                    <a:pt x="268" y="189"/>
                  </a:cubicBezTo>
                  <a:lnTo>
                    <a:pt x="258" y="189"/>
                  </a:lnTo>
                  <a:close/>
                  <a:moveTo>
                    <a:pt x="257" y="188"/>
                  </a:moveTo>
                  <a:cubicBezTo>
                    <a:pt x="257" y="178"/>
                    <a:pt x="257" y="178"/>
                    <a:pt x="257" y="178"/>
                  </a:cubicBezTo>
                  <a:cubicBezTo>
                    <a:pt x="262" y="183"/>
                    <a:pt x="262" y="183"/>
                    <a:pt x="262" y="183"/>
                  </a:cubicBezTo>
                  <a:lnTo>
                    <a:pt x="257" y="188"/>
                  </a:lnTo>
                  <a:close/>
                  <a:moveTo>
                    <a:pt x="257" y="118"/>
                  </a:moveTo>
                  <a:cubicBezTo>
                    <a:pt x="260" y="121"/>
                    <a:pt x="260" y="121"/>
                    <a:pt x="260" y="121"/>
                  </a:cubicBezTo>
                  <a:cubicBezTo>
                    <a:pt x="257" y="125"/>
                    <a:pt x="257" y="125"/>
                    <a:pt x="257" y="125"/>
                  </a:cubicBezTo>
                  <a:lnTo>
                    <a:pt x="257" y="118"/>
                  </a:lnTo>
                  <a:close/>
                  <a:moveTo>
                    <a:pt x="256" y="114"/>
                  </a:moveTo>
                  <a:cubicBezTo>
                    <a:pt x="256" y="108"/>
                    <a:pt x="256" y="108"/>
                    <a:pt x="256" y="108"/>
                  </a:cubicBezTo>
                  <a:cubicBezTo>
                    <a:pt x="260" y="111"/>
                    <a:pt x="260" y="111"/>
                    <a:pt x="260" y="111"/>
                  </a:cubicBezTo>
                  <a:lnTo>
                    <a:pt x="256" y="114"/>
                  </a:lnTo>
                  <a:close/>
                  <a:moveTo>
                    <a:pt x="257" y="129"/>
                  </a:moveTo>
                  <a:cubicBezTo>
                    <a:pt x="260" y="132"/>
                    <a:pt x="260" y="132"/>
                    <a:pt x="260" y="132"/>
                  </a:cubicBezTo>
                  <a:cubicBezTo>
                    <a:pt x="257" y="136"/>
                    <a:pt x="257" y="136"/>
                    <a:pt x="257" y="136"/>
                  </a:cubicBezTo>
                  <a:lnTo>
                    <a:pt x="257" y="129"/>
                  </a:lnTo>
                  <a:close/>
                  <a:moveTo>
                    <a:pt x="257" y="140"/>
                  </a:moveTo>
                  <a:cubicBezTo>
                    <a:pt x="260" y="144"/>
                    <a:pt x="260" y="144"/>
                    <a:pt x="260" y="144"/>
                  </a:cubicBezTo>
                  <a:cubicBezTo>
                    <a:pt x="257" y="147"/>
                    <a:pt x="257" y="147"/>
                    <a:pt x="257" y="147"/>
                  </a:cubicBezTo>
                  <a:lnTo>
                    <a:pt x="257" y="140"/>
                  </a:lnTo>
                  <a:close/>
                  <a:moveTo>
                    <a:pt x="257" y="152"/>
                  </a:moveTo>
                  <a:cubicBezTo>
                    <a:pt x="261" y="156"/>
                    <a:pt x="261" y="156"/>
                    <a:pt x="261" y="156"/>
                  </a:cubicBezTo>
                  <a:cubicBezTo>
                    <a:pt x="257" y="160"/>
                    <a:pt x="257" y="160"/>
                    <a:pt x="257" y="160"/>
                  </a:cubicBezTo>
                  <a:lnTo>
                    <a:pt x="257" y="152"/>
                  </a:lnTo>
                  <a:close/>
                  <a:moveTo>
                    <a:pt x="257" y="164"/>
                  </a:moveTo>
                  <a:cubicBezTo>
                    <a:pt x="261" y="169"/>
                    <a:pt x="261" y="169"/>
                    <a:pt x="261" y="169"/>
                  </a:cubicBezTo>
                  <a:cubicBezTo>
                    <a:pt x="257" y="173"/>
                    <a:pt x="257" y="173"/>
                    <a:pt x="257" y="173"/>
                  </a:cubicBezTo>
                  <a:lnTo>
                    <a:pt x="257" y="164"/>
                  </a:lnTo>
                  <a:close/>
                  <a:moveTo>
                    <a:pt x="262" y="170"/>
                  </a:moveTo>
                  <a:cubicBezTo>
                    <a:pt x="267" y="174"/>
                    <a:pt x="267" y="174"/>
                    <a:pt x="267" y="174"/>
                  </a:cubicBezTo>
                  <a:cubicBezTo>
                    <a:pt x="258" y="174"/>
                    <a:pt x="258" y="174"/>
                    <a:pt x="258" y="174"/>
                  </a:cubicBezTo>
                  <a:lnTo>
                    <a:pt x="262" y="170"/>
                  </a:lnTo>
                  <a:close/>
                  <a:moveTo>
                    <a:pt x="258" y="163"/>
                  </a:moveTo>
                  <a:cubicBezTo>
                    <a:pt x="267" y="163"/>
                    <a:pt x="267" y="163"/>
                    <a:pt x="267" y="163"/>
                  </a:cubicBezTo>
                  <a:cubicBezTo>
                    <a:pt x="262" y="167"/>
                    <a:pt x="262" y="167"/>
                    <a:pt x="262" y="167"/>
                  </a:cubicBezTo>
                  <a:lnTo>
                    <a:pt x="258" y="163"/>
                  </a:lnTo>
                  <a:close/>
                  <a:moveTo>
                    <a:pt x="258" y="161"/>
                  </a:moveTo>
                  <a:cubicBezTo>
                    <a:pt x="262" y="157"/>
                    <a:pt x="262" y="157"/>
                    <a:pt x="262" y="157"/>
                  </a:cubicBezTo>
                  <a:cubicBezTo>
                    <a:pt x="266" y="161"/>
                    <a:pt x="266" y="161"/>
                    <a:pt x="266" y="161"/>
                  </a:cubicBezTo>
                  <a:lnTo>
                    <a:pt x="258" y="161"/>
                  </a:lnTo>
                  <a:close/>
                  <a:moveTo>
                    <a:pt x="258" y="151"/>
                  </a:moveTo>
                  <a:cubicBezTo>
                    <a:pt x="266" y="151"/>
                    <a:pt x="266" y="151"/>
                    <a:pt x="266" y="151"/>
                  </a:cubicBezTo>
                  <a:cubicBezTo>
                    <a:pt x="262" y="155"/>
                    <a:pt x="262" y="155"/>
                    <a:pt x="262" y="155"/>
                  </a:cubicBezTo>
                  <a:lnTo>
                    <a:pt x="258" y="151"/>
                  </a:lnTo>
                  <a:close/>
                  <a:moveTo>
                    <a:pt x="258" y="149"/>
                  </a:moveTo>
                  <a:cubicBezTo>
                    <a:pt x="261" y="145"/>
                    <a:pt x="261" y="145"/>
                    <a:pt x="261" y="145"/>
                  </a:cubicBezTo>
                  <a:cubicBezTo>
                    <a:pt x="265" y="149"/>
                    <a:pt x="265" y="149"/>
                    <a:pt x="265" y="149"/>
                  </a:cubicBezTo>
                  <a:lnTo>
                    <a:pt x="258" y="149"/>
                  </a:lnTo>
                  <a:close/>
                  <a:moveTo>
                    <a:pt x="258" y="139"/>
                  </a:moveTo>
                  <a:cubicBezTo>
                    <a:pt x="265" y="139"/>
                    <a:pt x="265" y="139"/>
                    <a:pt x="265" y="139"/>
                  </a:cubicBezTo>
                  <a:cubicBezTo>
                    <a:pt x="261" y="142"/>
                    <a:pt x="261" y="142"/>
                    <a:pt x="261" y="142"/>
                  </a:cubicBezTo>
                  <a:lnTo>
                    <a:pt x="258" y="139"/>
                  </a:lnTo>
                  <a:close/>
                  <a:moveTo>
                    <a:pt x="257" y="137"/>
                  </a:moveTo>
                  <a:cubicBezTo>
                    <a:pt x="261" y="133"/>
                    <a:pt x="261" y="133"/>
                    <a:pt x="261" y="133"/>
                  </a:cubicBezTo>
                  <a:cubicBezTo>
                    <a:pt x="265" y="137"/>
                    <a:pt x="265" y="137"/>
                    <a:pt x="265" y="137"/>
                  </a:cubicBezTo>
                  <a:lnTo>
                    <a:pt x="257" y="137"/>
                  </a:lnTo>
                  <a:close/>
                  <a:moveTo>
                    <a:pt x="257" y="128"/>
                  </a:moveTo>
                  <a:cubicBezTo>
                    <a:pt x="265" y="128"/>
                    <a:pt x="265" y="128"/>
                    <a:pt x="265" y="128"/>
                  </a:cubicBezTo>
                  <a:cubicBezTo>
                    <a:pt x="261" y="131"/>
                    <a:pt x="261" y="131"/>
                    <a:pt x="261" y="131"/>
                  </a:cubicBezTo>
                  <a:lnTo>
                    <a:pt x="257" y="128"/>
                  </a:lnTo>
                  <a:close/>
                  <a:moveTo>
                    <a:pt x="257" y="126"/>
                  </a:moveTo>
                  <a:cubicBezTo>
                    <a:pt x="261" y="123"/>
                    <a:pt x="261" y="123"/>
                    <a:pt x="261" y="123"/>
                  </a:cubicBezTo>
                  <a:cubicBezTo>
                    <a:pt x="264" y="126"/>
                    <a:pt x="264" y="126"/>
                    <a:pt x="264" y="126"/>
                  </a:cubicBezTo>
                  <a:lnTo>
                    <a:pt x="257" y="126"/>
                  </a:lnTo>
                  <a:close/>
                  <a:moveTo>
                    <a:pt x="258" y="117"/>
                  </a:moveTo>
                  <a:cubicBezTo>
                    <a:pt x="264" y="117"/>
                    <a:pt x="264" y="117"/>
                    <a:pt x="264" y="117"/>
                  </a:cubicBezTo>
                  <a:cubicBezTo>
                    <a:pt x="261" y="120"/>
                    <a:pt x="261" y="120"/>
                    <a:pt x="261" y="120"/>
                  </a:cubicBezTo>
                  <a:lnTo>
                    <a:pt x="258" y="117"/>
                  </a:lnTo>
                  <a:close/>
                  <a:moveTo>
                    <a:pt x="257" y="115"/>
                  </a:moveTo>
                  <a:cubicBezTo>
                    <a:pt x="260" y="112"/>
                    <a:pt x="260" y="112"/>
                    <a:pt x="260" y="112"/>
                  </a:cubicBezTo>
                  <a:cubicBezTo>
                    <a:pt x="264" y="115"/>
                    <a:pt x="264" y="115"/>
                    <a:pt x="264" y="115"/>
                  </a:cubicBezTo>
                  <a:lnTo>
                    <a:pt x="257" y="115"/>
                  </a:lnTo>
                  <a:close/>
                  <a:moveTo>
                    <a:pt x="257" y="107"/>
                  </a:moveTo>
                  <a:cubicBezTo>
                    <a:pt x="264" y="107"/>
                    <a:pt x="264" y="107"/>
                    <a:pt x="264" y="107"/>
                  </a:cubicBezTo>
                  <a:cubicBezTo>
                    <a:pt x="261" y="110"/>
                    <a:pt x="261" y="110"/>
                    <a:pt x="261" y="110"/>
                  </a:cubicBezTo>
                  <a:lnTo>
                    <a:pt x="257" y="107"/>
                  </a:lnTo>
                  <a:close/>
                  <a:moveTo>
                    <a:pt x="257" y="106"/>
                  </a:moveTo>
                  <a:cubicBezTo>
                    <a:pt x="260" y="103"/>
                    <a:pt x="260" y="103"/>
                    <a:pt x="260" y="103"/>
                  </a:cubicBezTo>
                  <a:cubicBezTo>
                    <a:pt x="263" y="106"/>
                    <a:pt x="263" y="106"/>
                    <a:pt x="263" y="106"/>
                  </a:cubicBezTo>
                  <a:lnTo>
                    <a:pt x="257" y="106"/>
                  </a:lnTo>
                  <a:close/>
                  <a:moveTo>
                    <a:pt x="257" y="204"/>
                  </a:moveTo>
                  <a:cubicBezTo>
                    <a:pt x="256" y="207"/>
                    <a:pt x="256" y="207"/>
                    <a:pt x="256" y="207"/>
                  </a:cubicBezTo>
                  <a:cubicBezTo>
                    <a:pt x="255" y="204"/>
                    <a:pt x="255" y="204"/>
                    <a:pt x="255" y="204"/>
                  </a:cubicBezTo>
                  <a:lnTo>
                    <a:pt x="257" y="204"/>
                  </a:lnTo>
                  <a:close/>
                  <a:moveTo>
                    <a:pt x="255" y="105"/>
                  </a:moveTo>
                  <a:cubicBezTo>
                    <a:pt x="252" y="102"/>
                    <a:pt x="252" y="102"/>
                    <a:pt x="252" y="102"/>
                  </a:cubicBezTo>
                  <a:cubicBezTo>
                    <a:pt x="255" y="99"/>
                    <a:pt x="255" y="99"/>
                    <a:pt x="255" y="99"/>
                  </a:cubicBezTo>
                  <a:lnTo>
                    <a:pt x="255" y="105"/>
                  </a:lnTo>
                  <a:close/>
                  <a:moveTo>
                    <a:pt x="254" y="106"/>
                  </a:moveTo>
                  <a:cubicBezTo>
                    <a:pt x="248" y="106"/>
                    <a:pt x="248" y="106"/>
                    <a:pt x="248" y="106"/>
                  </a:cubicBezTo>
                  <a:cubicBezTo>
                    <a:pt x="251" y="103"/>
                    <a:pt x="251" y="103"/>
                    <a:pt x="251" y="103"/>
                  </a:cubicBezTo>
                  <a:lnTo>
                    <a:pt x="254" y="106"/>
                  </a:lnTo>
                  <a:close/>
                  <a:moveTo>
                    <a:pt x="254" y="107"/>
                  </a:moveTo>
                  <a:cubicBezTo>
                    <a:pt x="251" y="110"/>
                    <a:pt x="251" y="110"/>
                    <a:pt x="251" y="110"/>
                  </a:cubicBezTo>
                  <a:cubicBezTo>
                    <a:pt x="248" y="107"/>
                    <a:pt x="248" y="107"/>
                    <a:pt x="248" y="107"/>
                  </a:cubicBezTo>
                  <a:lnTo>
                    <a:pt x="254" y="107"/>
                  </a:lnTo>
                  <a:close/>
                  <a:moveTo>
                    <a:pt x="254" y="115"/>
                  </a:moveTo>
                  <a:cubicBezTo>
                    <a:pt x="248" y="115"/>
                    <a:pt x="248" y="115"/>
                    <a:pt x="248" y="115"/>
                  </a:cubicBezTo>
                  <a:cubicBezTo>
                    <a:pt x="251" y="112"/>
                    <a:pt x="251" y="112"/>
                    <a:pt x="251" y="112"/>
                  </a:cubicBezTo>
                  <a:lnTo>
                    <a:pt x="254" y="115"/>
                  </a:lnTo>
                  <a:close/>
                  <a:moveTo>
                    <a:pt x="254" y="117"/>
                  </a:moveTo>
                  <a:cubicBezTo>
                    <a:pt x="251" y="120"/>
                    <a:pt x="251" y="120"/>
                    <a:pt x="251" y="120"/>
                  </a:cubicBezTo>
                  <a:cubicBezTo>
                    <a:pt x="247" y="117"/>
                    <a:pt x="247" y="117"/>
                    <a:pt x="247" y="117"/>
                  </a:cubicBezTo>
                  <a:lnTo>
                    <a:pt x="254" y="117"/>
                  </a:lnTo>
                  <a:close/>
                  <a:moveTo>
                    <a:pt x="254" y="126"/>
                  </a:moveTo>
                  <a:cubicBezTo>
                    <a:pt x="247" y="126"/>
                    <a:pt x="247" y="126"/>
                    <a:pt x="247" y="126"/>
                  </a:cubicBezTo>
                  <a:cubicBezTo>
                    <a:pt x="250" y="123"/>
                    <a:pt x="250" y="123"/>
                    <a:pt x="250" y="123"/>
                  </a:cubicBezTo>
                  <a:lnTo>
                    <a:pt x="254" y="126"/>
                  </a:lnTo>
                  <a:close/>
                  <a:moveTo>
                    <a:pt x="254" y="128"/>
                  </a:moveTo>
                  <a:cubicBezTo>
                    <a:pt x="250" y="131"/>
                    <a:pt x="250" y="131"/>
                    <a:pt x="250" y="131"/>
                  </a:cubicBezTo>
                  <a:cubicBezTo>
                    <a:pt x="247" y="128"/>
                    <a:pt x="247" y="128"/>
                    <a:pt x="247" y="128"/>
                  </a:cubicBezTo>
                  <a:lnTo>
                    <a:pt x="254" y="128"/>
                  </a:lnTo>
                  <a:close/>
                  <a:moveTo>
                    <a:pt x="254" y="137"/>
                  </a:moveTo>
                  <a:cubicBezTo>
                    <a:pt x="246" y="137"/>
                    <a:pt x="246" y="137"/>
                    <a:pt x="246" y="137"/>
                  </a:cubicBezTo>
                  <a:cubicBezTo>
                    <a:pt x="250" y="133"/>
                    <a:pt x="250" y="133"/>
                    <a:pt x="250" y="133"/>
                  </a:cubicBezTo>
                  <a:lnTo>
                    <a:pt x="254" y="137"/>
                  </a:lnTo>
                  <a:close/>
                  <a:moveTo>
                    <a:pt x="254" y="139"/>
                  </a:moveTo>
                  <a:cubicBezTo>
                    <a:pt x="250" y="143"/>
                    <a:pt x="250" y="143"/>
                    <a:pt x="250" y="143"/>
                  </a:cubicBezTo>
                  <a:cubicBezTo>
                    <a:pt x="246" y="139"/>
                    <a:pt x="246" y="139"/>
                    <a:pt x="246" y="139"/>
                  </a:cubicBezTo>
                  <a:lnTo>
                    <a:pt x="254" y="139"/>
                  </a:lnTo>
                  <a:close/>
                  <a:moveTo>
                    <a:pt x="254" y="149"/>
                  </a:moveTo>
                  <a:cubicBezTo>
                    <a:pt x="246" y="149"/>
                    <a:pt x="246" y="149"/>
                    <a:pt x="246" y="149"/>
                  </a:cubicBezTo>
                  <a:cubicBezTo>
                    <a:pt x="250" y="145"/>
                    <a:pt x="250" y="145"/>
                    <a:pt x="250" y="145"/>
                  </a:cubicBezTo>
                  <a:lnTo>
                    <a:pt x="254" y="149"/>
                  </a:lnTo>
                  <a:close/>
                  <a:moveTo>
                    <a:pt x="254" y="151"/>
                  </a:moveTo>
                  <a:cubicBezTo>
                    <a:pt x="250" y="155"/>
                    <a:pt x="250" y="155"/>
                    <a:pt x="250" y="155"/>
                  </a:cubicBezTo>
                  <a:cubicBezTo>
                    <a:pt x="245" y="151"/>
                    <a:pt x="245" y="151"/>
                    <a:pt x="245" y="151"/>
                  </a:cubicBezTo>
                  <a:lnTo>
                    <a:pt x="254" y="151"/>
                  </a:lnTo>
                  <a:close/>
                  <a:moveTo>
                    <a:pt x="254" y="161"/>
                  </a:moveTo>
                  <a:cubicBezTo>
                    <a:pt x="245" y="161"/>
                    <a:pt x="245" y="161"/>
                    <a:pt x="245" y="161"/>
                  </a:cubicBezTo>
                  <a:cubicBezTo>
                    <a:pt x="249" y="157"/>
                    <a:pt x="249" y="157"/>
                    <a:pt x="249" y="157"/>
                  </a:cubicBezTo>
                  <a:lnTo>
                    <a:pt x="254" y="161"/>
                  </a:lnTo>
                  <a:close/>
                  <a:moveTo>
                    <a:pt x="254" y="163"/>
                  </a:moveTo>
                  <a:cubicBezTo>
                    <a:pt x="249" y="167"/>
                    <a:pt x="249" y="167"/>
                    <a:pt x="249" y="167"/>
                  </a:cubicBezTo>
                  <a:cubicBezTo>
                    <a:pt x="245" y="163"/>
                    <a:pt x="245" y="163"/>
                    <a:pt x="245" y="163"/>
                  </a:cubicBezTo>
                  <a:lnTo>
                    <a:pt x="254" y="163"/>
                  </a:lnTo>
                  <a:close/>
                  <a:moveTo>
                    <a:pt x="249" y="170"/>
                  </a:moveTo>
                  <a:cubicBezTo>
                    <a:pt x="254" y="174"/>
                    <a:pt x="254" y="174"/>
                    <a:pt x="254" y="174"/>
                  </a:cubicBezTo>
                  <a:cubicBezTo>
                    <a:pt x="245" y="174"/>
                    <a:pt x="245" y="174"/>
                    <a:pt x="245" y="174"/>
                  </a:cubicBezTo>
                  <a:lnTo>
                    <a:pt x="249" y="170"/>
                  </a:lnTo>
                  <a:close/>
                  <a:moveTo>
                    <a:pt x="254" y="177"/>
                  </a:moveTo>
                  <a:cubicBezTo>
                    <a:pt x="249" y="182"/>
                    <a:pt x="249" y="182"/>
                    <a:pt x="249" y="182"/>
                  </a:cubicBezTo>
                  <a:cubicBezTo>
                    <a:pt x="244" y="177"/>
                    <a:pt x="244" y="177"/>
                    <a:pt x="244" y="177"/>
                  </a:cubicBezTo>
                  <a:lnTo>
                    <a:pt x="254" y="177"/>
                  </a:lnTo>
                  <a:close/>
                  <a:moveTo>
                    <a:pt x="249" y="184"/>
                  </a:moveTo>
                  <a:cubicBezTo>
                    <a:pt x="254" y="189"/>
                    <a:pt x="254" y="189"/>
                    <a:pt x="254" y="189"/>
                  </a:cubicBezTo>
                  <a:cubicBezTo>
                    <a:pt x="244" y="189"/>
                    <a:pt x="244" y="189"/>
                    <a:pt x="244" y="189"/>
                  </a:cubicBezTo>
                  <a:lnTo>
                    <a:pt x="249" y="184"/>
                  </a:lnTo>
                  <a:close/>
                  <a:moveTo>
                    <a:pt x="253" y="191"/>
                  </a:moveTo>
                  <a:cubicBezTo>
                    <a:pt x="248" y="196"/>
                    <a:pt x="248" y="196"/>
                    <a:pt x="248" y="196"/>
                  </a:cubicBezTo>
                  <a:cubicBezTo>
                    <a:pt x="243" y="191"/>
                    <a:pt x="243" y="191"/>
                    <a:pt x="243" y="191"/>
                  </a:cubicBezTo>
                  <a:lnTo>
                    <a:pt x="253" y="191"/>
                  </a:lnTo>
                  <a:close/>
                  <a:moveTo>
                    <a:pt x="253" y="203"/>
                  </a:moveTo>
                  <a:cubicBezTo>
                    <a:pt x="243" y="203"/>
                    <a:pt x="243" y="203"/>
                    <a:pt x="243" y="203"/>
                  </a:cubicBezTo>
                  <a:cubicBezTo>
                    <a:pt x="248" y="198"/>
                    <a:pt x="248" y="198"/>
                    <a:pt x="248" y="198"/>
                  </a:cubicBezTo>
                  <a:lnTo>
                    <a:pt x="253" y="203"/>
                  </a:lnTo>
                  <a:close/>
                  <a:moveTo>
                    <a:pt x="253" y="205"/>
                  </a:moveTo>
                  <a:cubicBezTo>
                    <a:pt x="247" y="210"/>
                    <a:pt x="247" y="210"/>
                    <a:pt x="247" y="210"/>
                  </a:cubicBezTo>
                  <a:cubicBezTo>
                    <a:pt x="242" y="205"/>
                    <a:pt x="242" y="205"/>
                    <a:pt x="242" y="205"/>
                  </a:cubicBezTo>
                  <a:lnTo>
                    <a:pt x="253" y="205"/>
                  </a:lnTo>
                  <a:close/>
                  <a:moveTo>
                    <a:pt x="252" y="218"/>
                  </a:moveTo>
                  <a:cubicBezTo>
                    <a:pt x="242" y="218"/>
                    <a:pt x="242" y="218"/>
                    <a:pt x="242" y="218"/>
                  </a:cubicBezTo>
                  <a:cubicBezTo>
                    <a:pt x="247" y="213"/>
                    <a:pt x="247" y="213"/>
                    <a:pt x="247" y="213"/>
                  </a:cubicBezTo>
                  <a:lnTo>
                    <a:pt x="252" y="218"/>
                  </a:lnTo>
                  <a:close/>
                  <a:moveTo>
                    <a:pt x="252" y="220"/>
                  </a:moveTo>
                  <a:cubicBezTo>
                    <a:pt x="247" y="225"/>
                    <a:pt x="247" y="225"/>
                    <a:pt x="247" y="225"/>
                  </a:cubicBezTo>
                  <a:cubicBezTo>
                    <a:pt x="242" y="219"/>
                    <a:pt x="242" y="219"/>
                    <a:pt x="242" y="219"/>
                  </a:cubicBezTo>
                  <a:lnTo>
                    <a:pt x="252" y="220"/>
                  </a:lnTo>
                  <a:close/>
                  <a:moveTo>
                    <a:pt x="251" y="232"/>
                  </a:moveTo>
                  <a:cubicBezTo>
                    <a:pt x="241" y="232"/>
                    <a:pt x="241" y="232"/>
                    <a:pt x="241" y="232"/>
                  </a:cubicBezTo>
                  <a:cubicBezTo>
                    <a:pt x="246" y="227"/>
                    <a:pt x="246" y="227"/>
                    <a:pt x="246" y="227"/>
                  </a:cubicBezTo>
                  <a:lnTo>
                    <a:pt x="251" y="232"/>
                  </a:lnTo>
                  <a:close/>
                  <a:moveTo>
                    <a:pt x="250" y="246"/>
                  </a:moveTo>
                  <a:cubicBezTo>
                    <a:pt x="245" y="241"/>
                    <a:pt x="245" y="241"/>
                    <a:pt x="245" y="241"/>
                  </a:cubicBezTo>
                  <a:cubicBezTo>
                    <a:pt x="251" y="236"/>
                    <a:pt x="251" y="236"/>
                    <a:pt x="251" y="236"/>
                  </a:cubicBezTo>
                  <a:lnTo>
                    <a:pt x="250" y="246"/>
                  </a:lnTo>
                  <a:close/>
                  <a:moveTo>
                    <a:pt x="249" y="247"/>
                  </a:moveTo>
                  <a:cubicBezTo>
                    <a:pt x="239" y="247"/>
                    <a:pt x="239" y="247"/>
                    <a:pt x="239" y="247"/>
                  </a:cubicBezTo>
                  <a:cubicBezTo>
                    <a:pt x="244" y="242"/>
                    <a:pt x="244" y="242"/>
                    <a:pt x="244" y="242"/>
                  </a:cubicBezTo>
                  <a:lnTo>
                    <a:pt x="249" y="247"/>
                  </a:lnTo>
                  <a:close/>
                  <a:moveTo>
                    <a:pt x="249" y="261"/>
                  </a:moveTo>
                  <a:cubicBezTo>
                    <a:pt x="244" y="256"/>
                    <a:pt x="244" y="256"/>
                    <a:pt x="244" y="256"/>
                  </a:cubicBezTo>
                  <a:cubicBezTo>
                    <a:pt x="249" y="251"/>
                    <a:pt x="249" y="251"/>
                    <a:pt x="249" y="251"/>
                  </a:cubicBezTo>
                  <a:lnTo>
                    <a:pt x="249" y="261"/>
                  </a:lnTo>
                  <a:close/>
                  <a:moveTo>
                    <a:pt x="248" y="262"/>
                  </a:moveTo>
                  <a:cubicBezTo>
                    <a:pt x="238" y="262"/>
                    <a:pt x="238" y="262"/>
                    <a:pt x="238" y="262"/>
                  </a:cubicBezTo>
                  <a:cubicBezTo>
                    <a:pt x="243" y="257"/>
                    <a:pt x="243" y="257"/>
                    <a:pt x="243" y="257"/>
                  </a:cubicBezTo>
                  <a:lnTo>
                    <a:pt x="248" y="262"/>
                  </a:lnTo>
                  <a:close/>
                  <a:moveTo>
                    <a:pt x="247" y="289"/>
                  </a:moveTo>
                  <a:cubicBezTo>
                    <a:pt x="250" y="291"/>
                    <a:pt x="250" y="291"/>
                    <a:pt x="250" y="291"/>
                  </a:cubicBezTo>
                  <a:cubicBezTo>
                    <a:pt x="246" y="295"/>
                    <a:pt x="246" y="295"/>
                    <a:pt x="246" y="295"/>
                  </a:cubicBezTo>
                  <a:lnTo>
                    <a:pt x="247" y="289"/>
                  </a:lnTo>
                  <a:close/>
                  <a:moveTo>
                    <a:pt x="251" y="292"/>
                  </a:moveTo>
                  <a:cubicBezTo>
                    <a:pt x="254" y="296"/>
                    <a:pt x="254" y="296"/>
                    <a:pt x="254" y="296"/>
                  </a:cubicBezTo>
                  <a:cubicBezTo>
                    <a:pt x="247" y="296"/>
                    <a:pt x="247" y="296"/>
                    <a:pt x="247" y="296"/>
                  </a:cubicBezTo>
                  <a:lnTo>
                    <a:pt x="251" y="292"/>
                  </a:lnTo>
                  <a:close/>
                  <a:moveTo>
                    <a:pt x="252" y="291"/>
                  </a:moveTo>
                  <a:cubicBezTo>
                    <a:pt x="255" y="289"/>
                    <a:pt x="255" y="289"/>
                    <a:pt x="255" y="289"/>
                  </a:cubicBezTo>
                  <a:cubicBezTo>
                    <a:pt x="255" y="295"/>
                    <a:pt x="255" y="295"/>
                    <a:pt x="255" y="295"/>
                  </a:cubicBezTo>
                  <a:lnTo>
                    <a:pt x="252" y="291"/>
                  </a:lnTo>
                  <a:close/>
                  <a:moveTo>
                    <a:pt x="253" y="274"/>
                  </a:moveTo>
                  <a:cubicBezTo>
                    <a:pt x="256" y="272"/>
                    <a:pt x="256" y="272"/>
                    <a:pt x="256" y="272"/>
                  </a:cubicBezTo>
                  <a:cubicBezTo>
                    <a:pt x="259" y="274"/>
                    <a:pt x="259" y="274"/>
                    <a:pt x="259" y="274"/>
                  </a:cubicBezTo>
                  <a:lnTo>
                    <a:pt x="253" y="274"/>
                  </a:lnTo>
                  <a:close/>
                  <a:moveTo>
                    <a:pt x="260" y="291"/>
                  </a:moveTo>
                  <a:cubicBezTo>
                    <a:pt x="257" y="295"/>
                    <a:pt x="257" y="295"/>
                    <a:pt x="257" y="295"/>
                  </a:cubicBezTo>
                  <a:cubicBezTo>
                    <a:pt x="257" y="288"/>
                    <a:pt x="257" y="288"/>
                    <a:pt x="257" y="288"/>
                  </a:cubicBezTo>
                  <a:lnTo>
                    <a:pt x="260" y="291"/>
                  </a:lnTo>
                  <a:close/>
                  <a:moveTo>
                    <a:pt x="261" y="292"/>
                  </a:moveTo>
                  <a:cubicBezTo>
                    <a:pt x="266" y="296"/>
                    <a:pt x="266" y="296"/>
                    <a:pt x="266" y="296"/>
                  </a:cubicBezTo>
                  <a:cubicBezTo>
                    <a:pt x="258" y="296"/>
                    <a:pt x="258" y="296"/>
                    <a:pt x="258" y="296"/>
                  </a:cubicBezTo>
                  <a:lnTo>
                    <a:pt x="261" y="292"/>
                  </a:lnTo>
                  <a:close/>
                  <a:moveTo>
                    <a:pt x="262" y="291"/>
                  </a:moveTo>
                  <a:cubicBezTo>
                    <a:pt x="265" y="289"/>
                    <a:pt x="265" y="289"/>
                    <a:pt x="265" y="289"/>
                  </a:cubicBezTo>
                  <a:cubicBezTo>
                    <a:pt x="266" y="295"/>
                    <a:pt x="266" y="295"/>
                    <a:pt x="266" y="295"/>
                  </a:cubicBezTo>
                  <a:lnTo>
                    <a:pt x="262" y="291"/>
                  </a:lnTo>
                  <a:close/>
                  <a:moveTo>
                    <a:pt x="265" y="275"/>
                  </a:moveTo>
                  <a:cubicBezTo>
                    <a:pt x="264" y="265"/>
                    <a:pt x="264" y="265"/>
                    <a:pt x="264" y="265"/>
                  </a:cubicBezTo>
                  <a:cubicBezTo>
                    <a:pt x="270" y="272"/>
                    <a:pt x="270" y="272"/>
                    <a:pt x="270" y="272"/>
                  </a:cubicBezTo>
                  <a:cubicBezTo>
                    <a:pt x="267" y="275"/>
                    <a:pt x="267" y="275"/>
                    <a:pt x="267" y="275"/>
                  </a:cubicBezTo>
                  <a:lnTo>
                    <a:pt x="265" y="275"/>
                  </a:lnTo>
                  <a:close/>
                  <a:moveTo>
                    <a:pt x="276" y="295"/>
                  </a:moveTo>
                  <a:cubicBezTo>
                    <a:pt x="275" y="289"/>
                    <a:pt x="275" y="289"/>
                    <a:pt x="275" y="289"/>
                  </a:cubicBezTo>
                  <a:cubicBezTo>
                    <a:pt x="278" y="292"/>
                    <a:pt x="278" y="292"/>
                    <a:pt x="278" y="292"/>
                  </a:cubicBezTo>
                  <a:lnTo>
                    <a:pt x="276" y="295"/>
                  </a:lnTo>
                  <a:close/>
                  <a:moveTo>
                    <a:pt x="279" y="293"/>
                  </a:moveTo>
                  <a:cubicBezTo>
                    <a:pt x="282" y="295"/>
                    <a:pt x="282" y="295"/>
                    <a:pt x="282" y="295"/>
                  </a:cubicBezTo>
                  <a:cubicBezTo>
                    <a:pt x="277" y="296"/>
                    <a:pt x="277" y="296"/>
                    <a:pt x="277" y="296"/>
                  </a:cubicBezTo>
                  <a:lnTo>
                    <a:pt x="279" y="293"/>
                  </a:lnTo>
                  <a:close/>
                  <a:moveTo>
                    <a:pt x="276" y="302"/>
                  </a:moveTo>
                  <a:cubicBezTo>
                    <a:pt x="276" y="302"/>
                    <a:pt x="277" y="307"/>
                    <a:pt x="277" y="307"/>
                  </a:cubicBezTo>
                  <a:cubicBezTo>
                    <a:pt x="271" y="302"/>
                    <a:pt x="271" y="302"/>
                    <a:pt x="271" y="302"/>
                  </a:cubicBezTo>
                  <a:lnTo>
                    <a:pt x="276" y="302"/>
                  </a:lnTo>
                  <a:close/>
                  <a:moveTo>
                    <a:pt x="274" y="289"/>
                  </a:moveTo>
                  <a:cubicBezTo>
                    <a:pt x="275" y="294"/>
                    <a:pt x="275" y="294"/>
                    <a:pt x="275" y="294"/>
                  </a:cubicBezTo>
                  <a:cubicBezTo>
                    <a:pt x="272" y="292"/>
                    <a:pt x="272" y="292"/>
                    <a:pt x="272" y="292"/>
                  </a:cubicBezTo>
                  <a:lnTo>
                    <a:pt x="274" y="289"/>
                  </a:lnTo>
                  <a:close/>
                  <a:moveTo>
                    <a:pt x="270" y="290"/>
                  </a:moveTo>
                  <a:cubicBezTo>
                    <a:pt x="268" y="288"/>
                    <a:pt x="268" y="288"/>
                    <a:pt x="268" y="288"/>
                  </a:cubicBezTo>
                  <a:cubicBezTo>
                    <a:pt x="272" y="289"/>
                    <a:pt x="272" y="289"/>
                    <a:pt x="272" y="289"/>
                  </a:cubicBezTo>
                  <a:lnTo>
                    <a:pt x="270" y="290"/>
                  </a:lnTo>
                  <a:close/>
                  <a:moveTo>
                    <a:pt x="269" y="275"/>
                  </a:moveTo>
                  <a:cubicBezTo>
                    <a:pt x="269" y="275"/>
                    <a:pt x="269" y="275"/>
                    <a:pt x="269" y="275"/>
                  </a:cubicBezTo>
                  <a:cubicBezTo>
                    <a:pt x="269" y="275"/>
                    <a:pt x="269" y="275"/>
                    <a:pt x="269" y="275"/>
                  </a:cubicBezTo>
                  <a:cubicBezTo>
                    <a:pt x="269" y="275"/>
                    <a:pt x="269" y="275"/>
                    <a:pt x="269" y="275"/>
                  </a:cubicBezTo>
                  <a:cubicBezTo>
                    <a:pt x="271" y="273"/>
                    <a:pt x="271" y="273"/>
                    <a:pt x="271" y="273"/>
                  </a:cubicBezTo>
                  <a:cubicBezTo>
                    <a:pt x="273" y="275"/>
                    <a:pt x="273" y="275"/>
                    <a:pt x="273" y="275"/>
                  </a:cubicBezTo>
                  <a:lnTo>
                    <a:pt x="269" y="275"/>
                  </a:lnTo>
                  <a:close/>
                  <a:moveTo>
                    <a:pt x="270" y="292"/>
                  </a:moveTo>
                  <a:cubicBezTo>
                    <a:pt x="268" y="295"/>
                    <a:pt x="268" y="295"/>
                    <a:pt x="268" y="295"/>
                  </a:cubicBezTo>
                  <a:cubicBezTo>
                    <a:pt x="267" y="289"/>
                    <a:pt x="267" y="289"/>
                    <a:pt x="267" y="289"/>
                  </a:cubicBezTo>
                  <a:lnTo>
                    <a:pt x="270" y="292"/>
                  </a:lnTo>
                  <a:close/>
                  <a:moveTo>
                    <a:pt x="271" y="292"/>
                  </a:moveTo>
                  <a:cubicBezTo>
                    <a:pt x="274" y="296"/>
                    <a:pt x="274" y="296"/>
                    <a:pt x="274" y="296"/>
                  </a:cubicBezTo>
                  <a:cubicBezTo>
                    <a:pt x="269" y="296"/>
                    <a:pt x="269" y="296"/>
                    <a:pt x="269" y="296"/>
                  </a:cubicBezTo>
                  <a:lnTo>
                    <a:pt x="271" y="292"/>
                  </a:lnTo>
                  <a:close/>
                  <a:moveTo>
                    <a:pt x="277" y="308"/>
                  </a:moveTo>
                  <a:cubicBezTo>
                    <a:pt x="271" y="314"/>
                    <a:pt x="271" y="314"/>
                    <a:pt x="271" y="314"/>
                  </a:cubicBezTo>
                  <a:cubicBezTo>
                    <a:pt x="269" y="303"/>
                    <a:pt x="269" y="303"/>
                    <a:pt x="269" y="303"/>
                  </a:cubicBezTo>
                  <a:lnTo>
                    <a:pt x="277" y="308"/>
                  </a:lnTo>
                  <a:close/>
                  <a:moveTo>
                    <a:pt x="278" y="310"/>
                  </a:moveTo>
                  <a:cubicBezTo>
                    <a:pt x="279" y="316"/>
                    <a:pt x="279" y="316"/>
                    <a:pt x="279" y="316"/>
                  </a:cubicBezTo>
                  <a:cubicBezTo>
                    <a:pt x="272" y="316"/>
                    <a:pt x="272" y="316"/>
                    <a:pt x="272" y="316"/>
                  </a:cubicBezTo>
                  <a:lnTo>
                    <a:pt x="278" y="310"/>
                  </a:lnTo>
                  <a:close/>
                  <a:moveTo>
                    <a:pt x="279" y="317"/>
                  </a:moveTo>
                  <a:cubicBezTo>
                    <a:pt x="281" y="322"/>
                    <a:pt x="281" y="322"/>
                    <a:pt x="281" y="322"/>
                  </a:cubicBezTo>
                  <a:cubicBezTo>
                    <a:pt x="273" y="317"/>
                    <a:pt x="273" y="317"/>
                    <a:pt x="273" y="317"/>
                  </a:cubicBezTo>
                  <a:lnTo>
                    <a:pt x="279" y="317"/>
                  </a:lnTo>
                  <a:close/>
                  <a:moveTo>
                    <a:pt x="281" y="316"/>
                  </a:moveTo>
                  <a:cubicBezTo>
                    <a:pt x="280" y="311"/>
                    <a:pt x="280" y="311"/>
                    <a:pt x="280" y="311"/>
                  </a:cubicBezTo>
                  <a:cubicBezTo>
                    <a:pt x="287" y="316"/>
                    <a:pt x="287" y="316"/>
                    <a:pt x="287" y="316"/>
                  </a:cubicBezTo>
                  <a:lnTo>
                    <a:pt x="281" y="316"/>
                  </a:lnTo>
                  <a:close/>
                  <a:moveTo>
                    <a:pt x="287" y="317"/>
                  </a:moveTo>
                  <a:cubicBezTo>
                    <a:pt x="282" y="322"/>
                    <a:pt x="282" y="322"/>
                    <a:pt x="282" y="322"/>
                  </a:cubicBezTo>
                  <a:cubicBezTo>
                    <a:pt x="281" y="317"/>
                    <a:pt x="281" y="317"/>
                    <a:pt x="281" y="317"/>
                  </a:cubicBezTo>
                  <a:lnTo>
                    <a:pt x="287" y="317"/>
                  </a:lnTo>
                  <a:close/>
                  <a:moveTo>
                    <a:pt x="281" y="326"/>
                  </a:moveTo>
                  <a:cubicBezTo>
                    <a:pt x="282" y="332"/>
                    <a:pt x="282" y="332"/>
                    <a:pt x="282" y="332"/>
                  </a:cubicBezTo>
                  <a:cubicBezTo>
                    <a:pt x="275" y="332"/>
                    <a:pt x="275" y="332"/>
                    <a:pt x="275" y="332"/>
                  </a:cubicBezTo>
                  <a:lnTo>
                    <a:pt x="281" y="326"/>
                  </a:lnTo>
                  <a:close/>
                  <a:moveTo>
                    <a:pt x="283" y="333"/>
                  </a:moveTo>
                  <a:cubicBezTo>
                    <a:pt x="284" y="338"/>
                    <a:pt x="284" y="338"/>
                    <a:pt x="284" y="338"/>
                  </a:cubicBezTo>
                  <a:cubicBezTo>
                    <a:pt x="277" y="333"/>
                    <a:pt x="277" y="333"/>
                    <a:pt x="277" y="333"/>
                  </a:cubicBezTo>
                  <a:lnTo>
                    <a:pt x="283" y="333"/>
                  </a:lnTo>
                  <a:close/>
                  <a:moveTo>
                    <a:pt x="283" y="326"/>
                  </a:moveTo>
                  <a:cubicBezTo>
                    <a:pt x="292" y="332"/>
                    <a:pt x="292" y="332"/>
                    <a:pt x="292" y="332"/>
                  </a:cubicBezTo>
                  <a:cubicBezTo>
                    <a:pt x="285" y="331"/>
                    <a:pt x="285" y="331"/>
                    <a:pt x="285" y="331"/>
                  </a:cubicBezTo>
                  <a:lnTo>
                    <a:pt x="283" y="326"/>
                  </a:lnTo>
                  <a:close/>
                  <a:moveTo>
                    <a:pt x="292" y="333"/>
                  </a:moveTo>
                  <a:cubicBezTo>
                    <a:pt x="286" y="338"/>
                    <a:pt x="286" y="338"/>
                    <a:pt x="286" y="338"/>
                  </a:cubicBezTo>
                  <a:cubicBezTo>
                    <a:pt x="285" y="333"/>
                    <a:pt x="285" y="333"/>
                    <a:pt x="285" y="333"/>
                  </a:cubicBezTo>
                  <a:lnTo>
                    <a:pt x="292" y="333"/>
                  </a:lnTo>
                  <a:close/>
                  <a:moveTo>
                    <a:pt x="288" y="314"/>
                  </a:moveTo>
                  <a:cubicBezTo>
                    <a:pt x="280" y="308"/>
                    <a:pt x="280" y="308"/>
                    <a:pt x="280" y="308"/>
                  </a:cubicBezTo>
                  <a:cubicBezTo>
                    <a:pt x="285" y="303"/>
                    <a:pt x="285" y="303"/>
                    <a:pt x="285" y="303"/>
                  </a:cubicBezTo>
                  <a:lnTo>
                    <a:pt x="288" y="314"/>
                  </a:lnTo>
                  <a:close/>
                  <a:moveTo>
                    <a:pt x="283" y="302"/>
                  </a:moveTo>
                  <a:cubicBezTo>
                    <a:pt x="279" y="307"/>
                    <a:pt x="279" y="307"/>
                    <a:pt x="279" y="307"/>
                  </a:cubicBezTo>
                  <a:cubicBezTo>
                    <a:pt x="278" y="302"/>
                    <a:pt x="278" y="302"/>
                    <a:pt x="278" y="302"/>
                  </a:cubicBezTo>
                  <a:lnTo>
                    <a:pt x="283" y="302"/>
                  </a:lnTo>
                  <a:close/>
                  <a:moveTo>
                    <a:pt x="282" y="294"/>
                  </a:moveTo>
                  <a:cubicBezTo>
                    <a:pt x="280" y="291"/>
                    <a:pt x="280" y="291"/>
                    <a:pt x="280" y="291"/>
                  </a:cubicBezTo>
                  <a:cubicBezTo>
                    <a:pt x="281" y="289"/>
                    <a:pt x="281" y="289"/>
                    <a:pt x="281" y="289"/>
                  </a:cubicBezTo>
                  <a:lnTo>
                    <a:pt x="282" y="294"/>
                  </a:lnTo>
                  <a:close/>
                  <a:moveTo>
                    <a:pt x="281" y="288"/>
                  </a:moveTo>
                  <a:cubicBezTo>
                    <a:pt x="279" y="291"/>
                    <a:pt x="279" y="291"/>
                    <a:pt x="279" y="291"/>
                  </a:cubicBezTo>
                  <a:cubicBezTo>
                    <a:pt x="276" y="288"/>
                    <a:pt x="276" y="288"/>
                    <a:pt x="276" y="288"/>
                  </a:cubicBezTo>
                  <a:lnTo>
                    <a:pt x="281" y="288"/>
                  </a:lnTo>
                  <a:close/>
                  <a:moveTo>
                    <a:pt x="278" y="274"/>
                  </a:moveTo>
                  <a:cubicBezTo>
                    <a:pt x="275" y="274"/>
                    <a:pt x="275" y="274"/>
                    <a:pt x="275" y="274"/>
                  </a:cubicBezTo>
                  <a:cubicBezTo>
                    <a:pt x="272" y="272"/>
                    <a:pt x="272" y="272"/>
                    <a:pt x="272" y="272"/>
                  </a:cubicBezTo>
                  <a:cubicBezTo>
                    <a:pt x="277" y="265"/>
                    <a:pt x="277" y="265"/>
                    <a:pt x="277" y="265"/>
                  </a:cubicBezTo>
                  <a:lnTo>
                    <a:pt x="278" y="274"/>
                  </a:lnTo>
                  <a:close/>
                  <a:moveTo>
                    <a:pt x="271" y="271"/>
                  </a:moveTo>
                  <a:cubicBezTo>
                    <a:pt x="265" y="264"/>
                    <a:pt x="265" y="264"/>
                    <a:pt x="265" y="264"/>
                  </a:cubicBezTo>
                  <a:cubicBezTo>
                    <a:pt x="277" y="265"/>
                    <a:pt x="277" y="265"/>
                    <a:pt x="277" y="265"/>
                  </a:cubicBezTo>
                  <a:lnTo>
                    <a:pt x="271" y="271"/>
                  </a:lnTo>
                  <a:close/>
                  <a:moveTo>
                    <a:pt x="276" y="261"/>
                  </a:moveTo>
                  <a:cubicBezTo>
                    <a:pt x="270" y="256"/>
                    <a:pt x="270" y="256"/>
                    <a:pt x="270" y="256"/>
                  </a:cubicBezTo>
                  <a:cubicBezTo>
                    <a:pt x="275" y="251"/>
                    <a:pt x="275" y="251"/>
                    <a:pt x="275" y="251"/>
                  </a:cubicBezTo>
                  <a:lnTo>
                    <a:pt x="276" y="261"/>
                  </a:lnTo>
                  <a:close/>
                  <a:moveTo>
                    <a:pt x="269" y="254"/>
                  </a:moveTo>
                  <a:cubicBezTo>
                    <a:pt x="264" y="250"/>
                    <a:pt x="264" y="250"/>
                    <a:pt x="264" y="250"/>
                  </a:cubicBezTo>
                  <a:cubicBezTo>
                    <a:pt x="274" y="249"/>
                    <a:pt x="274" y="249"/>
                    <a:pt x="274" y="249"/>
                  </a:cubicBezTo>
                  <a:lnTo>
                    <a:pt x="269" y="254"/>
                  </a:lnTo>
                  <a:close/>
                  <a:moveTo>
                    <a:pt x="274" y="245"/>
                  </a:moveTo>
                  <a:cubicBezTo>
                    <a:pt x="268" y="241"/>
                    <a:pt x="268" y="241"/>
                    <a:pt x="268" y="241"/>
                  </a:cubicBezTo>
                  <a:cubicBezTo>
                    <a:pt x="273" y="235"/>
                    <a:pt x="273" y="235"/>
                    <a:pt x="273" y="235"/>
                  </a:cubicBezTo>
                  <a:lnTo>
                    <a:pt x="274" y="245"/>
                  </a:lnTo>
                  <a:close/>
                  <a:moveTo>
                    <a:pt x="267" y="239"/>
                  </a:moveTo>
                  <a:cubicBezTo>
                    <a:pt x="262" y="234"/>
                    <a:pt x="262" y="234"/>
                    <a:pt x="262" y="234"/>
                  </a:cubicBezTo>
                  <a:cubicBezTo>
                    <a:pt x="272" y="234"/>
                    <a:pt x="272" y="234"/>
                    <a:pt x="272" y="234"/>
                  </a:cubicBezTo>
                  <a:lnTo>
                    <a:pt x="267" y="239"/>
                  </a:lnTo>
                  <a:close/>
                  <a:moveTo>
                    <a:pt x="272" y="230"/>
                  </a:moveTo>
                  <a:cubicBezTo>
                    <a:pt x="267" y="226"/>
                    <a:pt x="267" y="226"/>
                    <a:pt x="267" y="226"/>
                  </a:cubicBezTo>
                  <a:cubicBezTo>
                    <a:pt x="271" y="220"/>
                    <a:pt x="271" y="220"/>
                    <a:pt x="271" y="220"/>
                  </a:cubicBezTo>
                  <a:lnTo>
                    <a:pt x="272" y="230"/>
                  </a:lnTo>
                  <a:close/>
                  <a:moveTo>
                    <a:pt x="271" y="216"/>
                  </a:moveTo>
                  <a:cubicBezTo>
                    <a:pt x="265" y="211"/>
                    <a:pt x="265" y="211"/>
                    <a:pt x="265" y="211"/>
                  </a:cubicBezTo>
                  <a:cubicBezTo>
                    <a:pt x="270" y="206"/>
                    <a:pt x="270" y="206"/>
                    <a:pt x="270" y="206"/>
                  </a:cubicBezTo>
                  <a:lnTo>
                    <a:pt x="271" y="216"/>
                  </a:lnTo>
                  <a:close/>
                  <a:moveTo>
                    <a:pt x="270" y="202"/>
                  </a:moveTo>
                  <a:cubicBezTo>
                    <a:pt x="264" y="197"/>
                    <a:pt x="264" y="197"/>
                    <a:pt x="264" y="197"/>
                  </a:cubicBezTo>
                  <a:cubicBezTo>
                    <a:pt x="269" y="192"/>
                    <a:pt x="269" y="192"/>
                    <a:pt x="269" y="192"/>
                  </a:cubicBezTo>
                  <a:lnTo>
                    <a:pt x="270" y="202"/>
                  </a:lnTo>
                  <a:close/>
                  <a:moveTo>
                    <a:pt x="268" y="178"/>
                  </a:moveTo>
                  <a:cubicBezTo>
                    <a:pt x="269" y="187"/>
                    <a:pt x="269" y="187"/>
                    <a:pt x="269" y="187"/>
                  </a:cubicBezTo>
                  <a:cubicBezTo>
                    <a:pt x="264" y="183"/>
                    <a:pt x="264" y="183"/>
                    <a:pt x="264" y="183"/>
                  </a:cubicBezTo>
                  <a:lnTo>
                    <a:pt x="268" y="178"/>
                  </a:lnTo>
                  <a:close/>
                  <a:moveTo>
                    <a:pt x="263" y="181"/>
                  </a:moveTo>
                  <a:cubicBezTo>
                    <a:pt x="258" y="177"/>
                    <a:pt x="258" y="177"/>
                    <a:pt x="258" y="177"/>
                  </a:cubicBezTo>
                  <a:cubicBezTo>
                    <a:pt x="268" y="177"/>
                    <a:pt x="268" y="177"/>
                    <a:pt x="268" y="177"/>
                  </a:cubicBezTo>
                  <a:lnTo>
                    <a:pt x="263" y="181"/>
                  </a:lnTo>
                  <a:close/>
                  <a:moveTo>
                    <a:pt x="268" y="173"/>
                  </a:moveTo>
                  <a:cubicBezTo>
                    <a:pt x="263" y="169"/>
                    <a:pt x="263" y="169"/>
                    <a:pt x="263" y="169"/>
                  </a:cubicBezTo>
                  <a:cubicBezTo>
                    <a:pt x="267" y="164"/>
                    <a:pt x="267" y="164"/>
                    <a:pt x="267" y="164"/>
                  </a:cubicBezTo>
                  <a:lnTo>
                    <a:pt x="268" y="173"/>
                  </a:lnTo>
                  <a:close/>
                  <a:moveTo>
                    <a:pt x="267" y="160"/>
                  </a:moveTo>
                  <a:cubicBezTo>
                    <a:pt x="263" y="156"/>
                    <a:pt x="263" y="156"/>
                    <a:pt x="263" y="156"/>
                  </a:cubicBezTo>
                  <a:cubicBezTo>
                    <a:pt x="267" y="152"/>
                    <a:pt x="267" y="152"/>
                    <a:pt x="267" y="152"/>
                  </a:cubicBezTo>
                  <a:lnTo>
                    <a:pt x="267" y="160"/>
                  </a:lnTo>
                  <a:close/>
                  <a:moveTo>
                    <a:pt x="266" y="140"/>
                  </a:moveTo>
                  <a:cubicBezTo>
                    <a:pt x="266" y="147"/>
                    <a:pt x="266" y="147"/>
                    <a:pt x="266" y="147"/>
                  </a:cubicBezTo>
                  <a:cubicBezTo>
                    <a:pt x="262" y="144"/>
                    <a:pt x="262" y="144"/>
                    <a:pt x="262" y="144"/>
                  </a:cubicBezTo>
                  <a:lnTo>
                    <a:pt x="266" y="140"/>
                  </a:lnTo>
                  <a:close/>
                  <a:moveTo>
                    <a:pt x="266" y="136"/>
                  </a:moveTo>
                  <a:cubicBezTo>
                    <a:pt x="262" y="132"/>
                    <a:pt x="262" y="132"/>
                    <a:pt x="262" y="132"/>
                  </a:cubicBezTo>
                  <a:cubicBezTo>
                    <a:pt x="265" y="128"/>
                    <a:pt x="265" y="128"/>
                    <a:pt x="265" y="128"/>
                  </a:cubicBezTo>
                  <a:lnTo>
                    <a:pt x="266" y="136"/>
                  </a:lnTo>
                  <a:close/>
                  <a:moveTo>
                    <a:pt x="265" y="125"/>
                  </a:moveTo>
                  <a:cubicBezTo>
                    <a:pt x="262" y="121"/>
                    <a:pt x="262" y="121"/>
                    <a:pt x="262" y="121"/>
                  </a:cubicBezTo>
                  <a:cubicBezTo>
                    <a:pt x="265" y="118"/>
                    <a:pt x="265" y="118"/>
                    <a:pt x="265" y="118"/>
                  </a:cubicBezTo>
                  <a:lnTo>
                    <a:pt x="265" y="125"/>
                  </a:lnTo>
                  <a:close/>
                  <a:moveTo>
                    <a:pt x="264" y="114"/>
                  </a:moveTo>
                  <a:cubicBezTo>
                    <a:pt x="261" y="111"/>
                    <a:pt x="261" y="111"/>
                    <a:pt x="261" y="111"/>
                  </a:cubicBezTo>
                  <a:cubicBezTo>
                    <a:pt x="264" y="108"/>
                    <a:pt x="264" y="108"/>
                    <a:pt x="264" y="108"/>
                  </a:cubicBezTo>
                  <a:lnTo>
                    <a:pt x="264" y="114"/>
                  </a:lnTo>
                  <a:close/>
                  <a:moveTo>
                    <a:pt x="264" y="98"/>
                  </a:moveTo>
                  <a:cubicBezTo>
                    <a:pt x="264" y="104"/>
                    <a:pt x="264" y="104"/>
                    <a:pt x="264" y="104"/>
                  </a:cubicBezTo>
                  <a:cubicBezTo>
                    <a:pt x="261" y="101"/>
                    <a:pt x="261" y="101"/>
                    <a:pt x="261" y="101"/>
                  </a:cubicBezTo>
                  <a:lnTo>
                    <a:pt x="264" y="98"/>
                  </a:lnTo>
                  <a:close/>
                  <a:moveTo>
                    <a:pt x="260" y="101"/>
                  </a:moveTo>
                  <a:cubicBezTo>
                    <a:pt x="257" y="98"/>
                    <a:pt x="257" y="98"/>
                    <a:pt x="257" y="98"/>
                  </a:cubicBezTo>
                  <a:cubicBezTo>
                    <a:pt x="263" y="98"/>
                    <a:pt x="263" y="98"/>
                    <a:pt x="263" y="98"/>
                  </a:cubicBezTo>
                  <a:lnTo>
                    <a:pt x="260" y="101"/>
                  </a:lnTo>
                  <a:close/>
                  <a:moveTo>
                    <a:pt x="263" y="95"/>
                  </a:moveTo>
                  <a:cubicBezTo>
                    <a:pt x="260" y="92"/>
                    <a:pt x="260" y="92"/>
                    <a:pt x="260" y="92"/>
                  </a:cubicBezTo>
                  <a:cubicBezTo>
                    <a:pt x="263" y="89"/>
                    <a:pt x="263" y="89"/>
                    <a:pt x="263" y="89"/>
                  </a:cubicBezTo>
                  <a:lnTo>
                    <a:pt x="263" y="95"/>
                  </a:lnTo>
                  <a:close/>
                  <a:moveTo>
                    <a:pt x="262" y="78"/>
                  </a:moveTo>
                  <a:cubicBezTo>
                    <a:pt x="260" y="76"/>
                    <a:pt x="260" y="76"/>
                    <a:pt x="260" y="76"/>
                  </a:cubicBezTo>
                  <a:cubicBezTo>
                    <a:pt x="262" y="73"/>
                    <a:pt x="262" y="73"/>
                    <a:pt x="262" y="73"/>
                  </a:cubicBezTo>
                  <a:lnTo>
                    <a:pt x="262" y="78"/>
                  </a:lnTo>
                  <a:close/>
                  <a:moveTo>
                    <a:pt x="262" y="72"/>
                  </a:moveTo>
                  <a:cubicBezTo>
                    <a:pt x="259" y="75"/>
                    <a:pt x="259" y="75"/>
                    <a:pt x="259" y="75"/>
                  </a:cubicBezTo>
                  <a:cubicBezTo>
                    <a:pt x="257" y="72"/>
                    <a:pt x="257" y="72"/>
                    <a:pt x="257" y="72"/>
                  </a:cubicBezTo>
                  <a:lnTo>
                    <a:pt x="262" y="72"/>
                  </a:lnTo>
                  <a:close/>
                  <a:moveTo>
                    <a:pt x="256" y="73"/>
                  </a:moveTo>
                  <a:cubicBezTo>
                    <a:pt x="258" y="76"/>
                    <a:pt x="258" y="76"/>
                    <a:pt x="258" y="76"/>
                  </a:cubicBezTo>
                  <a:cubicBezTo>
                    <a:pt x="256" y="78"/>
                    <a:pt x="256" y="78"/>
                    <a:pt x="256" y="78"/>
                  </a:cubicBezTo>
                  <a:lnTo>
                    <a:pt x="256" y="73"/>
                  </a:lnTo>
                  <a:close/>
                  <a:moveTo>
                    <a:pt x="256" y="81"/>
                  </a:moveTo>
                  <a:cubicBezTo>
                    <a:pt x="258" y="84"/>
                    <a:pt x="258" y="84"/>
                    <a:pt x="258" y="84"/>
                  </a:cubicBezTo>
                  <a:cubicBezTo>
                    <a:pt x="256" y="86"/>
                    <a:pt x="256" y="86"/>
                    <a:pt x="256" y="86"/>
                  </a:cubicBezTo>
                  <a:lnTo>
                    <a:pt x="256" y="81"/>
                  </a:lnTo>
                  <a:close/>
                  <a:moveTo>
                    <a:pt x="256" y="192"/>
                  </a:moveTo>
                  <a:cubicBezTo>
                    <a:pt x="256" y="203"/>
                    <a:pt x="256" y="203"/>
                    <a:pt x="256" y="203"/>
                  </a:cubicBezTo>
                  <a:cubicBezTo>
                    <a:pt x="255" y="203"/>
                    <a:pt x="255" y="203"/>
                    <a:pt x="255" y="203"/>
                  </a:cubicBezTo>
                  <a:lnTo>
                    <a:pt x="256" y="192"/>
                  </a:lnTo>
                  <a:close/>
                  <a:moveTo>
                    <a:pt x="255" y="95"/>
                  </a:moveTo>
                  <a:cubicBezTo>
                    <a:pt x="252" y="92"/>
                    <a:pt x="252" y="92"/>
                    <a:pt x="252" y="92"/>
                  </a:cubicBezTo>
                  <a:cubicBezTo>
                    <a:pt x="255" y="90"/>
                    <a:pt x="255" y="90"/>
                    <a:pt x="255" y="90"/>
                  </a:cubicBezTo>
                  <a:lnTo>
                    <a:pt x="255" y="95"/>
                  </a:lnTo>
                  <a:close/>
                  <a:moveTo>
                    <a:pt x="255" y="78"/>
                  </a:moveTo>
                  <a:cubicBezTo>
                    <a:pt x="252" y="76"/>
                    <a:pt x="252" y="76"/>
                    <a:pt x="252" y="76"/>
                  </a:cubicBezTo>
                  <a:cubicBezTo>
                    <a:pt x="255" y="73"/>
                    <a:pt x="255" y="73"/>
                    <a:pt x="255" y="73"/>
                  </a:cubicBezTo>
                  <a:lnTo>
                    <a:pt x="255" y="78"/>
                  </a:lnTo>
                  <a:close/>
                  <a:moveTo>
                    <a:pt x="254" y="72"/>
                  </a:moveTo>
                  <a:cubicBezTo>
                    <a:pt x="252" y="75"/>
                    <a:pt x="252" y="75"/>
                    <a:pt x="252" y="75"/>
                  </a:cubicBezTo>
                  <a:cubicBezTo>
                    <a:pt x="249" y="72"/>
                    <a:pt x="249" y="72"/>
                    <a:pt x="249" y="72"/>
                  </a:cubicBezTo>
                  <a:lnTo>
                    <a:pt x="254" y="72"/>
                  </a:lnTo>
                  <a:close/>
                  <a:moveTo>
                    <a:pt x="248" y="73"/>
                  </a:moveTo>
                  <a:cubicBezTo>
                    <a:pt x="251" y="76"/>
                    <a:pt x="251" y="76"/>
                    <a:pt x="251" y="76"/>
                  </a:cubicBezTo>
                  <a:cubicBezTo>
                    <a:pt x="248" y="78"/>
                    <a:pt x="248" y="78"/>
                    <a:pt x="248" y="78"/>
                  </a:cubicBezTo>
                  <a:lnTo>
                    <a:pt x="248" y="73"/>
                  </a:lnTo>
                  <a:close/>
                  <a:moveTo>
                    <a:pt x="248" y="82"/>
                  </a:moveTo>
                  <a:cubicBezTo>
                    <a:pt x="251" y="84"/>
                    <a:pt x="251" y="84"/>
                    <a:pt x="251" y="84"/>
                  </a:cubicBezTo>
                  <a:cubicBezTo>
                    <a:pt x="248" y="86"/>
                    <a:pt x="248" y="86"/>
                    <a:pt x="248" y="86"/>
                  </a:cubicBezTo>
                  <a:lnTo>
                    <a:pt x="248" y="82"/>
                  </a:lnTo>
                  <a:close/>
                  <a:moveTo>
                    <a:pt x="248" y="90"/>
                  </a:moveTo>
                  <a:cubicBezTo>
                    <a:pt x="251" y="92"/>
                    <a:pt x="251" y="92"/>
                    <a:pt x="251" y="92"/>
                  </a:cubicBezTo>
                  <a:cubicBezTo>
                    <a:pt x="248" y="95"/>
                    <a:pt x="248" y="95"/>
                    <a:pt x="248" y="95"/>
                  </a:cubicBezTo>
                  <a:lnTo>
                    <a:pt x="248" y="90"/>
                  </a:lnTo>
                  <a:close/>
                  <a:moveTo>
                    <a:pt x="247" y="99"/>
                  </a:moveTo>
                  <a:cubicBezTo>
                    <a:pt x="250" y="102"/>
                    <a:pt x="250" y="102"/>
                    <a:pt x="250" y="102"/>
                  </a:cubicBezTo>
                  <a:cubicBezTo>
                    <a:pt x="247" y="105"/>
                    <a:pt x="247" y="105"/>
                    <a:pt x="247" y="105"/>
                  </a:cubicBezTo>
                  <a:lnTo>
                    <a:pt x="247" y="99"/>
                  </a:lnTo>
                  <a:close/>
                  <a:moveTo>
                    <a:pt x="247" y="108"/>
                  </a:moveTo>
                  <a:cubicBezTo>
                    <a:pt x="250" y="111"/>
                    <a:pt x="250" y="111"/>
                    <a:pt x="250" y="111"/>
                  </a:cubicBezTo>
                  <a:cubicBezTo>
                    <a:pt x="246" y="114"/>
                    <a:pt x="246" y="114"/>
                    <a:pt x="246" y="114"/>
                  </a:cubicBezTo>
                  <a:lnTo>
                    <a:pt x="247" y="108"/>
                  </a:lnTo>
                  <a:close/>
                  <a:moveTo>
                    <a:pt x="246" y="118"/>
                  </a:moveTo>
                  <a:cubicBezTo>
                    <a:pt x="250" y="122"/>
                    <a:pt x="250" y="122"/>
                    <a:pt x="250" y="122"/>
                  </a:cubicBezTo>
                  <a:cubicBezTo>
                    <a:pt x="246" y="125"/>
                    <a:pt x="246" y="125"/>
                    <a:pt x="246" y="125"/>
                  </a:cubicBezTo>
                  <a:lnTo>
                    <a:pt x="246" y="118"/>
                  </a:lnTo>
                  <a:close/>
                  <a:moveTo>
                    <a:pt x="246" y="129"/>
                  </a:moveTo>
                  <a:cubicBezTo>
                    <a:pt x="249" y="132"/>
                    <a:pt x="249" y="132"/>
                    <a:pt x="249" y="132"/>
                  </a:cubicBezTo>
                  <a:cubicBezTo>
                    <a:pt x="246" y="136"/>
                    <a:pt x="246" y="136"/>
                    <a:pt x="246" y="136"/>
                  </a:cubicBezTo>
                  <a:lnTo>
                    <a:pt x="246" y="129"/>
                  </a:lnTo>
                  <a:close/>
                  <a:moveTo>
                    <a:pt x="245" y="140"/>
                  </a:moveTo>
                  <a:cubicBezTo>
                    <a:pt x="249" y="144"/>
                    <a:pt x="249" y="144"/>
                    <a:pt x="249" y="144"/>
                  </a:cubicBezTo>
                  <a:cubicBezTo>
                    <a:pt x="245" y="147"/>
                    <a:pt x="245" y="147"/>
                    <a:pt x="245" y="147"/>
                  </a:cubicBezTo>
                  <a:lnTo>
                    <a:pt x="245" y="140"/>
                  </a:lnTo>
                  <a:close/>
                  <a:moveTo>
                    <a:pt x="245" y="152"/>
                  </a:moveTo>
                  <a:cubicBezTo>
                    <a:pt x="249" y="156"/>
                    <a:pt x="249" y="156"/>
                    <a:pt x="249" y="156"/>
                  </a:cubicBezTo>
                  <a:cubicBezTo>
                    <a:pt x="244" y="160"/>
                    <a:pt x="244" y="160"/>
                    <a:pt x="244" y="160"/>
                  </a:cubicBezTo>
                  <a:lnTo>
                    <a:pt x="245" y="152"/>
                  </a:lnTo>
                  <a:close/>
                  <a:moveTo>
                    <a:pt x="244" y="164"/>
                  </a:moveTo>
                  <a:cubicBezTo>
                    <a:pt x="248" y="169"/>
                    <a:pt x="248" y="169"/>
                    <a:pt x="248" y="169"/>
                  </a:cubicBezTo>
                  <a:cubicBezTo>
                    <a:pt x="244" y="173"/>
                    <a:pt x="244" y="173"/>
                    <a:pt x="244" y="173"/>
                  </a:cubicBezTo>
                  <a:lnTo>
                    <a:pt x="244" y="164"/>
                  </a:lnTo>
                  <a:close/>
                  <a:moveTo>
                    <a:pt x="243" y="178"/>
                  </a:moveTo>
                  <a:cubicBezTo>
                    <a:pt x="248" y="183"/>
                    <a:pt x="248" y="183"/>
                    <a:pt x="248" y="183"/>
                  </a:cubicBezTo>
                  <a:cubicBezTo>
                    <a:pt x="243" y="188"/>
                    <a:pt x="243" y="188"/>
                    <a:pt x="243" y="188"/>
                  </a:cubicBezTo>
                  <a:lnTo>
                    <a:pt x="243" y="178"/>
                  </a:lnTo>
                  <a:close/>
                  <a:moveTo>
                    <a:pt x="242" y="192"/>
                  </a:moveTo>
                  <a:cubicBezTo>
                    <a:pt x="247" y="197"/>
                    <a:pt x="247" y="197"/>
                    <a:pt x="247" y="197"/>
                  </a:cubicBezTo>
                  <a:cubicBezTo>
                    <a:pt x="242" y="202"/>
                    <a:pt x="242" y="202"/>
                    <a:pt x="242" y="202"/>
                  </a:cubicBezTo>
                  <a:lnTo>
                    <a:pt x="242" y="192"/>
                  </a:lnTo>
                  <a:close/>
                  <a:moveTo>
                    <a:pt x="241" y="206"/>
                  </a:moveTo>
                  <a:cubicBezTo>
                    <a:pt x="246" y="211"/>
                    <a:pt x="246" y="211"/>
                    <a:pt x="246" y="211"/>
                  </a:cubicBezTo>
                  <a:cubicBezTo>
                    <a:pt x="241" y="216"/>
                    <a:pt x="241" y="216"/>
                    <a:pt x="241" y="216"/>
                  </a:cubicBezTo>
                  <a:lnTo>
                    <a:pt x="241" y="206"/>
                  </a:lnTo>
                  <a:close/>
                  <a:moveTo>
                    <a:pt x="241" y="220"/>
                  </a:moveTo>
                  <a:cubicBezTo>
                    <a:pt x="246" y="226"/>
                    <a:pt x="246" y="226"/>
                    <a:pt x="246" y="226"/>
                  </a:cubicBezTo>
                  <a:cubicBezTo>
                    <a:pt x="240" y="230"/>
                    <a:pt x="240" y="230"/>
                    <a:pt x="240" y="230"/>
                  </a:cubicBezTo>
                  <a:lnTo>
                    <a:pt x="241" y="220"/>
                  </a:lnTo>
                  <a:close/>
                  <a:moveTo>
                    <a:pt x="250" y="234"/>
                  </a:moveTo>
                  <a:cubicBezTo>
                    <a:pt x="244" y="239"/>
                    <a:pt x="244" y="239"/>
                    <a:pt x="244" y="239"/>
                  </a:cubicBezTo>
                  <a:cubicBezTo>
                    <a:pt x="239" y="234"/>
                    <a:pt x="239" y="234"/>
                    <a:pt x="239" y="234"/>
                  </a:cubicBezTo>
                  <a:lnTo>
                    <a:pt x="250" y="234"/>
                  </a:lnTo>
                  <a:close/>
                  <a:moveTo>
                    <a:pt x="239" y="236"/>
                  </a:moveTo>
                  <a:cubicBezTo>
                    <a:pt x="244" y="241"/>
                    <a:pt x="244" y="241"/>
                    <a:pt x="244" y="241"/>
                  </a:cubicBezTo>
                  <a:cubicBezTo>
                    <a:pt x="238" y="246"/>
                    <a:pt x="238" y="246"/>
                    <a:pt x="238" y="246"/>
                  </a:cubicBezTo>
                  <a:lnTo>
                    <a:pt x="239" y="236"/>
                  </a:lnTo>
                  <a:close/>
                  <a:moveTo>
                    <a:pt x="249" y="249"/>
                  </a:moveTo>
                  <a:cubicBezTo>
                    <a:pt x="243" y="254"/>
                    <a:pt x="243" y="254"/>
                    <a:pt x="243" y="254"/>
                  </a:cubicBezTo>
                  <a:cubicBezTo>
                    <a:pt x="238" y="249"/>
                    <a:pt x="238" y="249"/>
                    <a:pt x="238" y="249"/>
                  </a:cubicBezTo>
                  <a:lnTo>
                    <a:pt x="249" y="249"/>
                  </a:lnTo>
                  <a:close/>
                  <a:moveTo>
                    <a:pt x="238" y="250"/>
                  </a:moveTo>
                  <a:cubicBezTo>
                    <a:pt x="242" y="256"/>
                    <a:pt x="242" y="256"/>
                    <a:pt x="242" y="256"/>
                  </a:cubicBezTo>
                  <a:cubicBezTo>
                    <a:pt x="237" y="260"/>
                    <a:pt x="237" y="260"/>
                    <a:pt x="237" y="260"/>
                  </a:cubicBezTo>
                  <a:lnTo>
                    <a:pt x="238" y="250"/>
                  </a:lnTo>
                  <a:close/>
                  <a:moveTo>
                    <a:pt x="247" y="265"/>
                  </a:moveTo>
                  <a:cubicBezTo>
                    <a:pt x="241" y="270"/>
                    <a:pt x="241" y="270"/>
                    <a:pt x="241" y="270"/>
                  </a:cubicBezTo>
                  <a:cubicBezTo>
                    <a:pt x="236" y="265"/>
                    <a:pt x="236" y="265"/>
                    <a:pt x="236" y="265"/>
                  </a:cubicBezTo>
                  <a:lnTo>
                    <a:pt x="247" y="265"/>
                  </a:lnTo>
                  <a:close/>
                  <a:moveTo>
                    <a:pt x="235" y="266"/>
                  </a:moveTo>
                  <a:cubicBezTo>
                    <a:pt x="240" y="272"/>
                    <a:pt x="240" y="272"/>
                    <a:pt x="240" y="272"/>
                  </a:cubicBezTo>
                  <a:cubicBezTo>
                    <a:pt x="237" y="275"/>
                    <a:pt x="237" y="275"/>
                    <a:pt x="237" y="275"/>
                  </a:cubicBezTo>
                  <a:cubicBezTo>
                    <a:pt x="235" y="275"/>
                    <a:pt x="235" y="275"/>
                    <a:pt x="235" y="275"/>
                  </a:cubicBezTo>
                  <a:lnTo>
                    <a:pt x="235" y="266"/>
                  </a:lnTo>
                  <a:close/>
                  <a:moveTo>
                    <a:pt x="236" y="289"/>
                  </a:moveTo>
                  <a:cubicBezTo>
                    <a:pt x="233" y="291"/>
                    <a:pt x="233" y="291"/>
                    <a:pt x="233" y="291"/>
                  </a:cubicBezTo>
                  <a:cubicBezTo>
                    <a:pt x="232" y="288"/>
                    <a:pt x="232" y="288"/>
                    <a:pt x="232" y="288"/>
                  </a:cubicBezTo>
                  <a:lnTo>
                    <a:pt x="236" y="289"/>
                  </a:lnTo>
                  <a:close/>
                  <a:moveTo>
                    <a:pt x="231" y="289"/>
                  </a:moveTo>
                  <a:cubicBezTo>
                    <a:pt x="232" y="292"/>
                    <a:pt x="232" y="292"/>
                    <a:pt x="232" y="292"/>
                  </a:cubicBezTo>
                  <a:cubicBezTo>
                    <a:pt x="229" y="294"/>
                    <a:pt x="229" y="294"/>
                    <a:pt x="229" y="294"/>
                  </a:cubicBezTo>
                  <a:lnTo>
                    <a:pt x="231" y="289"/>
                  </a:lnTo>
                  <a:close/>
                  <a:moveTo>
                    <a:pt x="234" y="302"/>
                  </a:moveTo>
                  <a:cubicBezTo>
                    <a:pt x="233" y="307"/>
                    <a:pt x="233" y="307"/>
                    <a:pt x="233" y="307"/>
                  </a:cubicBezTo>
                  <a:cubicBezTo>
                    <a:pt x="228" y="302"/>
                    <a:pt x="228" y="302"/>
                    <a:pt x="228" y="302"/>
                  </a:cubicBezTo>
                  <a:lnTo>
                    <a:pt x="234" y="302"/>
                  </a:lnTo>
                  <a:close/>
                  <a:moveTo>
                    <a:pt x="227" y="303"/>
                  </a:moveTo>
                  <a:cubicBezTo>
                    <a:pt x="232" y="309"/>
                    <a:pt x="232" y="309"/>
                    <a:pt x="232" y="309"/>
                  </a:cubicBezTo>
                  <a:cubicBezTo>
                    <a:pt x="224" y="314"/>
                    <a:pt x="224" y="314"/>
                    <a:pt x="224" y="314"/>
                  </a:cubicBezTo>
                  <a:lnTo>
                    <a:pt x="227" y="303"/>
                  </a:lnTo>
                  <a:close/>
                  <a:moveTo>
                    <a:pt x="223" y="318"/>
                  </a:moveTo>
                  <a:cubicBezTo>
                    <a:pt x="229" y="324"/>
                    <a:pt x="229" y="324"/>
                    <a:pt x="229" y="324"/>
                  </a:cubicBezTo>
                  <a:cubicBezTo>
                    <a:pt x="220" y="330"/>
                    <a:pt x="220" y="330"/>
                    <a:pt x="220" y="330"/>
                  </a:cubicBezTo>
                  <a:lnTo>
                    <a:pt x="223" y="318"/>
                  </a:lnTo>
                  <a:close/>
                  <a:moveTo>
                    <a:pt x="228" y="331"/>
                  </a:moveTo>
                  <a:cubicBezTo>
                    <a:pt x="222" y="331"/>
                    <a:pt x="222" y="331"/>
                    <a:pt x="222" y="331"/>
                  </a:cubicBezTo>
                  <a:cubicBezTo>
                    <a:pt x="229" y="325"/>
                    <a:pt x="229" y="325"/>
                    <a:pt x="229" y="325"/>
                  </a:cubicBezTo>
                  <a:lnTo>
                    <a:pt x="228" y="331"/>
                  </a:lnTo>
                  <a:close/>
                  <a:moveTo>
                    <a:pt x="224" y="317"/>
                  </a:moveTo>
                  <a:cubicBezTo>
                    <a:pt x="231" y="317"/>
                    <a:pt x="231" y="317"/>
                    <a:pt x="231" y="317"/>
                  </a:cubicBezTo>
                  <a:cubicBezTo>
                    <a:pt x="230" y="322"/>
                    <a:pt x="230" y="322"/>
                    <a:pt x="230" y="322"/>
                  </a:cubicBezTo>
                  <a:lnTo>
                    <a:pt x="224" y="317"/>
                  </a:lnTo>
                  <a:close/>
                  <a:moveTo>
                    <a:pt x="230" y="330"/>
                  </a:moveTo>
                  <a:cubicBezTo>
                    <a:pt x="231" y="326"/>
                    <a:pt x="231" y="326"/>
                    <a:pt x="231" y="326"/>
                  </a:cubicBezTo>
                  <a:cubicBezTo>
                    <a:pt x="235" y="330"/>
                    <a:pt x="235" y="330"/>
                    <a:pt x="235" y="330"/>
                  </a:cubicBezTo>
                  <a:lnTo>
                    <a:pt x="230" y="330"/>
                  </a:lnTo>
                  <a:close/>
                  <a:moveTo>
                    <a:pt x="238" y="330"/>
                  </a:moveTo>
                  <a:cubicBezTo>
                    <a:pt x="237" y="330"/>
                    <a:pt x="237" y="330"/>
                    <a:pt x="237" y="330"/>
                  </a:cubicBezTo>
                  <a:cubicBezTo>
                    <a:pt x="232" y="324"/>
                    <a:pt x="232" y="324"/>
                    <a:pt x="232" y="324"/>
                  </a:cubicBezTo>
                  <a:cubicBezTo>
                    <a:pt x="240" y="318"/>
                    <a:pt x="240" y="318"/>
                    <a:pt x="240" y="318"/>
                  </a:cubicBezTo>
                  <a:lnTo>
                    <a:pt x="238" y="330"/>
                  </a:lnTo>
                  <a:close/>
                  <a:moveTo>
                    <a:pt x="241" y="314"/>
                  </a:moveTo>
                  <a:cubicBezTo>
                    <a:pt x="235" y="309"/>
                    <a:pt x="235" y="309"/>
                    <a:pt x="235" y="309"/>
                  </a:cubicBezTo>
                  <a:cubicBezTo>
                    <a:pt x="243" y="303"/>
                    <a:pt x="243" y="303"/>
                    <a:pt x="243" y="303"/>
                  </a:cubicBezTo>
                  <a:lnTo>
                    <a:pt x="241" y="314"/>
                  </a:lnTo>
                  <a:close/>
                  <a:moveTo>
                    <a:pt x="260" y="364"/>
                  </a:moveTo>
                  <a:cubicBezTo>
                    <a:pt x="254" y="364"/>
                    <a:pt x="254" y="364"/>
                    <a:pt x="254" y="364"/>
                  </a:cubicBezTo>
                  <a:cubicBezTo>
                    <a:pt x="254" y="357"/>
                    <a:pt x="254" y="357"/>
                    <a:pt x="254" y="357"/>
                  </a:cubicBezTo>
                  <a:cubicBezTo>
                    <a:pt x="260" y="357"/>
                    <a:pt x="260" y="357"/>
                    <a:pt x="260" y="357"/>
                  </a:cubicBezTo>
                  <a:lnTo>
                    <a:pt x="260" y="364"/>
                  </a:lnTo>
                  <a:close/>
                  <a:moveTo>
                    <a:pt x="267" y="342"/>
                  </a:moveTo>
                  <a:cubicBezTo>
                    <a:pt x="267" y="344"/>
                    <a:pt x="267" y="344"/>
                    <a:pt x="267" y="344"/>
                  </a:cubicBezTo>
                  <a:cubicBezTo>
                    <a:pt x="260" y="344"/>
                    <a:pt x="260" y="344"/>
                    <a:pt x="260" y="344"/>
                  </a:cubicBezTo>
                  <a:cubicBezTo>
                    <a:pt x="260" y="356"/>
                    <a:pt x="260" y="356"/>
                    <a:pt x="260" y="356"/>
                  </a:cubicBezTo>
                  <a:cubicBezTo>
                    <a:pt x="254" y="356"/>
                    <a:pt x="254" y="356"/>
                    <a:pt x="254" y="356"/>
                  </a:cubicBezTo>
                  <a:cubicBezTo>
                    <a:pt x="254" y="331"/>
                    <a:pt x="254" y="331"/>
                    <a:pt x="254" y="331"/>
                  </a:cubicBezTo>
                  <a:cubicBezTo>
                    <a:pt x="246" y="331"/>
                    <a:pt x="246" y="331"/>
                    <a:pt x="246" y="331"/>
                  </a:cubicBezTo>
                  <a:cubicBezTo>
                    <a:pt x="246" y="330"/>
                    <a:pt x="246" y="330"/>
                    <a:pt x="246" y="330"/>
                  </a:cubicBezTo>
                  <a:cubicBezTo>
                    <a:pt x="243" y="330"/>
                    <a:pt x="243" y="330"/>
                    <a:pt x="243" y="330"/>
                  </a:cubicBezTo>
                  <a:cubicBezTo>
                    <a:pt x="243" y="329"/>
                    <a:pt x="243" y="328"/>
                    <a:pt x="243" y="328"/>
                  </a:cubicBezTo>
                  <a:cubicBezTo>
                    <a:pt x="244" y="324"/>
                    <a:pt x="246" y="309"/>
                    <a:pt x="246" y="309"/>
                  </a:cubicBezTo>
                  <a:cubicBezTo>
                    <a:pt x="268" y="309"/>
                    <a:pt x="268" y="309"/>
                    <a:pt x="268" y="309"/>
                  </a:cubicBezTo>
                  <a:cubicBezTo>
                    <a:pt x="268" y="309"/>
                    <a:pt x="271" y="332"/>
                    <a:pt x="273" y="342"/>
                  </a:cubicBezTo>
                  <a:lnTo>
                    <a:pt x="267" y="342"/>
                  </a:lnTo>
                  <a:close/>
                  <a:moveTo>
                    <a:pt x="272" y="318"/>
                  </a:moveTo>
                  <a:cubicBezTo>
                    <a:pt x="280" y="324"/>
                    <a:pt x="280" y="324"/>
                    <a:pt x="280" y="324"/>
                  </a:cubicBezTo>
                  <a:cubicBezTo>
                    <a:pt x="274" y="330"/>
                    <a:pt x="274" y="330"/>
                    <a:pt x="274" y="330"/>
                  </a:cubicBezTo>
                  <a:lnTo>
                    <a:pt x="272" y="318"/>
                  </a:lnTo>
                  <a:close/>
                  <a:moveTo>
                    <a:pt x="278" y="343"/>
                  </a:moveTo>
                  <a:cubicBezTo>
                    <a:pt x="277" y="342"/>
                    <a:pt x="277" y="342"/>
                    <a:pt x="277" y="342"/>
                  </a:cubicBezTo>
                  <a:cubicBezTo>
                    <a:pt x="277" y="342"/>
                    <a:pt x="277" y="342"/>
                    <a:pt x="277" y="342"/>
                  </a:cubicBezTo>
                  <a:cubicBezTo>
                    <a:pt x="275" y="334"/>
                    <a:pt x="275" y="334"/>
                    <a:pt x="275" y="334"/>
                  </a:cubicBezTo>
                  <a:cubicBezTo>
                    <a:pt x="285" y="340"/>
                    <a:pt x="285" y="340"/>
                    <a:pt x="285" y="340"/>
                  </a:cubicBezTo>
                  <a:cubicBezTo>
                    <a:pt x="281" y="343"/>
                    <a:pt x="281" y="343"/>
                    <a:pt x="281" y="343"/>
                  </a:cubicBezTo>
                  <a:lnTo>
                    <a:pt x="278" y="343"/>
                  </a:lnTo>
                  <a:close/>
                  <a:moveTo>
                    <a:pt x="284" y="343"/>
                  </a:moveTo>
                  <a:cubicBezTo>
                    <a:pt x="286" y="341"/>
                    <a:pt x="286" y="341"/>
                    <a:pt x="286" y="341"/>
                  </a:cubicBezTo>
                  <a:cubicBezTo>
                    <a:pt x="286" y="343"/>
                    <a:pt x="286" y="343"/>
                    <a:pt x="286" y="343"/>
                  </a:cubicBezTo>
                  <a:lnTo>
                    <a:pt x="284" y="343"/>
                  </a:lnTo>
                  <a:close/>
                  <a:moveTo>
                    <a:pt x="288" y="343"/>
                  </a:moveTo>
                  <a:cubicBezTo>
                    <a:pt x="287" y="341"/>
                    <a:pt x="287" y="341"/>
                    <a:pt x="287" y="341"/>
                  </a:cubicBezTo>
                  <a:cubicBezTo>
                    <a:pt x="290" y="343"/>
                    <a:pt x="290" y="343"/>
                    <a:pt x="290" y="343"/>
                  </a:cubicBezTo>
                  <a:lnTo>
                    <a:pt x="288" y="343"/>
                  </a:lnTo>
                  <a:close/>
                  <a:moveTo>
                    <a:pt x="287" y="340"/>
                  </a:moveTo>
                  <a:cubicBezTo>
                    <a:pt x="293" y="334"/>
                    <a:pt x="293" y="334"/>
                    <a:pt x="293" y="334"/>
                  </a:cubicBezTo>
                  <a:cubicBezTo>
                    <a:pt x="298" y="347"/>
                    <a:pt x="298" y="347"/>
                    <a:pt x="298" y="347"/>
                  </a:cubicBezTo>
                  <a:cubicBezTo>
                    <a:pt x="295" y="345"/>
                    <a:pt x="295" y="345"/>
                    <a:pt x="295" y="345"/>
                  </a:cubicBezTo>
                  <a:cubicBezTo>
                    <a:pt x="295" y="345"/>
                    <a:pt x="295" y="345"/>
                    <a:pt x="295" y="345"/>
                  </a:cubicBezTo>
                  <a:cubicBezTo>
                    <a:pt x="294" y="345"/>
                    <a:pt x="294" y="345"/>
                    <a:pt x="294" y="345"/>
                  </a:cubicBezTo>
                  <a:lnTo>
                    <a:pt x="287" y="340"/>
                  </a:lnTo>
                  <a:close/>
                  <a:moveTo>
                    <a:pt x="297" y="349"/>
                  </a:moveTo>
                  <a:cubicBezTo>
                    <a:pt x="295" y="351"/>
                    <a:pt x="295" y="351"/>
                    <a:pt x="295" y="351"/>
                  </a:cubicBezTo>
                  <a:cubicBezTo>
                    <a:pt x="295" y="347"/>
                    <a:pt x="295" y="347"/>
                    <a:pt x="295" y="347"/>
                  </a:cubicBezTo>
                  <a:lnTo>
                    <a:pt x="297" y="349"/>
                  </a:lnTo>
                  <a:close/>
                  <a:moveTo>
                    <a:pt x="295" y="355"/>
                  </a:moveTo>
                  <a:cubicBezTo>
                    <a:pt x="295" y="354"/>
                    <a:pt x="295" y="354"/>
                    <a:pt x="295" y="354"/>
                  </a:cubicBezTo>
                  <a:cubicBezTo>
                    <a:pt x="299" y="350"/>
                    <a:pt x="299" y="350"/>
                    <a:pt x="299" y="350"/>
                  </a:cubicBezTo>
                  <a:cubicBezTo>
                    <a:pt x="301" y="355"/>
                    <a:pt x="301" y="355"/>
                    <a:pt x="301" y="355"/>
                  </a:cubicBezTo>
                  <a:lnTo>
                    <a:pt x="295" y="3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3" name="Freeform 22"/>
            <p:cNvSpPr>
              <a:spLocks noEditPoints="1"/>
            </p:cNvSpPr>
            <p:nvPr/>
          </p:nvSpPr>
          <p:spPr bwMode="auto">
            <a:xfrm>
              <a:off x="2" y="2271"/>
              <a:ext cx="2136" cy="340"/>
            </a:xfrm>
            <a:custGeom>
              <a:avLst/>
              <a:gdLst>
                <a:gd name="T0" fmla="*/ 1197 w 1317"/>
                <a:gd name="T1" fmla="*/ 56 h 209"/>
                <a:gd name="T2" fmla="*/ 1163 w 1317"/>
                <a:gd name="T3" fmla="*/ 92 h 209"/>
                <a:gd name="T4" fmla="*/ 1026 w 1317"/>
                <a:gd name="T5" fmla="*/ 110 h 209"/>
                <a:gd name="T6" fmla="*/ 970 w 1317"/>
                <a:gd name="T7" fmla="*/ 73 h 209"/>
                <a:gd name="T8" fmla="*/ 608 w 1317"/>
                <a:gd name="T9" fmla="*/ 3 h 209"/>
                <a:gd name="T10" fmla="*/ 107 w 1317"/>
                <a:gd name="T11" fmla="*/ 93 h 209"/>
                <a:gd name="T12" fmla="*/ 54 w 1317"/>
                <a:gd name="T13" fmla="*/ 75 h 209"/>
                <a:gd name="T14" fmla="*/ 192 w 1317"/>
                <a:gd name="T15" fmla="*/ 98 h 209"/>
                <a:gd name="T16" fmla="*/ 214 w 1317"/>
                <a:gd name="T17" fmla="*/ 80 h 209"/>
                <a:gd name="T18" fmla="*/ 227 w 1317"/>
                <a:gd name="T19" fmla="*/ 82 h 209"/>
                <a:gd name="T20" fmla="*/ 826 w 1317"/>
                <a:gd name="T21" fmla="*/ 77 h 209"/>
                <a:gd name="T22" fmla="*/ 783 w 1317"/>
                <a:gd name="T23" fmla="*/ 86 h 209"/>
                <a:gd name="T24" fmla="*/ 784 w 1317"/>
                <a:gd name="T25" fmla="*/ 78 h 209"/>
                <a:gd name="T26" fmla="*/ 777 w 1317"/>
                <a:gd name="T27" fmla="*/ 55 h 209"/>
                <a:gd name="T28" fmla="*/ 760 w 1317"/>
                <a:gd name="T29" fmla="*/ 49 h 209"/>
                <a:gd name="T30" fmla="*/ 750 w 1317"/>
                <a:gd name="T31" fmla="*/ 58 h 209"/>
                <a:gd name="T32" fmla="*/ 730 w 1317"/>
                <a:gd name="T33" fmla="*/ 39 h 209"/>
                <a:gd name="T34" fmla="*/ 723 w 1317"/>
                <a:gd name="T35" fmla="*/ 77 h 209"/>
                <a:gd name="T36" fmla="*/ 698 w 1317"/>
                <a:gd name="T37" fmla="*/ 110 h 209"/>
                <a:gd name="T38" fmla="*/ 696 w 1317"/>
                <a:gd name="T39" fmla="*/ 110 h 209"/>
                <a:gd name="T40" fmla="*/ 672 w 1317"/>
                <a:gd name="T41" fmla="*/ 44 h 209"/>
                <a:gd name="T42" fmla="*/ 675 w 1317"/>
                <a:gd name="T43" fmla="*/ 23 h 209"/>
                <a:gd name="T44" fmla="*/ 651 w 1317"/>
                <a:gd name="T45" fmla="*/ 19 h 209"/>
                <a:gd name="T46" fmla="*/ 642 w 1317"/>
                <a:gd name="T47" fmla="*/ 21 h 209"/>
                <a:gd name="T48" fmla="*/ 649 w 1317"/>
                <a:gd name="T49" fmla="*/ 110 h 209"/>
                <a:gd name="T50" fmla="*/ 623 w 1317"/>
                <a:gd name="T51" fmla="*/ 25 h 209"/>
                <a:gd name="T52" fmla="*/ 621 w 1317"/>
                <a:gd name="T53" fmla="*/ 28 h 209"/>
                <a:gd name="T54" fmla="*/ 613 w 1317"/>
                <a:gd name="T55" fmla="*/ 110 h 209"/>
                <a:gd name="T56" fmla="*/ 595 w 1317"/>
                <a:gd name="T57" fmla="*/ 17 h 209"/>
                <a:gd name="T58" fmla="*/ 592 w 1317"/>
                <a:gd name="T59" fmla="*/ 40 h 209"/>
                <a:gd name="T60" fmla="*/ 584 w 1317"/>
                <a:gd name="T61" fmla="*/ 9 h 209"/>
                <a:gd name="T62" fmla="*/ 564 w 1317"/>
                <a:gd name="T63" fmla="*/ 28 h 209"/>
                <a:gd name="T64" fmla="*/ 556 w 1317"/>
                <a:gd name="T65" fmla="*/ 37 h 209"/>
                <a:gd name="T66" fmla="*/ 540 w 1317"/>
                <a:gd name="T67" fmla="*/ 29 h 209"/>
                <a:gd name="T68" fmla="*/ 535 w 1317"/>
                <a:gd name="T69" fmla="*/ 29 h 209"/>
                <a:gd name="T70" fmla="*/ 523 w 1317"/>
                <a:gd name="T71" fmla="*/ 16 h 209"/>
                <a:gd name="T72" fmla="*/ 511 w 1317"/>
                <a:gd name="T73" fmla="*/ 19 h 209"/>
                <a:gd name="T74" fmla="*/ 498 w 1317"/>
                <a:gd name="T75" fmla="*/ 8 h 209"/>
                <a:gd name="T76" fmla="*/ 482 w 1317"/>
                <a:gd name="T77" fmla="*/ 10 h 209"/>
                <a:gd name="T78" fmla="*/ 454 w 1317"/>
                <a:gd name="T79" fmla="*/ 12 h 209"/>
                <a:gd name="T80" fmla="*/ 425 w 1317"/>
                <a:gd name="T81" fmla="*/ 18 h 209"/>
                <a:gd name="T82" fmla="*/ 420 w 1317"/>
                <a:gd name="T83" fmla="*/ 42 h 209"/>
                <a:gd name="T84" fmla="*/ 399 w 1317"/>
                <a:gd name="T85" fmla="*/ 27 h 209"/>
                <a:gd name="T86" fmla="*/ 344 w 1317"/>
                <a:gd name="T87" fmla="*/ 55 h 209"/>
                <a:gd name="T88" fmla="*/ 349 w 1317"/>
                <a:gd name="T89" fmla="*/ 33 h 209"/>
                <a:gd name="T90" fmla="*/ 376 w 1317"/>
                <a:gd name="T91" fmla="*/ 34 h 209"/>
                <a:gd name="T92" fmla="*/ 392 w 1317"/>
                <a:gd name="T93" fmla="*/ 28 h 209"/>
                <a:gd name="T94" fmla="*/ 434 w 1317"/>
                <a:gd name="T95" fmla="*/ 41 h 209"/>
                <a:gd name="T96" fmla="*/ 439 w 1317"/>
                <a:gd name="T97" fmla="*/ 12 h 209"/>
                <a:gd name="T98" fmla="*/ 451 w 1317"/>
                <a:gd name="T99" fmla="*/ 42 h 209"/>
                <a:gd name="T100" fmla="*/ 480 w 1317"/>
                <a:gd name="T101" fmla="*/ 19 h 209"/>
                <a:gd name="T102" fmla="*/ 481 w 1317"/>
                <a:gd name="T103" fmla="*/ 97 h 209"/>
                <a:gd name="T104" fmla="*/ 816 w 1317"/>
                <a:gd name="T105" fmla="*/ 165 h 209"/>
                <a:gd name="T106" fmla="*/ 717 w 1317"/>
                <a:gd name="T107" fmla="*/ 178 h 209"/>
                <a:gd name="T108" fmla="*/ 647 w 1317"/>
                <a:gd name="T109" fmla="*/ 169 h 209"/>
                <a:gd name="T110" fmla="*/ 560 w 1317"/>
                <a:gd name="T111" fmla="*/ 163 h 209"/>
                <a:gd name="T112" fmla="*/ 498 w 1317"/>
                <a:gd name="T113" fmla="*/ 130 h 209"/>
                <a:gd name="T114" fmla="*/ 866 w 1317"/>
                <a:gd name="T115" fmla="*/ 95 h 209"/>
                <a:gd name="T116" fmla="*/ 903 w 1317"/>
                <a:gd name="T117" fmla="*/ 11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7" h="209">
                  <a:moveTo>
                    <a:pt x="1312" y="92"/>
                  </a:moveTo>
                  <a:cubicBezTo>
                    <a:pt x="1306" y="92"/>
                    <a:pt x="1306" y="92"/>
                    <a:pt x="1306" y="92"/>
                  </a:cubicBezTo>
                  <a:cubicBezTo>
                    <a:pt x="1306" y="88"/>
                    <a:pt x="1306" y="88"/>
                    <a:pt x="1306" y="88"/>
                  </a:cubicBezTo>
                  <a:cubicBezTo>
                    <a:pt x="1297" y="88"/>
                    <a:pt x="1297" y="88"/>
                    <a:pt x="1297" y="88"/>
                  </a:cubicBezTo>
                  <a:cubicBezTo>
                    <a:pt x="1294" y="86"/>
                    <a:pt x="1294" y="86"/>
                    <a:pt x="1294" y="86"/>
                  </a:cubicBezTo>
                  <a:cubicBezTo>
                    <a:pt x="1280" y="86"/>
                    <a:pt x="1280" y="86"/>
                    <a:pt x="1280" y="86"/>
                  </a:cubicBezTo>
                  <a:cubicBezTo>
                    <a:pt x="1280" y="51"/>
                    <a:pt x="1280" y="51"/>
                    <a:pt x="1280" y="51"/>
                  </a:cubicBezTo>
                  <a:cubicBezTo>
                    <a:pt x="1238" y="51"/>
                    <a:pt x="1238" y="51"/>
                    <a:pt x="1238" y="51"/>
                  </a:cubicBezTo>
                  <a:cubicBezTo>
                    <a:pt x="1238" y="101"/>
                    <a:pt x="1238" y="101"/>
                    <a:pt x="1238" y="101"/>
                  </a:cubicBezTo>
                  <a:cubicBezTo>
                    <a:pt x="1214" y="103"/>
                    <a:pt x="1214" y="103"/>
                    <a:pt x="1214" y="103"/>
                  </a:cubicBezTo>
                  <a:cubicBezTo>
                    <a:pt x="1210" y="99"/>
                    <a:pt x="1210" y="99"/>
                    <a:pt x="1210" y="99"/>
                  </a:cubicBezTo>
                  <a:cubicBezTo>
                    <a:pt x="1210" y="59"/>
                    <a:pt x="1210" y="59"/>
                    <a:pt x="1210" y="59"/>
                  </a:cubicBezTo>
                  <a:cubicBezTo>
                    <a:pt x="1197" y="56"/>
                    <a:pt x="1197" y="56"/>
                    <a:pt x="1197" y="56"/>
                  </a:cubicBezTo>
                  <a:cubicBezTo>
                    <a:pt x="1197" y="50"/>
                    <a:pt x="1197" y="50"/>
                    <a:pt x="1197" y="50"/>
                  </a:cubicBezTo>
                  <a:cubicBezTo>
                    <a:pt x="1192" y="46"/>
                    <a:pt x="1192" y="46"/>
                    <a:pt x="1192" y="46"/>
                  </a:cubicBezTo>
                  <a:cubicBezTo>
                    <a:pt x="1192" y="36"/>
                    <a:pt x="1192" y="36"/>
                    <a:pt x="1192" y="36"/>
                  </a:cubicBezTo>
                  <a:cubicBezTo>
                    <a:pt x="1190" y="34"/>
                    <a:pt x="1190" y="34"/>
                    <a:pt x="1190" y="34"/>
                  </a:cubicBezTo>
                  <a:cubicBezTo>
                    <a:pt x="1190" y="19"/>
                    <a:pt x="1190" y="19"/>
                    <a:pt x="1190" y="19"/>
                  </a:cubicBezTo>
                  <a:cubicBezTo>
                    <a:pt x="1186" y="19"/>
                    <a:pt x="1186" y="19"/>
                    <a:pt x="1186" y="19"/>
                  </a:cubicBezTo>
                  <a:cubicBezTo>
                    <a:pt x="1187" y="48"/>
                    <a:pt x="1187" y="48"/>
                    <a:pt x="1187" y="48"/>
                  </a:cubicBezTo>
                  <a:cubicBezTo>
                    <a:pt x="1177" y="51"/>
                    <a:pt x="1177" y="51"/>
                    <a:pt x="1177" y="51"/>
                  </a:cubicBezTo>
                  <a:cubicBezTo>
                    <a:pt x="1177" y="59"/>
                    <a:pt x="1177" y="59"/>
                    <a:pt x="1177" y="59"/>
                  </a:cubicBezTo>
                  <a:cubicBezTo>
                    <a:pt x="1166" y="61"/>
                    <a:pt x="1166" y="61"/>
                    <a:pt x="1166" y="61"/>
                  </a:cubicBezTo>
                  <a:cubicBezTo>
                    <a:pt x="1166" y="90"/>
                    <a:pt x="1166" y="90"/>
                    <a:pt x="1166" y="90"/>
                  </a:cubicBezTo>
                  <a:cubicBezTo>
                    <a:pt x="1163" y="90"/>
                    <a:pt x="1163" y="90"/>
                    <a:pt x="1163" y="90"/>
                  </a:cubicBezTo>
                  <a:cubicBezTo>
                    <a:pt x="1163" y="92"/>
                    <a:pt x="1163" y="92"/>
                    <a:pt x="1163" y="92"/>
                  </a:cubicBezTo>
                  <a:cubicBezTo>
                    <a:pt x="1148" y="93"/>
                    <a:pt x="1148" y="93"/>
                    <a:pt x="1148" y="93"/>
                  </a:cubicBezTo>
                  <a:cubicBezTo>
                    <a:pt x="1148" y="111"/>
                    <a:pt x="1148" y="111"/>
                    <a:pt x="1148" y="111"/>
                  </a:cubicBezTo>
                  <a:cubicBezTo>
                    <a:pt x="1115" y="111"/>
                    <a:pt x="1115" y="111"/>
                    <a:pt x="1115" y="111"/>
                  </a:cubicBezTo>
                  <a:cubicBezTo>
                    <a:pt x="1115" y="99"/>
                    <a:pt x="1115" y="99"/>
                    <a:pt x="1115" y="99"/>
                  </a:cubicBezTo>
                  <a:cubicBezTo>
                    <a:pt x="1113" y="94"/>
                    <a:pt x="1113" y="94"/>
                    <a:pt x="1113" y="94"/>
                  </a:cubicBezTo>
                  <a:cubicBezTo>
                    <a:pt x="1106" y="92"/>
                    <a:pt x="1106" y="92"/>
                    <a:pt x="1106" y="92"/>
                  </a:cubicBezTo>
                  <a:cubicBezTo>
                    <a:pt x="1105" y="87"/>
                    <a:pt x="1105" y="87"/>
                    <a:pt x="1105" y="87"/>
                  </a:cubicBezTo>
                  <a:cubicBezTo>
                    <a:pt x="1063" y="87"/>
                    <a:pt x="1063" y="87"/>
                    <a:pt x="1063" y="87"/>
                  </a:cubicBezTo>
                  <a:cubicBezTo>
                    <a:pt x="1060" y="83"/>
                    <a:pt x="1060" y="83"/>
                    <a:pt x="1060" y="83"/>
                  </a:cubicBezTo>
                  <a:cubicBezTo>
                    <a:pt x="1036" y="83"/>
                    <a:pt x="1036" y="83"/>
                    <a:pt x="1036" y="83"/>
                  </a:cubicBezTo>
                  <a:cubicBezTo>
                    <a:pt x="1035" y="92"/>
                    <a:pt x="1035" y="92"/>
                    <a:pt x="1035" y="92"/>
                  </a:cubicBezTo>
                  <a:cubicBezTo>
                    <a:pt x="1027" y="94"/>
                    <a:pt x="1027" y="94"/>
                    <a:pt x="1027" y="94"/>
                  </a:cubicBezTo>
                  <a:cubicBezTo>
                    <a:pt x="1026" y="110"/>
                    <a:pt x="1026" y="110"/>
                    <a:pt x="1026" y="110"/>
                  </a:cubicBezTo>
                  <a:cubicBezTo>
                    <a:pt x="1022" y="112"/>
                    <a:pt x="1022" y="112"/>
                    <a:pt x="1022" y="112"/>
                  </a:cubicBezTo>
                  <a:cubicBezTo>
                    <a:pt x="1022" y="119"/>
                    <a:pt x="1022" y="119"/>
                    <a:pt x="1022" y="119"/>
                  </a:cubicBezTo>
                  <a:cubicBezTo>
                    <a:pt x="1018" y="121"/>
                    <a:pt x="1018" y="121"/>
                    <a:pt x="1018" y="121"/>
                  </a:cubicBezTo>
                  <a:cubicBezTo>
                    <a:pt x="1017" y="130"/>
                    <a:pt x="1017" y="130"/>
                    <a:pt x="1017" y="130"/>
                  </a:cubicBezTo>
                  <a:cubicBezTo>
                    <a:pt x="1010" y="130"/>
                    <a:pt x="1010" y="130"/>
                    <a:pt x="1010" y="130"/>
                  </a:cubicBezTo>
                  <a:cubicBezTo>
                    <a:pt x="1008" y="96"/>
                    <a:pt x="1008" y="96"/>
                    <a:pt x="1008" y="96"/>
                  </a:cubicBezTo>
                  <a:cubicBezTo>
                    <a:pt x="1006" y="96"/>
                    <a:pt x="1006" y="96"/>
                    <a:pt x="1006" y="96"/>
                  </a:cubicBezTo>
                  <a:cubicBezTo>
                    <a:pt x="1004" y="82"/>
                    <a:pt x="1004" y="82"/>
                    <a:pt x="1004" y="82"/>
                  </a:cubicBezTo>
                  <a:cubicBezTo>
                    <a:pt x="1003" y="82"/>
                    <a:pt x="1003" y="82"/>
                    <a:pt x="1003" y="82"/>
                  </a:cubicBezTo>
                  <a:cubicBezTo>
                    <a:pt x="1003" y="76"/>
                    <a:pt x="1003" y="76"/>
                    <a:pt x="1003" y="76"/>
                  </a:cubicBezTo>
                  <a:cubicBezTo>
                    <a:pt x="999" y="76"/>
                    <a:pt x="999" y="76"/>
                    <a:pt x="999" y="76"/>
                  </a:cubicBezTo>
                  <a:cubicBezTo>
                    <a:pt x="999" y="73"/>
                    <a:pt x="999" y="73"/>
                    <a:pt x="999" y="73"/>
                  </a:cubicBezTo>
                  <a:cubicBezTo>
                    <a:pt x="970" y="73"/>
                    <a:pt x="970" y="73"/>
                    <a:pt x="970" y="73"/>
                  </a:cubicBezTo>
                  <a:cubicBezTo>
                    <a:pt x="970" y="77"/>
                    <a:pt x="970" y="77"/>
                    <a:pt x="970" y="77"/>
                  </a:cubicBezTo>
                  <a:cubicBezTo>
                    <a:pt x="940" y="77"/>
                    <a:pt x="940" y="77"/>
                    <a:pt x="940" y="77"/>
                  </a:cubicBezTo>
                  <a:cubicBezTo>
                    <a:pt x="940" y="82"/>
                    <a:pt x="940" y="82"/>
                    <a:pt x="940" y="82"/>
                  </a:cubicBezTo>
                  <a:cubicBezTo>
                    <a:pt x="937" y="82"/>
                    <a:pt x="937" y="82"/>
                    <a:pt x="937" y="82"/>
                  </a:cubicBezTo>
                  <a:cubicBezTo>
                    <a:pt x="937" y="83"/>
                    <a:pt x="937" y="83"/>
                    <a:pt x="937" y="83"/>
                  </a:cubicBezTo>
                  <a:cubicBezTo>
                    <a:pt x="937" y="85"/>
                    <a:pt x="935" y="101"/>
                    <a:pt x="935" y="101"/>
                  </a:cubicBezTo>
                  <a:cubicBezTo>
                    <a:pt x="932" y="101"/>
                    <a:pt x="932" y="101"/>
                    <a:pt x="932" y="101"/>
                  </a:cubicBezTo>
                  <a:cubicBezTo>
                    <a:pt x="932" y="108"/>
                    <a:pt x="932" y="108"/>
                    <a:pt x="932" y="108"/>
                  </a:cubicBezTo>
                  <a:cubicBezTo>
                    <a:pt x="929" y="106"/>
                    <a:pt x="926" y="105"/>
                    <a:pt x="922" y="103"/>
                  </a:cubicBezTo>
                  <a:cubicBezTo>
                    <a:pt x="884" y="86"/>
                    <a:pt x="845" y="68"/>
                    <a:pt x="806" y="52"/>
                  </a:cubicBezTo>
                  <a:cubicBezTo>
                    <a:pt x="794" y="47"/>
                    <a:pt x="782" y="43"/>
                    <a:pt x="770" y="39"/>
                  </a:cubicBezTo>
                  <a:cubicBezTo>
                    <a:pt x="734" y="27"/>
                    <a:pt x="697" y="18"/>
                    <a:pt x="659" y="11"/>
                  </a:cubicBezTo>
                  <a:cubicBezTo>
                    <a:pt x="642" y="7"/>
                    <a:pt x="625" y="5"/>
                    <a:pt x="608" y="3"/>
                  </a:cubicBezTo>
                  <a:cubicBezTo>
                    <a:pt x="599" y="2"/>
                    <a:pt x="589" y="1"/>
                    <a:pt x="579" y="1"/>
                  </a:cubicBezTo>
                  <a:cubicBezTo>
                    <a:pt x="564" y="0"/>
                    <a:pt x="549" y="0"/>
                    <a:pt x="535" y="0"/>
                  </a:cubicBezTo>
                  <a:cubicBezTo>
                    <a:pt x="488" y="1"/>
                    <a:pt x="441" y="5"/>
                    <a:pt x="396" y="15"/>
                  </a:cubicBezTo>
                  <a:cubicBezTo>
                    <a:pt x="366" y="21"/>
                    <a:pt x="328" y="33"/>
                    <a:pt x="328" y="33"/>
                  </a:cubicBezTo>
                  <a:cubicBezTo>
                    <a:pt x="328" y="33"/>
                    <a:pt x="327" y="29"/>
                    <a:pt x="327" y="26"/>
                  </a:cubicBezTo>
                  <a:cubicBezTo>
                    <a:pt x="326" y="23"/>
                    <a:pt x="325" y="16"/>
                    <a:pt x="325" y="16"/>
                  </a:cubicBezTo>
                  <a:cubicBezTo>
                    <a:pt x="325" y="16"/>
                    <a:pt x="320" y="17"/>
                    <a:pt x="316" y="18"/>
                  </a:cubicBezTo>
                  <a:cubicBezTo>
                    <a:pt x="311" y="19"/>
                    <a:pt x="294" y="25"/>
                    <a:pt x="276" y="35"/>
                  </a:cubicBezTo>
                  <a:cubicBezTo>
                    <a:pt x="257" y="45"/>
                    <a:pt x="237" y="68"/>
                    <a:pt x="237" y="68"/>
                  </a:cubicBezTo>
                  <a:cubicBezTo>
                    <a:pt x="172" y="93"/>
                    <a:pt x="172" y="93"/>
                    <a:pt x="172" y="93"/>
                  </a:cubicBezTo>
                  <a:cubicBezTo>
                    <a:pt x="172" y="93"/>
                    <a:pt x="148" y="87"/>
                    <a:pt x="138" y="87"/>
                  </a:cubicBezTo>
                  <a:cubicBezTo>
                    <a:pt x="129" y="87"/>
                    <a:pt x="108" y="90"/>
                    <a:pt x="107" y="90"/>
                  </a:cubicBezTo>
                  <a:cubicBezTo>
                    <a:pt x="107" y="91"/>
                    <a:pt x="105" y="92"/>
                    <a:pt x="107" y="93"/>
                  </a:cubicBezTo>
                  <a:cubicBezTo>
                    <a:pt x="123" y="103"/>
                    <a:pt x="142" y="127"/>
                    <a:pt x="142" y="127"/>
                  </a:cubicBezTo>
                  <a:cubicBezTo>
                    <a:pt x="101" y="127"/>
                    <a:pt x="101" y="127"/>
                    <a:pt x="101" y="127"/>
                  </a:cubicBezTo>
                  <a:cubicBezTo>
                    <a:pt x="101" y="91"/>
                    <a:pt x="101" y="91"/>
                    <a:pt x="101" y="91"/>
                  </a:cubicBezTo>
                  <a:cubicBezTo>
                    <a:pt x="98" y="91"/>
                    <a:pt x="98" y="91"/>
                    <a:pt x="98" y="91"/>
                  </a:cubicBezTo>
                  <a:cubicBezTo>
                    <a:pt x="98" y="88"/>
                    <a:pt x="98" y="88"/>
                    <a:pt x="98" y="88"/>
                  </a:cubicBezTo>
                  <a:cubicBezTo>
                    <a:pt x="98" y="86"/>
                    <a:pt x="96" y="69"/>
                    <a:pt x="96" y="69"/>
                  </a:cubicBezTo>
                  <a:cubicBezTo>
                    <a:pt x="93" y="69"/>
                    <a:pt x="93" y="69"/>
                    <a:pt x="93" y="69"/>
                  </a:cubicBezTo>
                  <a:cubicBezTo>
                    <a:pt x="93" y="65"/>
                    <a:pt x="93" y="65"/>
                    <a:pt x="93" y="65"/>
                  </a:cubicBezTo>
                  <a:cubicBezTo>
                    <a:pt x="62" y="65"/>
                    <a:pt x="62" y="65"/>
                    <a:pt x="62" y="65"/>
                  </a:cubicBezTo>
                  <a:cubicBezTo>
                    <a:pt x="62" y="70"/>
                    <a:pt x="62" y="70"/>
                    <a:pt x="62" y="70"/>
                  </a:cubicBezTo>
                  <a:cubicBezTo>
                    <a:pt x="58" y="70"/>
                    <a:pt x="58" y="70"/>
                    <a:pt x="58" y="70"/>
                  </a:cubicBezTo>
                  <a:cubicBezTo>
                    <a:pt x="56" y="75"/>
                    <a:pt x="56" y="75"/>
                    <a:pt x="56" y="75"/>
                  </a:cubicBezTo>
                  <a:cubicBezTo>
                    <a:pt x="54" y="75"/>
                    <a:pt x="54" y="75"/>
                    <a:pt x="54" y="75"/>
                  </a:cubicBezTo>
                  <a:cubicBezTo>
                    <a:pt x="51" y="94"/>
                    <a:pt x="51" y="94"/>
                    <a:pt x="51" y="94"/>
                  </a:cubicBezTo>
                  <a:cubicBezTo>
                    <a:pt x="48" y="98"/>
                    <a:pt x="48" y="98"/>
                    <a:pt x="48" y="98"/>
                  </a:cubicBezTo>
                  <a:cubicBezTo>
                    <a:pt x="48" y="130"/>
                    <a:pt x="48" y="130"/>
                    <a:pt x="48" y="130"/>
                  </a:cubicBezTo>
                  <a:cubicBezTo>
                    <a:pt x="0" y="131"/>
                    <a:pt x="0" y="131"/>
                    <a:pt x="0" y="131"/>
                  </a:cubicBezTo>
                  <a:cubicBezTo>
                    <a:pt x="0" y="209"/>
                    <a:pt x="0" y="209"/>
                    <a:pt x="0" y="209"/>
                  </a:cubicBezTo>
                  <a:cubicBezTo>
                    <a:pt x="1317" y="209"/>
                    <a:pt x="1317" y="209"/>
                    <a:pt x="1317" y="209"/>
                  </a:cubicBezTo>
                  <a:cubicBezTo>
                    <a:pt x="1317" y="97"/>
                    <a:pt x="1317" y="97"/>
                    <a:pt x="1317" y="97"/>
                  </a:cubicBezTo>
                  <a:lnTo>
                    <a:pt x="1312" y="92"/>
                  </a:lnTo>
                  <a:close/>
                  <a:moveTo>
                    <a:pt x="192" y="102"/>
                  </a:moveTo>
                  <a:cubicBezTo>
                    <a:pt x="191" y="101"/>
                    <a:pt x="186" y="98"/>
                    <a:pt x="186" y="98"/>
                  </a:cubicBezTo>
                  <a:cubicBezTo>
                    <a:pt x="186" y="95"/>
                    <a:pt x="186" y="95"/>
                    <a:pt x="186" y="95"/>
                  </a:cubicBezTo>
                  <a:cubicBezTo>
                    <a:pt x="186" y="95"/>
                    <a:pt x="193" y="102"/>
                    <a:pt x="192" y="102"/>
                  </a:cubicBezTo>
                  <a:close/>
                  <a:moveTo>
                    <a:pt x="192" y="98"/>
                  </a:moveTo>
                  <a:cubicBezTo>
                    <a:pt x="187" y="91"/>
                    <a:pt x="187" y="91"/>
                    <a:pt x="187" y="91"/>
                  </a:cubicBezTo>
                  <a:cubicBezTo>
                    <a:pt x="192" y="89"/>
                    <a:pt x="192" y="89"/>
                    <a:pt x="192" y="89"/>
                  </a:cubicBezTo>
                  <a:lnTo>
                    <a:pt x="192" y="98"/>
                  </a:lnTo>
                  <a:close/>
                  <a:moveTo>
                    <a:pt x="200" y="106"/>
                  </a:moveTo>
                  <a:cubicBezTo>
                    <a:pt x="200" y="106"/>
                    <a:pt x="196" y="103"/>
                    <a:pt x="196" y="103"/>
                  </a:cubicBezTo>
                  <a:cubicBezTo>
                    <a:pt x="196" y="92"/>
                    <a:pt x="196" y="92"/>
                    <a:pt x="196" y="92"/>
                  </a:cubicBezTo>
                  <a:cubicBezTo>
                    <a:pt x="205" y="107"/>
                    <a:pt x="205" y="107"/>
                    <a:pt x="205" y="107"/>
                  </a:cubicBezTo>
                  <a:cubicBezTo>
                    <a:pt x="205" y="107"/>
                    <a:pt x="201" y="107"/>
                    <a:pt x="200" y="106"/>
                  </a:cubicBezTo>
                  <a:close/>
                  <a:moveTo>
                    <a:pt x="214" y="102"/>
                  </a:moveTo>
                  <a:cubicBezTo>
                    <a:pt x="214" y="106"/>
                    <a:pt x="214" y="106"/>
                    <a:pt x="214" y="106"/>
                  </a:cubicBezTo>
                  <a:cubicBezTo>
                    <a:pt x="208" y="106"/>
                    <a:pt x="208" y="106"/>
                    <a:pt x="208" y="106"/>
                  </a:cubicBezTo>
                  <a:cubicBezTo>
                    <a:pt x="197" y="87"/>
                    <a:pt x="197" y="87"/>
                    <a:pt x="197" y="87"/>
                  </a:cubicBezTo>
                  <a:cubicBezTo>
                    <a:pt x="197" y="87"/>
                    <a:pt x="213" y="81"/>
                    <a:pt x="214" y="80"/>
                  </a:cubicBezTo>
                  <a:cubicBezTo>
                    <a:pt x="215" y="80"/>
                    <a:pt x="214" y="102"/>
                    <a:pt x="214" y="102"/>
                  </a:cubicBezTo>
                  <a:close/>
                  <a:moveTo>
                    <a:pt x="217" y="99"/>
                  </a:moveTo>
                  <a:cubicBezTo>
                    <a:pt x="217" y="80"/>
                    <a:pt x="217" y="80"/>
                    <a:pt x="217" y="80"/>
                  </a:cubicBezTo>
                  <a:cubicBezTo>
                    <a:pt x="217" y="80"/>
                    <a:pt x="223" y="87"/>
                    <a:pt x="223" y="88"/>
                  </a:cubicBezTo>
                  <a:cubicBezTo>
                    <a:pt x="222" y="89"/>
                    <a:pt x="217" y="99"/>
                    <a:pt x="217" y="99"/>
                  </a:cubicBezTo>
                  <a:close/>
                  <a:moveTo>
                    <a:pt x="223" y="83"/>
                  </a:moveTo>
                  <a:cubicBezTo>
                    <a:pt x="219" y="78"/>
                    <a:pt x="219" y="78"/>
                    <a:pt x="219" y="78"/>
                  </a:cubicBezTo>
                  <a:cubicBezTo>
                    <a:pt x="223" y="76"/>
                    <a:pt x="223" y="76"/>
                    <a:pt x="223" y="76"/>
                  </a:cubicBezTo>
                  <a:lnTo>
                    <a:pt x="223" y="83"/>
                  </a:lnTo>
                  <a:close/>
                  <a:moveTo>
                    <a:pt x="227" y="82"/>
                  </a:moveTo>
                  <a:cubicBezTo>
                    <a:pt x="227" y="77"/>
                    <a:pt x="227" y="77"/>
                    <a:pt x="227" y="77"/>
                  </a:cubicBezTo>
                  <a:cubicBezTo>
                    <a:pt x="228" y="80"/>
                    <a:pt x="228" y="80"/>
                    <a:pt x="228" y="80"/>
                  </a:cubicBezTo>
                  <a:lnTo>
                    <a:pt x="227" y="82"/>
                  </a:lnTo>
                  <a:close/>
                  <a:moveTo>
                    <a:pt x="233" y="72"/>
                  </a:moveTo>
                  <a:cubicBezTo>
                    <a:pt x="233" y="73"/>
                    <a:pt x="230" y="77"/>
                    <a:pt x="230" y="77"/>
                  </a:cubicBezTo>
                  <a:cubicBezTo>
                    <a:pt x="229" y="73"/>
                    <a:pt x="229" y="73"/>
                    <a:pt x="229" y="73"/>
                  </a:cubicBezTo>
                  <a:cubicBezTo>
                    <a:pt x="229" y="73"/>
                    <a:pt x="234" y="71"/>
                    <a:pt x="233" y="72"/>
                  </a:cubicBezTo>
                  <a:close/>
                  <a:moveTo>
                    <a:pt x="839" y="83"/>
                  </a:moveTo>
                  <a:cubicBezTo>
                    <a:pt x="851" y="88"/>
                    <a:pt x="851" y="88"/>
                    <a:pt x="851" y="88"/>
                  </a:cubicBezTo>
                  <a:cubicBezTo>
                    <a:pt x="839" y="106"/>
                    <a:pt x="839" y="106"/>
                    <a:pt x="839" y="106"/>
                  </a:cubicBezTo>
                  <a:lnTo>
                    <a:pt x="839" y="83"/>
                  </a:lnTo>
                  <a:close/>
                  <a:moveTo>
                    <a:pt x="832" y="79"/>
                  </a:moveTo>
                  <a:cubicBezTo>
                    <a:pt x="832" y="115"/>
                    <a:pt x="832" y="115"/>
                    <a:pt x="832" y="115"/>
                  </a:cubicBezTo>
                  <a:cubicBezTo>
                    <a:pt x="832" y="115"/>
                    <a:pt x="831" y="115"/>
                    <a:pt x="830" y="113"/>
                  </a:cubicBezTo>
                  <a:cubicBezTo>
                    <a:pt x="828" y="112"/>
                    <a:pt x="810" y="101"/>
                    <a:pt x="810" y="101"/>
                  </a:cubicBezTo>
                  <a:cubicBezTo>
                    <a:pt x="826" y="77"/>
                    <a:pt x="826" y="77"/>
                    <a:pt x="826" y="77"/>
                  </a:cubicBezTo>
                  <a:lnTo>
                    <a:pt x="832" y="79"/>
                  </a:lnTo>
                  <a:close/>
                  <a:moveTo>
                    <a:pt x="813" y="71"/>
                  </a:moveTo>
                  <a:cubicBezTo>
                    <a:pt x="823" y="76"/>
                    <a:pt x="823" y="76"/>
                    <a:pt x="823" y="76"/>
                  </a:cubicBezTo>
                  <a:cubicBezTo>
                    <a:pt x="813" y="89"/>
                    <a:pt x="813" y="89"/>
                    <a:pt x="813" y="89"/>
                  </a:cubicBezTo>
                  <a:lnTo>
                    <a:pt x="813" y="71"/>
                  </a:lnTo>
                  <a:close/>
                  <a:moveTo>
                    <a:pt x="808" y="68"/>
                  </a:moveTo>
                  <a:cubicBezTo>
                    <a:pt x="810" y="69"/>
                    <a:pt x="810" y="69"/>
                    <a:pt x="810" y="69"/>
                  </a:cubicBezTo>
                  <a:cubicBezTo>
                    <a:pt x="810" y="93"/>
                    <a:pt x="810" y="93"/>
                    <a:pt x="810" y="93"/>
                  </a:cubicBezTo>
                  <a:cubicBezTo>
                    <a:pt x="808" y="95"/>
                    <a:pt x="808" y="95"/>
                    <a:pt x="808" y="95"/>
                  </a:cubicBezTo>
                  <a:lnTo>
                    <a:pt x="808" y="68"/>
                  </a:lnTo>
                  <a:close/>
                  <a:moveTo>
                    <a:pt x="804" y="67"/>
                  </a:moveTo>
                  <a:cubicBezTo>
                    <a:pt x="804" y="97"/>
                    <a:pt x="804" y="97"/>
                    <a:pt x="804" y="97"/>
                  </a:cubicBezTo>
                  <a:cubicBezTo>
                    <a:pt x="783" y="86"/>
                    <a:pt x="783" y="86"/>
                    <a:pt x="783" y="86"/>
                  </a:cubicBezTo>
                  <a:cubicBezTo>
                    <a:pt x="799" y="64"/>
                    <a:pt x="799" y="64"/>
                    <a:pt x="799" y="64"/>
                  </a:cubicBezTo>
                  <a:lnTo>
                    <a:pt x="804" y="67"/>
                  </a:lnTo>
                  <a:close/>
                  <a:moveTo>
                    <a:pt x="794" y="110"/>
                  </a:moveTo>
                  <a:cubicBezTo>
                    <a:pt x="781" y="110"/>
                    <a:pt x="781" y="110"/>
                    <a:pt x="781" y="110"/>
                  </a:cubicBezTo>
                  <a:cubicBezTo>
                    <a:pt x="781" y="105"/>
                    <a:pt x="781" y="105"/>
                    <a:pt x="781" y="105"/>
                  </a:cubicBezTo>
                  <a:lnTo>
                    <a:pt x="794" y="110"/>
                  </a:lnTo>
                  <a:close/>
                  <a:moveTo>
                    <a:pt x="786" y="59"/>
                  </a:moveTo>
                  <a:cubicBezTo>
                    <a:pt x="795" y="63"/>
                    <a:pt x="795" y="63"/>
                    <a:pt x="795" y="63"/>
                  </a:cubicBezTo>
                  <a:cubicBezTo>
                    <a:pt x="786" y="75"/>
                    <a:pt x="786" y="75"/>
                    <a:pt x="786" y="75"/>
                  </a:cubicBezTo>
                  <a:lnTo>
                    <a:pt x="786" y="59"/>
                  </a:lnTo>
                  <a:close/>
                  <a:moveTo>
                    <a:pt x="781" y="58"/>
                  </a:moveTo>
                  <a:cubicBezTo>
                    <a:pt x="784" y="59"/>
                    <a:pt x="784" y="59"/>
                    <a:pt x="784" y="59"/>
                  </a:cubicBezTo>
                  <a:cubicBezTo>
                    <a:pt x="784" y="78"/>
                    <a:pt x="784" y="78"/>
                    <a:pt x="784" y="78"/>
                  </a:cubicBezTo>
                  <a:cubicBezTo>
                    <a:pt x="781" y="81"/>
                    <a:pt x="781" y="81"/>
                    <a:pt x="781" y="81"/>
                  </a:cubicBezTo>
                  <a:lnTo>
                    <a:pt x="781" y="58"/>
                  </a:lnTo>
                  <a:close/>
                  <a:moveTo>
                    <a:pt x="779" y="110"/>
                  </a:moveTo>
                  <a:cubicBezTo>
                    <a:pt x="759" y="110"/>
                    <a:pt x="759" y="110"/>
                    <a:pt x="759" y="110"/>
                  </a:cubicBezTo>
                  <a:cubicBezTo>
                    <a:pt x="759" y="93"/>
                    <a:pt x="759" y="93"/>
                    <a:pt x="759" y="93"/>
                  </a:cubicBezTo>
                  <a:cubicBezTo>
                    <a:pt x="778" y="102"/>
                    <a:pt x="778" y="102"/>
                    <a:pt x="778" y="102"/>
                  </a:cubicBezTo>
                  <a:lnTo>
                    <a:pt x="779" y="110"/>
                  </a:lnTo>
                  <a:close/>
                  <a:moveTo>
                    <a:pt x="769" y="80"/>
                  </a:moveTo>
                  <a:cubicBezTo>
                    <a:pt x="776" y="69"/>
                    <a:pt x="776" y="69"/>
                    <a:pt x="776" y="69"/>
                  </a:cubicBezTo>
                  <a:cubicBezTo>
                    <a:pt x="776" y="84"/>
                    <a:pt x="776" y="84"/>
                    <a:pt x="776" y="84"/>
                  </a:cubicBezTo>
                  <a:lnTo>
                    <a:pt x="769" y="80"/>
                  </a:lnTo>
                  <a:close/>
                  <a:moveTo>
                    <a:pt x="772" y="53"/>
                  </a:moveTo>
                  <a:cubicBezTo>
                    <a:pt x="777" y="55"/>
                    <a:pt x="777" y="55"/>
                    <a:pt x="777" y="55"/>
                  </a:cubicBezTo>
                  <a:cubicBezTo>
                    <a:pt x="777" y="64"/>
                    <a:pt x="777" y="64"/>
                    <a:pt x="777" y="64"/>
                  </a:cubicBezTo>
                  <a:cubicBezTo>
                    <a:pt x="765" y="80"/>
                    <a:pt x="765" y="80"/>
                    <a:pt x="765" y="80"/>
                  </a:cubicBezTo>
                  <a:cubicBezTo>
                    <a:pt x="755" y="74"/>
                    <a:pt x="755" y="74"/>
                    <a:pt x="755" y="74"/>
                  </a:cubicBezTo>
                  <a:lnTo>
                    <a:pt x="772" y="53"/>
                  </a:lnTo>
                  <a:close/>
                  <a:moveTo>
                    <a:pt x="756" y="92"/>
                  </a:moveTo>
                  <a:cubicBezTo>
                    <a:pt x="756" y="110"/>
                    <a:pt x="756" y="110"/>
                    <a:pt x="756" y="110"/>
                  </a:cubicBezTo>
                  <a:cubicBezTo>
                    <a:pt x="754" y="110"/>
                    <a:pt x="754" y="110"/>
                    <a:pt x="754" y="110"/>
                  </a:cubicBezTo>
                  <a:cubicBezTo>
                    <a:pt x="754" y="90"/>
                    <a:pt x="754" y="90"/>
                    <a:pt x="754" y="90"/>
                  </a:cubicBezTo>
                  <a:lnTo>
                    <a:pt x="756" y="92"/>
                  </a:lnTo>
                  <a:close/>
                  <a:moveTo>
                    <a:pt x="760" y="49"/>
                  </a:moveTo>
                  <a:cubicBezTo>
                    <a:pt x="768" y="51"/>
                    <a:pt x="768" y="51"/>
                    <a:pt x="768" y="51"/>
                  </a:cubicBezTo>
                  <a:cubicBezTo>
                    <a:pt x="760" y="60"/>
                    <a:pt x="760" y="60"/>
                    <a:pt x="760" y="60"/>
                  </a:cubicBezTo>
                  <a:lnTo>
                    <a:pt x="760" y="49"/>
                  </a:lnTo>
                  <a:close/>
                  <a:moveTo>
                    <a:pt x="757" y="48"/>
                  </a:moveTo>
                  <a:cubicBezTo>
                    <a:pt x="757" y="64"/>
                    <a:pt x="757" y="64"/>
                    <a:pt x="757" y="64"/>
                  </a:cubicBezTo>
                  <a:cubicBezTo>
                    <a:pt x="754" y="68"/>
                    <a:pt x="754" y="68"/>
                    <a:pt x="754" y="68"/>
                  </a:cubicBezTo>
                  <a:cubicBezTo>
                    <a:pt x="753" y="46"/>
                    <a:pt x="753" y="46"/>
                    <a:pt x="753" y="46"/>
                  </a:cubicBezTo>
                  <a:lnTo>
                    <a:pt x="757" y="48"/>
                  </a:lnTo>
                  <a:close/>
                  <a:moveTo>
                    <a:pt x="750" y="89"/>
                  </a:moveTo>
                  <a:cubicBezTo>
                    <a:pt x="750" y="110"/>
                    <a:pt x="750" y="110"/>
                    <a:pt x="750" y="110"/>
                  </a:cubicBezTo>
                  <a:cubicBezTo>
                    <a:pt x="733" y="110"/>
                    <a:pt x="733" y="110"/>
                    <a:pt x="733" y="110"/>
                  </a:cubicBezTo>
                  <a:cubicBezTo>
                    <a:pt x="733" y="81"/>
                    <a:pt x="733" y="81"/>
                    <a:pt x="733" y="81"/>
                  </a:cubicBezTo>
                  <a:lnTo>
                    <a:pt x="750" y="89"/>
                  </a:lnTo>
                  <a:close/>
                  <a:moveTo>
                    <a:pt x="749" y="73"/>
                  </a:moveTo>
                  <a:cubicBezTo>
                    <a:pt x="740" y="69"/>
                    <a:pt x="740" y="69"/>
                    <a:pt x="740" y="69"/>
                  </a:cubicBezTo>
                  <a:cubicBezTo>
                    <a:pt x="750" y="58"/>
                    <a:pt x="750" y="58"/>
                    <a:pt x="750" y="58"/>
                  </a:cubicBezTo>
                  <a:lnTo>
                    <a:pt x="749" y="73"/>
                  </a:lnTo>
                  <a:close/>
                  <a:moveTo>
                    <a:pt x="749" y="45"/>
                  </a:moveTo>
                  <a:cubicBezTo>
                    <a:pt x="749" y="53"/>
                    <a:pt x="749" y="53"/>
                    <a:pt x="749" y="53"/>
                  </a:cubicBezTo>
                  <a:cubicBezTo>
                    <a:pt x="738" y="67"/>
                    <a:pt x="738" y="67"/>
                    <a:pt x="738" y="67"/>
                  </a:cubicBezTo>
                  <a:cubicBezTo>
                    <a:pt x="727" y="62"/>
                    <a:pt x="727" y="62"/>
                    <a:pt x="727" y="62"/>
                  </a:cubicBezTo>
                  <a:cubicBezTo>
                    <a:pt x="744" y="42"/>
                    <a:pt x="744" y="42"/>
                    <a:pt x="744" y="42"/>
                  </a:cubicBezTo>
                  <a:lnTo>
                    <a:pt x="749" y="45"/>
                  </a:lnTo>
                  <a:close/>
                  <a:moveTo>
                    <a:pt x="733" y="40"/>
                  </a:moveTo>
                  <a:cubicBezTo>
                    <a:pt x="741" y="42"/>
                    <a:pt x="741" y="42"/>
                    <a:pt x="741" y="42"/>
                  </a:cubicBezTo>
                  <a:cubicBezTo>
                    <a:pt x="733" y="50"/>
                    <a:pt x="733" y="50"/>
                    <a:pt x="733" y="50"/>
                  </a:cubicBezTo>
                  <a:lnTo>
                    <a:pt x="733" y="40"/>
                  </a:lnTo>
                  <a:close/>
                  <a:moveTo>
                    <a:pt x="726" y="37"/>
                  </a:moveTo>
                  <a:cubicBezTo>
                    <a:pt x="730" y="39"/>
                    <a:pt x="730" y="39"/>
                    <a:pt x="730" y="39"/>
                  </a:cubicBezTo>
                  <a:cubicBezTo>
                    <a:pt x="730" y="53"/>
                    <a:pt x="730" y="53"/>
                    <a:pt x="730" y="53"/>
                  </a:cubicBezTo>
                  <a:cubicBezTo>
                    <a:pt x="726" y="58"/>
                    <a:pt x="726" y="58"/>
                    <a:pt x="726" y="58"/>
                  </a:cubicBezTo>
                  <a:lnTo>
                    <a:pt x="726" y="37"/>
                  </a:lnTo>
                  <a:close/>
                  <a:moveTo>
                    <a:pt x="725" y="77"/>
                  </a:moveTo>
                  <a:cubicBezTo>
                    <a:pt x="730" y="80"/>
                    <a:pt x="730" y="80"/>
                    <a:pt x="730" y="80"/>
                  </a:cubicBezTo>
                  <a:cubicBezTo>
                    <a:pt x="730" y="110"/>
                    <a:pt x="730" y="110"/>
                    <a:pt x="730" y="110"/>
                  </a:cubicBezTo>
                  <a:cubicBezTo>
                    <a:pt x="725" y="110"/>
                    <a:pt x="725" y="110"/>
                    <a:pt x="725" y="110"/>
                  </a:cubicBezTo>
                  <a:lnTo>
                    <a:pt x="725" y="77"/>
                  </a:lnTo>
                  <a:close/>
                  <a:moveTo>
                    <a:pt x="722" y="61"/>
                  </a:moveTo>
                  <a:cubicBezTo>
                    <a:pt x="714" y="58"/>
                    <a:pt x="714" y="58"/>
                    <a:pt x="714" y="58"/>
                  </a:cubicBezTo>
                  <a:cubicBezTo>
                    <a:pt x="722" y="49"/>
                    <a:pt x="722" y="49"/>
                    <a:pt x="722" y="49"/>
                  </a:cubicBezTo>
                  <a:lnTo>
                    <a:pt x="722" y="61"/>
                  </a:lnTo>
                  <a:close/>
                  <a:moveTo>
                    <a:pt x="723" y="77"/>
                  </a:moveTo>
                  <a:cubicBezTo>
                    <a:pt x="723" y="110"/>
                    <a:pt x="723" y="110"/>
                    <a:pt x="723" y="110"/>
                  </a:cubicBezTo>
                  <a:cubicBezTo>
                    <a:pt x="706" y="110"/>
                    <a:pt x="706" y="110"/>
                    <a:pt x="706" y="110"/>
                  </a:cubicBezTo>
                  <a:cubicBezTo>
                    <a:pt x="706" y="69"/>
                    <a:pt x="706" y="69"/>
                    <a:pt x="706" y="69"/>
                  </a:cubicBezTo>
                  <a:lnTo>
                    <a:pt x="723" y="77"/>
                  </a:lnTo>
                  <a:close/>
                  <a:moveTo>
                    <a:pt x="720" y="36"/>
                  </a:moveTo>
                  <a:cubicBezTo>
                    <a:pt x="720" y="47"/>
                    <a:pt x="720" y="47"/>
                    <a:pt x="720" y="47"/>
                  </a:cubicBezTo>
                  <a:cubicBezTo>
                    <a:pt x="711" y="57"/>
                    <a:pt x="711" y="57"/>
                    <a:pt x="711" y="57"/>
                  </a:cubicBezTo>
                  <a:cubicBezTo>
                    <a:pt x="699" y="53"/>
                    <a:pt x="699" y="53"/>
                    <a:pt x="699" y="53"/>
                  </a:cubicBezTo>
                  <a:cubicBezTo>
                    <a:pt x="716" y="35"/>
                    <a:pt x="716" y="35"/>
                    <a:pt x="716" y="35"/>
                  </a:cubicBezTo>
                  <a:lnTo>
                    <a:pt x="720" y="36"/>
                  </a:lnTo>
                  <a:close/>
                  <a:moveTo>
                    <a:pt x="703" y="68"/>
                  </a:moveTo>
                  <a:cubicBezTo>
                    <a:pt x="703" y="110"/>
                    <a:pt x="703" y="110"/>
                    <a:pt x="703" y="110"/>
                  </a:cubicBezTo>
                  <a:cubicBezTo>
                    <a:pt x="698" y="110"/>
                    <a:pt x="698" y="110"/>
                    <a:pt x="698" y="110"/>
                  </a:cubicBezTo>
                  <a:cubicBezTo>
                    <a:pt x="698" y="66"/>
                    <a:pt x="698" y="66"/>
                    <a:pt x="698" y="66"/>
                  </a:cubicBezTo>
                  <a:lnTo>
                    <a:pt x="703" y="68"/>
                  </a:lnTo>
                  <a:close/>
                  <a:moveTo>
                    <a:pt x="706" y="31"/>
                  </a:moveTo>
                  <a:cubicBezTo>
                    <a:pt x="713" y="34"/>
                    <a:pt x="713" y="34"/>
                    <a:pt x="713" y="34"/>
                  </a:cubicBezTo>
                  <a:cubicBezTo>
                    <a:pt x="706" y="42"/>
                    <a:pt x="706" y="42"/>
                    <a:pt x="706" y="42"/>
                  </a:cubicBezTo>
                  <a:lnTo>
                    <a:pt x="706" y="31"/>
                  </a:lnTo>
                  <a:close/>
                  <a:moveTo>
                    <a:pt x="697" y="29"/>
                  </a:moveTo>
                  <a:cubicBezTo>
                    <a:pt x="703" y="31"/>
                    <a:pt x="703" y="31"/>
                    <a:pt x="703" y="31"/>
                  </a:cubicBezTo>
                  <a:cubicBezTo>
                    <a:pt x="703" y="43"/>
                    <a:pt x="703" y="43"/>
                    <a:pt x="703" y="43"/>
                  </a:cubicBezTo>
                  <a:cubicBezTo>
                    <a:pt x="697" y="48"/>
                    <a:pt x="697" y="48"/>
                    <a:pt x="697" y="48"/>
                  </a:cubicBezTo>
                  <a:lnTo>
                    <a:pt x="697" y="29"/>
                  </a:lnTo>
                  <a:close/>
                  <a:moveTo>
                    <a:pt x="696" y="65"/>
                  </a:moveTo>
                  <a:cubicBezTo>
                    <a:pt x="696" y="110"/>
                    <a:pt x="696" y="110"/>
                    <a:pt x="696" y="110"/>
                  </a:cubicBezTo>
                  <a:cubicBezTo>
                    <a:pt x="678" y="110"/>
                    <a:pt x="678" y="110"/>
                    <a:pt x="678" y="110"/>
                  </a:cubicBezTo>
                  <a:cubicBezTo>
                    <a:pt x="678" y="60"/>
                    <a:pt x="678" y="60"/>
                    <a:pt x="678" y="60"/>
                  </a:cubicBezTo>
                  <a:lnTo>
                    <a:pt x="696" y="65"/>
                  </a:lnTo>
                  <a:close/>
                  <a:moveTo>
                    <a:pt x="687" y="48"/>
                  </a:moveTo>
                  <a:cubicBezTo>
                    <a:pt x="694" y="41"/>
                    <a:pt x="694" y="41"/>
                    <a:pt x="694" y="41"/>
                  </a:cubicBezTo>
                  <a:cubicBezTo>
                    <a:pt x="694" y="51"/>
                    <a:pt x="694" y="51"/>
                    <a:pt x="694" y="51"/>
                  </a:cubicBezTo>
                  <a:cubicBezTo>
                    <a:pt x="694" y="51"/>
                    <a:pt x="685" y="48"/>
                    <a:pt x="687" y="48"/>
                  </a:cubicBezTo>
                  <a:close/>
                  <a:moveTo>
                    <a:pt x="690" y="27"/>
                  </a:moveTo>
                  <a:cubicBezTo>
                    <a:pt x="691" y="27"/>
                    <a:pt x="694" y="29"/>
                    <a:pt x="694" y="29"/>
                  </a:cubicBezTo>
                  <a:cubicBezTo>
                    <a:pt x="694" y="37"/>
                    <a:pt x="694" y="37"/>
                    <a:pt x="694" y="37"/>
                  </a:cubicBezTo>
                  <a:cubicBezTo>
                    <a:pt x="683" y="48"/>
                    <a:pt x="683" y="48"/>
                    <a:pt x="683" y="48"/>
                  </a:cubicBezTo>
                  <a:cubicBezTo>
                    <a:pt x="683" y="48"/>
                    <a:pt x="681" y="47"/>
                    <a:pt x="679" y="46"/>
                  </a:cubicBezTo>
                  <a:cubicBezTo>
                    <a:pt x="678" y="46"/>
                    <a:pt x="672" y="44"/>
                    <a:pt x="672" y="44"/>
                  </a:cubicBezTo>
                  <a:cubicBezTo>
                    <a:pt x="688" y="26"/>
                    <a:pt x="688" y="26"/>
                    <a:pt x="688" y="26"/>
                  </a:cubicBezTo>
                  <a:cubicBezTo>
                    <a:pt x="688" y="26"/>
                    <a:pt x="689" y="26"/>
                    <a:pt x="690" y="27"/>
                  </a:cubicBezTo>
                  <a:close/>
                  <a:moveTo>
                    <a:pt x="675" y="59"/>
                  </a:moveTo>
                  <a:cubicBezTo>
                    <a:pt x="675" y="110"/>
                    <a:pt x="675" y="110"/>
                    <a:pt x="675" y="110"/>
                  </a:cubicBezTo>
                  <a:cubicBezTo>
                    <a:pt x="670" y="110"/>
                    <a:pt x="670" y="110"/>
                    <a:pt x="670" y="110"/>
                  </a:cubicBezTo>
                  <a:cubicBezTo>
                    <a:pt x="670" y="57"/>
                    <a:pt x="670" y="57"/>
                    <a:pt x="670" y="57"/>
                  </a:cubicBezTo>
                  <a:lnTo>
                    <a:pt x="675" y="59"/>
                  </a:lnTo>
                  <a:close/>
                  <a:moveTo>
                    <a:pt x="678" y="24"/>
                  </a:moveTo>
                  <a:cubicBezTo>
                    <a:pt x="679" y="24"/>
                    <a:pt x="685" y="26"/>
                    <a:pt x="685" y="26"/>
                  </a:cubicBezTo>
                  <a:cubicBezTo>
                    <a:pt x="678" y="32"/>
                    <a:pt x="678" y="32"/>
                    <a:pt x="678" y="32"/>
                  </a:cubicBezTo>
                  <a:lnTo>
                    <a:pt x="678" y="24"/>
                  </a:lnTo>
                  <a:close/>
                  <a:moveTo>
                    <a:pt x="669" y="22"/>
                  </a:moveTo>
                  <a:cubicBezTo>
                    <a:pt x="670" y="22"/>
                    <a:pt x="675" y="23"/>
                    <a:pt x="675" y="23"/>
                  </a:cubicBezTo>
                  <a:cubicBezTo>
                    <a:pt x="675" y="34"/>
                    <a:pt x="675" y="34"/>
                    <a:pt x="675" y="34"/>
                  </a:cubicBezTo>
                  <a:cubicBezTo>
                    <a:pt x="669" y="40"/>
                    <a:pt x="669" y="40"/>
                    <a:pt x="669" y="40"/>
                  </a:cubicBezTo>
                  <a:lnTo>
                    <a:pt x="669" y="22"/>
                  </a:lnTo>
                  <a:close/>
                  <a:moveTo>
                    <a:pt x="667" y="110"/>
                  </a:moveTo>
                  <a:cubicBezTo>
                    <a:pt x="651" y="110"/>
                    <a:pt x="651" y="110"/>
                    <a:pt x="651" y="110"/>
                  </a:cubicBezTo>
                  <a:cubicBezTo>
                    <a:pt x="651" y="51"/>
                    <a:pt x="651" y="51"/>
                    <a:pt x="651" y="51"/>
                  </a:cubicBezTo>
                  <a:cubicBezTo>
                    <a:pt x="667" y="56"/>
                    <a:pt x="667" y="56"/>
                    <a:pt x="667" y="56"/>
                  </a:cubicBezTo>
                  <a:lnTo>
                    <a:pt x="667" y="110"/>
                  </a:lnTo>
                  <a:close/>
                  <a:moveTo>
                    <a:pt x="666" y="42"/>
                  </a:moveTo>
                  <a:cubicBezTo>
                    <a:pt x="659" y="41"/>
                    <a:pt x="659" y="41"/>
                    <a:pt x="659" y="41"/>
                  </a:cubicBezTo>
                  <a:cubicBezTo>
                    <a:pt x="666" y="35"/>
                    <a:pt x="666" y="35"/>
                    <a:pt x="666" y="35"/>
                  </a:cubicBezTo>
                  <a:lnTo>
                    <a:pt x="666" y="42"/>
                  </a:lnTo>
                  <a:close/>
                  <a:moveTo>
                    <a:pt x="651" y="19"/>
                  </a:moveTo>
                  <a:cubicBezTo>
                    <a:pt x="657" y="19"/>
                    <a:pt x="657" y="19"/>
                    <a:pt x="657" y="19"/>
                  </a:cubicBezTo>
                  <a:cubicBezTo>
                    <a:pt x="651" y="25"/>
                    <a:pt x="651" y="25"/>
                    <a:pt x="651" y="25"/>
                  </a:cubicBezTo>
                  <a:lnTo>
                    <a:pt x="651" y="19"/>
                  </a:lnTo>
                  <a:close/>
                  <a:moveTo>
                    <a:pt x="650" y="31"/>
                  </a:moveTo>
                  <a:cubicBezTo>
                    <a:pt x="660" y="20"/>
                    <a:pt x="660" y="20"/>
                    <a:pt x="660" y="20"/>
                  </a:cubicBezTo>
                  <a:cubicBezTo>
                    <a:pt x="665" y="21"/>
                    <a:pt x="665" y="21"/>
                    <a:pt x="665" y="21"/>
                  </a:cubicBezTo>
                  <a:cubicBezTo>
                    <a:pt x="665" y="32"/>
                    <a:pt x="665" y="32"/>
                    <a:pt x="665" y="32"/>
                  </a:cubicBezTo>
                  <a:cubicBezTo>
                    <a:pt x="657" y="40"/>
                    <a:pt x="657" y="40"/>
                    <a:pt x="657" y="40"/>
                  </a:cubicBezTo>
                  <a:cubicBezTo>
                    <a:pt x="650" y="38"/>
                    <a:pt x="650" y="38"/>
                    <a:pt x="650" y="38"/>
                  </a:cubicBezTo>
                  <a:lnTo>
                    <a:pt x="650" y="31"/>
                  </a:lnTo>
                  <a:close/>
                  <a:moveTo>
                    <a:pt x="642" y="17"/>
                  </a:moveTo>
                  <a:cubicBezTo>
                    <a:pt x="646" y="18"/>
                    <a:pt x="646" y="18"/>
                    <a:pt x="646" y="18"/>
                  </a:cubicBezTo>
                  <a:cubicBezTo>
                    <a:pt x="642" y="21"/>
                    <a:pt x="642" y="21"/>
                    <a:pt x="642" y="21"/>
                  </a:cubicBezTo>
                  <a:lnTo>
                    <a:pt x="642" y="17"/>
                  </a:lnTo>
                  <a:close/>
                  <a:moveTo>
                    <a:pt x="648" y="19"/>
                  </a:moveTo>
                  <a:cubicBezTo>
                    <a:pt x="648" y="28"/>
                    <a:pt x="648" y="28"/>
                    <a:pt x="648" y="28"/>
                  </a:cubicBezTo>
                  <a:cubicBezTo>
                    <a:pt x="642" y="33"/>
                    <a:pt x="642" y="33"/>
                    <a:pt x="642" y="33"/>
                  </a:cubicBezTo>
                  <a:cubicBezTo>
                    <a:pt x="642" y="33"/>
                    <a:pt x="641" y="24"/>
                    <a:pt x="641" y="25"/>
                  </a:cubicBezTo>
                  <a:lnTo>
                    <a:pt x="648" y="19"/>
                  </a:lnTo>
                  <a:close/>
                  <a:moveTo>
                    <a:pt x="648" y="33"/>
                  </a:moveTo>
                  <a:cubicBezTo>
                    <a:pt x="648" y="37"/>
                    <a:pt x="648" y="37"/>
                    <a:pt x="648" y="37"/>
                  </a:cubicBezTo>
                  <a:cubicBezTo>
                    <a:pt x="644" y="36"/>
                    <a:pt x="644" y="36"/>
                    <a:pt x="644" y="36"/>
                  </a:cubicBezTo>
                  <a:lnTo>
                    <a:pt x="648" y="33"/>
                  </a:lnTo>
                  <a:close/>
                  <a:moveTo>
                    <a:pt x="641" y="49"/>
                  </a:moveTo>
                  <a:cubicBezTo>
                    <a:pt x="649" y="51"/>
                    <a:pt x="649" y="51"/>
                    <a:pt x="649" y="51"/>
                  </a:cubicBezTo>
                  <a:cubicBezTo>
                    <a:pt x="649" y="110"/>
                    <a:pt x="649" y="110"/>
                    <a:pt x="649" y="110"/>
                  </a:cubicBezTo>
                  <a:cubicBezTo>
                    <a:pt x="641" y="110"/>
                    <a:pt x="641" y="110"/>
                    <a:pt x="641" y="110"/>
                  </a:cubicBezTo>
                  <a:lnTo>
                    <a:pt x="641" y="49"/>
                  </a:lnTo>
                  <a:close/>
                  <a:moveTo>
                    <a:pt x="623" y="14"/>
                  </a:moveTo>
                  <a:cubicBezTo>
                    <a:pt x="630" y="15"/>
                    <a:pt x="630" y="15"/>
                    <a:pt x="630" y="15"/>
                  </a:cubicBezTo>
                  <a:cubicBezTo>
                    <a:pt x="623" y="20"/>
                    <a:pt x="623" y="20"/>
                    <a:pt x="623" y="20"/>
                  </a:cubicBezTo>
                  <a:lnTo>
                    <a:pt x="623" y="14"/>
                  </a:lnTo>
                  <a:close/>
                  <a:moveTo>
                    <a:pt x="623" y="25"/>
                  </a:moveTo>
                  <a:cubicBezTo>
                    <a:pt x="632" y="15"/>
                    <a:pt x="632" y="15"/>
                    <a:pt x="632" y="15"/>
                  </a:cubicBezTo>
                  <a:cubicBezTo>
                    <a:pt x="638" y="16"/>
                    <a:pt x="638" y="16"/>
                    <a:pt x="638" y="16"/>
                  </a:cubicBezTo>
                  <a:cubicBezTo>
                    <a:pt x="638" y="26"/>
                    <a:pt x="638" y="26"/>
                    <a:pt x="638" y="26"/>
                  </a:cubicBezTo>
                  <a:cubicBezTo>
                    <a:pt x="629" y="34"/>
                    <a:pt x="629" y="34"/>
                    <a:pt x="629" y="34"/>
                  </a:cubicBezTo>
                  <a:cubicBezTo>
                    <a:pt x="623" y="33"/>
                    <a:pt x="623" y="33"/>
                    <a:pt x="623" y="33"/>
                  </a:cubicBezTo>
                  <a:lnTo>
                    <a:pt x="623" y="25"/>
                  </a:lnTo>
                  <a:close/>
                  <a:moveTo>
                    <a:pt x="638" y="29"/>
                  </a:moveTo>
                  <a:cubicBezTo>
                    <a:pt x="638" y="36"/>
                    <a:pt x="638" y="36"/>
                    <a:pt x="638" y="36"/>
                  </a:cubicBezTo>
                  <a:cubicBezTo>
                    <a:pt x="632" y="35"/>
                    <a:pt x="632" y="35"/>
                    <a:pt x="632" y="35"/>
                  </a:cubicBezTo>
                  <a:lnTo>
                    <a:pt x="638" y="29"/>
                  </a:lnTo>
                  <a:close/>
                  <a:moveTo>
                    <a:pt x="638" y="49"/>
                  </a:moveTo>
                  <a:cubicBezTo>
                    <a:pt x="639" y="110"/>
                    <a:pt x="639" y="110"/>
                    <a:pt x="639" y="110"/>
                  </a:cubicBezTo>
                  <a:cubicBezTo>
                    <a:pt x="623" y="110"/>
                    <a:pt x="623" y="110"/>
                    <a:pt x="623" y="110"/>
                  </a:cubicBezTo>
                  <a:cubicBezTo>
                    <a:pt x="623" y="45"/>
                    <a:pt x="623" y="45"/>
                    <a:pt x="623" y="45"/>
                  </a:cubicBezTo>
                  <a:lnTo>
                    <a:pt x="638" y="49"/>
                  </a:lnTo>
                  <a:close/>
                  <a:moveTo>
                    <a:pt x="621" y="28"/>
                  </a:moveTo>
                  <a:cubicBezTo>
                    <a:pt x="621" y="33"/>
                    <a:pt x="621" y="33"/>
                    <a:pt x="621" y="33"/>
                  </a:cubicBezTo>
                  <a:cubicBezTo>
                    <a:pt x="616" y="32"/>
                    <a:pt x="616" y="32"/>
                    <a:pt x="616" y="32"/>
                  </a:cubicBezTo>
                  <a:lnTo>
                    <a:pt x="621" y="28"/>
                  </a:lnTo>
                  <a:close/>
                  <a:moveTo>
                    <a:pt x="620" y="23"/>
                  </a:moveTo>
                  <a:cubicBezTo>
                    <a:pt x="613" y="30"/>
                    <a:pt x="613" y="30"/>
                    <a:pt x="613" y="30"/>
                  </a:cubicBezTo>
                  <a:cubicBezTo>
                    <a:pt x="613" y="21"/>
                    <a:pt x="613" y="21"/>
                    <a:pt x="613" y="21"/>
                  </a:cubicBezTo>
                  <a:cubicBezTo>
                    <a:pt x="620" y="15"/>
                    <a:pt x="620" y="15"/>
                    <a:pt x="620" y="15"/>
                  </a:cubicBezTo>
                  <a:lnTo>
                    <a:pt x="620" y="23"/>
                  </a:lnTo>
                  <a:close/>
                  <a:moveTo>
                    <a:pt x="613" y="12"/>
                  </a:moveTo>
                  <a:cubicBezTo>
                    <a:pt x="618" y="13"/>
                    <a:pt x="618" y="13"/>
                    <a:pt x="618" y="13"/>
                  </a:cubicBezTo>
                  <a:cubicBezTo>
                    <a:pt x="613" y="18"/>
                    <a:pt x="613" y="18"/>
                    <a:pt x="613" y="18"/>
                  </a:cubicBezTo>
                  <a:lnTo>
                    <a:pt x="613" y="12"/>
                  </a:lnTo>
                  <a:close/>
                  <a:moveTo>
                    <a:pt x="613" y="43"/>
                  </a:moveTo>
                  <a:cubicBezTo>
                    <a:pt x="621" y="45"/>
                    <a:pt x="621" y="45"/>
                    <a:pt x="621" y="45"/>
                  </a:cubicBezTo>
                  <a:cubicBezTo>
                    <a:pt x="621" y="110"/>
                    <a:pt x="621" y="110"/>
                    <a:pt x="621" y="110"/>
                  </a:cubicBezTo>
                  <a:cubicBezTo>
                    <a:pt x="613" y="110"/>
                    <a:pt x="613" y="110"/>
                    <a:pt x="613" y="110"/>
                  </a:cubicBezTo>
                  <a:lnTo>
                    <a:pt x="613" y="43"/>
                  </a:lnTo>
                  <a:close/>
                  <a:moveTo>
                    <a:pt x="610" y="43"/>
                  </a:moveTo>
                  <a:cubicBezTo>
                    <a:pt x="610" y="110"/>
                    <a:pt x="610" y="110"/>
                    <a:pt x="610" y="110"/>
                  </a:cubicBezTo>
                  <a:cubicBezTo>
                    <a:pt x="595" y="110"/>
                    <a:pt x="595" y="110"/>
                    <a:pt x="595" y="110"/>
                  </a:cubicBezTo>
                  <a:cubicBezTo>
                    <a:pt x="595" y="40"/>
                    <a:pt x="595" y="40"/>
                    <a:pt x="595" y="40"/>
                  </a:cubicBezTo>
                  <a:lnTo>
                    <a:pt x="610" y="43"/>
                  </a:lnTo>
                  <a:close/>
                  <a:moveTo>
                    <a:pt x="609" y="32"/>
                  </a:moveTo>
                  <a:cubicBezTo>
                    <a:pt x="603" y="31"/>
                    <a:pt x="603" y="31"/>
                    <a:pt x="603" y="31"/>
                  </a:cubicBezTo>
                  <a:cubicBezTo>
                    <a:pt x="609" y="25"/>
                    <a:pt x="609" y="25"/>
                    <a:pt x="609" y="25"/>
                  </a:cubicBezTo>
                  <a:lnTo>
                    <a:pt x="609" y="32"/>
                  </a:lnTo>
                  <a:close/>
                  <a:moveTo>
                    <a:pt x="595" y="10"/>
                  </a:moveTo>
                  <a:cubicBezTo>
                    <a:pt x="597" y="10"/>
                    <a:pt x="602" y="11"/>
                    <a:pt x="602" y="11"/>
                  </a:cubicBezTo>
                  <a:cubicBezTo>
                    <a:pt x="595" y="17"/>
                    <a:pt x="595" y="17"/>
                    <a:pt x="595" y="17"/>
                  </a:cubicBezTo>
                  <a:lnTo>
                    <a:pt x="595" y="10"/>
                  </a:lnTo>
                  <a:close/>
                  <a:moveTo>
                    <a:pt x="594" y="22"/>
                  </a:moveTo>
                  <a:cubicBezTo>
                    <a:pt x="605" y="11"/>
                    <a:pt x="605" y="11"/>
                    <a:pt x="605" y="11"/>
                  </a:cubicBezTo>
                  <a:cubicBezTo>
                    <a:pt x="609" y="12"/>
                    <a:pt x="609" y="12"/>
                    <a:pt x="609" y="12"/>
                  </a:cubicBezTo>
                  <a:cubicBezTo>
                    <a:pt x="609" y="22"/>
                    <a:pt x="609" y="22"/>
                    <a:pt x="609" y="22"/>
                  </a:cubicBezTo>
                  <a:cubicBezTo>
                    <a:pt x="599" y="31"/>
                    <a:pt x="599" y="31"/>
                    <a:pt x="599" y="31"/>
                  </a:cubicBezTo>
                  <a:cubicBezTo>
                    <a:pt x="594" y="30"/>
                    <a:pt x="594" y="30"/>
                    <a:pt x="594" y="30"/>
                  </a:cubicBezTo>
                  <a:lnTo>
                    <a:pt x="594" y="22"/>
                  </a:lnTo>
                  <a:close/>
                  <a:moveTo>
                    <a:pt x="592" y="40"/>
                  </a:moveTo>
                  <a:cubicBezTo>
                    <a:pt x="592" y="110"/>
                    <a:pt x="592" y="110"/>
                    <a:pt x="592" y="110"/>
                  </a:cubicBezTo>
                  <a:cubicBezTo>
                    <a:pt x="585" y="110"/>
                    <a:pt x="585" y="110"/>
                    <a:pt x="585" y="110"/>
                  </a:cubicBezTo>
                  <a:cubicBezTo>
                    <a:pt x="585" y="39"/>
                    <a:pt x="585" y="39"/>
                    <a:pt x="585" y="39"/>
                  </a:cubicBezTo>
                  <a:lnTo>
                    <a:pt x="592" y="40"/>
                  </a:lnTo>
                  <a:close/>
                  <a:moveTo>
                    <a:pt x="586" y="29"/>
                  </a:moveTo>
                  <a:cubicBezTo>
                    <a:pt x="592" y="25"/>
                    <a:pt x="592" y="25"/>
                    <a:pt x="592" y="25"/>
                  </a:cubicBezTo>
                  <a:cubicBezTo>
                    <a:pt x="592" y="30"/>
                    <a:pt x="592" y="30"/>
                    <a:pt x="592" y="30"/>
                  </a:cubicBezTo>
                  <a:lnTo>
                    <a:pt x="586" y="29"/>
                  </a:lnTo>
                  <a:close/>
                  <a:moveTo>
                    <a:pt x="592" y="19"/>
                  </a:moveTo>
                  <a:cubicBezTo>
                    <a:pt x="585" y="26"/>
                    <a:pt x="585" y="26"/>
                    <a:pt x="585" y="26"/>
                  </a:cubicBezTo>
                  <a:cubicBezTo>
                    <a:pt x="585" y="18"/>
                    <a:pt x="585" y="18"/>
                    <a:pt x="585" y="18"/>
                  </a:cubicBezTo>
                  <a:cubicBezTo>
                    <a:pt x="592" y="11"/>
                    <a:pt x="592" y="11"/>
                    <a:pt x="592" y="11"/>
                  </a:cubicBezTo>
                  <a:lnTo>
                    <a:pt x="592" y="19"/>
                  </a:lnTo>
                  <a:close/>
                  <a:moveTo>
                    <a:pt x="584" y="9"/>
                  </a:moveTo>
                  <a:cubicBezTo>
                    <a:pt x="589" y="9"/>
                    <a:pt x="589" y="9"/>
                    <a:pt x="589" y="9"/>
                  </a:cubicBezTo>
                  <a:cubicBezTo>
                    <a:pt x="584" y="15"/>
                    <a:pt x="584" y="15"/>
                    <a:pt x="584" y="15"/>
                  </a:cubicBezTo>
                  <a:lnTo>
                    <a:pt x="584" y="9"/>
                  </a:lnTo>
                  <a:close/>
                  <a:moveTo>
                    <a:pt x="582" y="39"/>
                  </a:moveTo>
                  <a:cubicBezTo>
                    <a:pt x="582" y="110"/>
                    <a:pt x="582" y="110"/>
                    <a:pt x="582" y="110"/>
                  </a:cubicBezTo>
                  <a:cubicBezTo>
                    <a:pt x="567" y="110"/>
                    <a:pt x="567" y="110"/>
                    <a:pt x="567" y="110"/>
                  </a:cubicBezTo>
                  <a:cubicBezTo>
                    <a:pt x="567" y="38"/>
                    <a:pt x="567" y="38"/>
                    <a:pt x="567" y="38"/>
                  </a:cubicBezTo>
                  <a:lnTo>
                    <a:pt x="582" y="39"/>
                  </a:lnTo>
                  <a:close/>
                  <a:moveTo>
                    <a:pt x="581" y="29"/>
                  </a:moveTo>
                  <a:cubicBezTo>
                    <a:pt x="581" y="29"/>
                    <a:pt x="574" y="30"/>
                    <a:pt x="574" y="29"/>
                  </a:cubicBezTo>
                  <a:cubicBezTo>
                    <a:pt x="581" y="23"/>
                    <a:pt x="581" y="23"/>
                    <a:pt x="581" y="23"/>
                  </a:cubicBezTo>
                  <a:lnTo>
                    <a:pt x="581" y="29"/>
                  </a:lnTo>
                  <a:close/>
                  <a:moveTo>
                    <a:pt x="580" y="8"/>
                  </a:moveTo>
                  <a:cubicBezTo>
                    <a:pt x="580" y="20"/>
                    <a:pt x="580" y="20"/>
                    <a:pt x="580" y="20"/>
                  </a:cubicBezTo>
                  <a:cubicBezTo>
                    <a:pt x="571" y="28"/>
                    <a:pt x="571" y="28"/>
                    <a:pt x="571" y="28"/>
                  </a:cubicBezTo>
                  <a:cubicBezTo>
                    <a:pt x="564" y="28"/>
                    <a:pt x="564" y="28"/>
                    <a:pt x="564" y="28"/>
                  </a:cubicBezTo>
                  <a:cubicBezTo>
                    <a:pt x="561" y="28"/>
                    <a:pt x="558" y="28"/>
                    <a:pt x="558" y="28"/>
                  </a:cubicBezTo>
                  <a:cubicBezTo>
                    <a:pt x="577" y="8"/>
                    <a:pt x="577" y="8"/>
                    <a:pt x="577" y="8"/>
                  </a:cubicBezTo>
                  <a:lnTo>
                    <a:pt x="580" y="8"/>
                  </a:lnTo>
                  <a:close/>
                  <a:moveTo>
                    <a:pt x="568" y="8"/>
                  </a:moveTo>
                  <a:cubicBezTo>
                    <a:pt x="569" y="8"/>
                    <a:pt x="574" y="8"/>
                    <a:pt x="574" y="8"/>
                  </a:cubicBezTo>
                  <a:cubicBezTo>
                    <a:pt x="568" y="14"/>
                    <a:pt x="568" y="14"/>
                    <a:pt x="568" y="14"/>
                  </a:cubicBezTo>
                  <a:lnTo>
                    <a:pt x="568" y="8"/>
                  </a:lnTo>
                  <a:close/>
                  <a:moveTo>
                    <a:pt x="556" y="7"/>
                  </a:moveTo>
                  <a:cubicBezTo>
                    <a:pt x="557" y="7"/>
                    <a:pt x="565" y="8"/>
                    <a:pt x="565" y="8"/>
                  </a:cubicBezTo>
                  <a:cubicBezTo>
                    <a:pt x="565" y="16"/>
                    <a:pt x="565" y="16"/>
                    <a:pt x="565" y="16"/>
                  </a:cubicBezTo>
                  <a:cubicBezTo>
                    <a:pt x="556" y="24"/>
                    <a:pt x="556" y="24"/>
                    <a:pt x="556" y="24"/>
                  </a:cubicBezTo>
                  <a:lnTo>
                    <a:pt x="556" y="7"/>
                  </a:lnTo>
                  <a:close/>
                  <a:moveTo>
                    <a:pt x="556" y="37"/>
                  </a:moveTo>
                  <a:cubicBezTo>
                    <a:pt x="564" y="37"/>
                    <a:pt x="564" y="37"/>
                    <a:pt x="564" y="37"/>
                  </a:cubicBezTo>
                  <a:cubicBezTo>
                    <a:pt x="565" y="110"/>
                    <a:pt x="565" y="110"/>
                    <a:pt x="565" y="110"/>
                  </a:cubicBezTo>
                  <a:cubicBezTo>
                    <a:pt x="556" y="110"/>
                    <a:pt x="556" y="110"/>
                    <a:pt x="556" y="110"/>
                  </a:cubicBezTo>
                  <a:lnTo>
                    <a:pt x="556" y="37"/>
                  </a:lnTo>
                  <a:close/>
                  <a:moveTo>
                    <a:pt x="541" y="36"/>
                  </a:moveTo>
                  <a:cubicBezTo>
                    <a:pt x="553" y="36"/>
                    <a:pt x="553" y="36"/>
                    <a:pt x="553" y="36"/>
                  </a:cubicBezTo>
                  <a:cubicBezTo>
                    <a:pt x="553" y="110"/>
                    <a:pt x="553" y="110"/>
                    <a:pt x="553" y="110"/>
                  </a:cubicBezTo>
                  <a:cubicBezTo>
                    <a:pt x="541" y="110"/>
                    <a:pt x="541" y="110"/>
                    <a:pt x="541" y="110"/>
                  </a:cubicBezTo>
                  <a:lnTo>
                    <a:pt x="541" y="36"/>
                  </a:lnTo>
                  <a:close/>
                  <a:moveTo>
                    <a:pt x="540" y="29"/>
                  </a:moveTo>
                  <a:cubicBezTo>
                    <a:pt x="540" y="18"/>
                    <a:pt x="540" y="18"/>
                    <a:pt x="540" y="18"/>
                  </a:cubicBezTo>
                  <a:cubicBezTo>
                    <a:pt x="545" y="24"/>
                    <a:pt x="545" y="24"/>
                    <a:pt x="545" y="24"/>
                  </a:cubicBezTo>
                  <a:lnTo>
                    <a:pt x="540" y="29"/>
                  </a:lnTo>
                  <a:close/>
                  <a:moveTo>
                    <a:pt x="543" y="30"/>
                  </a:moveTo>
                  <a:cubicBezTo>
                    <a:pt x="548" y="26"/>
                    <a:pt x="548" y="26"/>
                    <a:pt x="548" y="26"/>
                  </a:cubicBezTo>
                  <a:cubicBezTo>
                    <a:pt x="552" y="30"/>
                    <a:pt x="552" y="30"/>
                    <a:pt x="552" y="30"/>
                  </a:cubicBezTo>
                  <a:cubicBezTo>
                    <a:pt x="552" y="30"/>
                    <a:pt x="544" y="30"/>
                    <a:pt x="543" y="30"/>
                  </a:cubicBezTo>
                  <a:close/>
                  <a:moveTo>
                    <a:pt x="539" y="7"/>
                  </a:moveTo>
                  <a:cubicBezTo>
                    <a:pt x="541" y="7"/>
                    <a:pt x="552" y="7"/>
                    <a:pt x="552" y="7"/>
                  </a:cubicBezTo>
                  <a:cubicBezTo>
                    <a:pt x="552" y="23"/>
                    <a:pt x="552" y="23"/>
                    <a:pt x="552" y="23"/>
                  </a:cubicBezTo>
                  <a:cubicBezTo>
                    <a:pt x="533" y="7"/>
                    <a:pt x="533" y="7"/>
                    <a:pt x="533" y="7"/>
                  </a:cubicBezTo>
                  <a:cubicBezTo>
                    <a:pt x="533" y="7"/>
                    <a:pt x="537" y="7"/>
                    <a:pt x="539" y="7"/>
                  </a:cubicBezTo>
                  <a:close/>
                  <a:moveTo>
                    <a:pt x="527" y="6"/>
                  </a:moveTo>
                  <a:cubicBezTo>
                    <a:pt x="537" y="13"/>
                    <a:pt x="537" y="13"/>
                    <a:pt x="537" y="13"/>
                  </a:cubicBezTo>
                  <a:cubicBezTo>
                    <a:pt x="537" y="29"/>
                    <a:pt x="537" y="29"/>
                    <a:pt x="537" y="29"/>
                  </a:cubicBezTo>
                  <a:cubicBezTo>
                    <a:pt x="535" y="29"/>
                    <a:pt x="535" y="29"/>
                    <a:pt x="535" y="29"/>
                  </a:cubicBezTo>
                  <a:cubicBezTo>
                    <a:pt x="527" y="24"/>
                    <a:pt x="527" y="24"/>
                    <a:pt x="527" y="24"/>
                  </a:cubicBezTo>
                  <a:lnTo>
                    <a:pt x="527" y="6"/>
                  </a:lnTo>
                  <a:close/>
                  <a:moveTo>
                    <a:pt x="538" y="36"/>
                  </a:moveTo>
                  <a:cubicBezTo>
                    <a:pt x="538" y="110"/>
                    <a:pt x="538" y="110"/>
                    <a:pt x="538" y="110"/>
                  </a:cubicBezTo>
                  <a:cubicBezTo>
                    <a:pt x="528" y="110"/>
                    <a:pt x="528" y="110"/>
                    <a:pt x="528" y="110"/>
                  </a:cubicBezTo>
                  <a:cubicBezTo>
                    <a:pt x="528" y="35"/>
                    <a:pt x="528" y="35"/>
                    <a:pt x="528" y="35"/>
                  </a:cubicBezTo>
                  <a:lnTo>
                    <a:pt x="538" y="36"/>
                  </a:lnTo>
                  <a:close/>
                  <a:moveTo>
                    <a:pt x="527" y="26"/>
                  </a:moveTo>
                  <a:cubicBezTo>
                    <a:pt x="531" y="30"/>
                    <a:pt x="531" y="30"/>
                    <a:pt x="531" y="30"/>
                  </a:cubicBezTo>
                  <a:cubicBezTo>
                    <a:pt x="527" y="30"/>
                    <a:pt x="527" y="30"/>
                    <a:pt x="527" y="30"/>
                  </a:cubicBezTo>
                  <a:lnTo>
                    <a:pt x="527" y="26"/>
                  </a:lnTo>
                  <a:close/>
                  <a:moveTo>
                    <a:pt x="523" y="6"/>
                  </a:moveTo>
                  <a:cubicBezTo>
                    <a:pt x="523" y="16"/>
                    <a:pt x="523" y="16"/>
                    <a:pt x="523" y="16"/>
                  </a:cubicBezTo>
                  <a:cubicBezTo>
                    <a:pt x="513" y="7"/>
                    <a:pt x="513" y="7"/>
                    <a:pt x="513" y="7"/>
                  </a:cubicBezTo>
                  <a:cubicBezTo>
                    <a:pt x="514" y="6"/>
                    <a:pt x="523" y="6"/>
                    <a:pt x="523" y="6"/>
                  </a:cubicBezTo>
                  <a:close/>
                  <a:moveTo>
                    <a:pt x="524" y="36"/>
                  </a:moveTo>
                  <a:cubicBezTo>
                    <a:pt x="524" y="110"/>
                    <a:pt x="524" y="110"/>
                    <a:pt x="524" y="110"/>
                  </a:cubicBezTo>
                  <a:cubicBezTo>
                    <a:pt x="512" y="110"/>
                    <a:pt x="512" y="110"/>
                    <a:pt x="512" y="110"/>
                  </a:cubicBezTo>
                  <a:cubicBezTo>
                    <a:pt x="512" y="36"/>
                    <a:pt x="512" y="36"/>
                    <a:pt x="512" y="36"/>
                  </a:cubicBezTo>
                  <a:lnTo>
                    <a:pt x="524" y="36"/>
                  </a:lnTo>
                  <a:close/>
                  <a:moveTo>
                    <a:pt x="511" y="9"/>
                  </a:moveTo>
                  <a:cubicBezTo>
                    <a:pt x="523" y="20"/>
                    <a:pt x="523" y="20"/>
                    <a:pt x="523" y="20"/>
                  </a:cubicBezTo>
                  <a:cubicBezTo>
                    <a:pt x="523" y="25"/>
                    <a:pt x="523" y="25"/>
                    <a:pt x="523" y="25"/>
                  </a:cubicBezTo>
                  <a:cubicBezTo>
                    <a:pt x="511" y="14"/>
                    <a:pt x="511" y="14"/>
                    <a:pt x="511" y="14"/>
                  </a:cubicBezTo>
                  <a:lnTo>
                    <a:pt x="511" y="9"/>
                  </a:lnTo>
                  <a:close/>
                  <a:moveTo>
                    <a:pt x="511" y="19"/>
                  </a:moveTo>
                  <a:cubicBezTo>
                    <a:pt x="511" y="19"/>
                    <a:pt x="523" y="30"/>
                    <a:pt x="521" y="30"/>
                  </a:cubicBezTo>
                  <a:cubicBezTo>
                    <a:pt x="520" y="30"/>
                    <a:pt x="511" y="31"/>
                    <a:pt x="511" y="31"/>
                  </a:cubicBezTo>
                  <a:lnTo>
                    <a:pt x="511" y="19"/>
                  </a:lnTo>
                  <a:close/>
                  <a:moveTo>
                    <a:pt x="508" y="6"/>
                  </a:moveTo>
                  <a:cubicBezTo>
                    <a:pt x="508" y="12"/>
                    <a:pt x="508" y="12"/>
                    <a:pt x="508" y="12"/>
                  </a:cubicBezTo>
                  <a:cubicBezTo>
                    <a:pt x="502" y="6"/>
                    <a:pt x="502" y="6"/>
                    <a:pt x="502" y="6"/>
                  </a:cubicBezTo>
                  <a:lnTo>
                    <a:pt x="508" y="6"/>
                  </a:lnTo>
                  <a:close/>
                  <a:moveTo>
                    <a:pt x="508" y="96"/>
                  </a:moveTo>
                  <a:cubicBezTo>
                    <a:pt x="507" y="96"/>
                    <a:pt x="498" y="97"/>
                    <a:pt x="498" y="97"/>
                  </a:cubicBezTo>
                  <a:cubicBezTo>
                    <a:pt x="498" y="37"/>
                    <a:pt x="498" y="37"/>
                    <a:pt x="498" y="37"/>
                  </a:cubicBezTo>
                  <a:cubicBezTo>
                    <a:pt x="508" y="37"/>
                    <a:pt x="508" y="37"/>
                    <a:pt x="508" y="37"/>
                  </a:cubicBezTo>
                  <a:cubicBezTo>
                    <a:pt x="508" y="37"/>
                    <a:pt x="509" y="96"/>
                    <a:pt x="508" y="96"/>
                  </a:cubicBezTo>
                  <a:close/>
                  <a:moveTo>
                    <a:pt x="498" y="8"/>
                  </a:moveTo>
                  <a:cubicBezTo>
                    <a:pt x="507" y="16"/>
                    <a:pt x="507" y="16"/>
                    <a:pt x="507" y="16"/>
                  </a:cubicBezTo>
                  <a:cubicBezTo>
                    <a:pt x="507" y="31"/>
                    <a:pt x="507" y="31"/>
                    <a:pt x="507" y="31"/>
                  </a:cubicBezTo>
                  <a:cubicBezTo>
                    <a:pt x="498" y="23"/>
                    <a:pt x="498" y="23"/>
                    <a:pt x="498" y="23"/>
                  </a:cubicBezTo>
                  <a:lnTo>
                    <a:pt x="498" y="8"/>
                  </a:lnTo>
                  <a:close/>
                  <a:moveTo>
                    <a:pt x="498" y="26"/>
                  </a:moveTo>
                  <a:cubicBezTo>
                    <a:pt x="498" y="26"/>
                    <a:pt x="504" y="31"/>
                    <a:pt x="503" y="31"/>
                  </a:cubicBezTo>
                  <a:cubicBezTo>
                    <a:pt x="502" y="31"/>
                    <a:pt x="498" y="31"/>
                    <a:pt x="498" y="31"/>
                  </a:cubicBezTo>
                  <a:lnTo>
                    <a:pt x="498" y="26"/>
                  </a:lnTo>
                  <a:close/>
                  <a:moveTo>
                    <a:pt x="494" y="8"/>
                  </a:moveTo>
                  <a:cubicBezTo>
                    <a:pt x="494" y="16"/>
                    <a:pt x="494" y="16"/>
                    <a:pt x="494" y="16"/>
                  </a:cubicBezTo>
                  <a:cubicBezTo>
                    <a:pt x="485" y="8"/>
                    <a:pt x="485" y="8"/>
                    <a:pt x="485" y="8"/>
                  </a:cubicBezTo>
                  <a:cubicBezTo>
                    <a:pt x="486" y="8"/>
                    <a:pt x="494" y="8"/>
                    <a:pt x="494" y="8"/>
                  </a:cubicBezTo>
                  <a:close/>
                  <a:moveTo>
                    <a:pt x="482" y="10"/>
                  </a:moveTo>
                  <a:cubicBezTo>
                    <a:pt x="494" y="20"/>
                    <a:pt x="494" y="20"/>
                    <a:pt x="494" y="20"/>
                  </a:cubicBezTo>
                  <a:cubicBezTo>
                    <a:pt x="494" y="28"/>
                    <a:pt x="494" y="28"/>
                    <a:pt x="494" y="28"/>
                  </a:cubicBezTo>
                  <a:cubicBezTo>
                    <a:pt x="482" y="18"/>
                    <a:pt x="482" y="18"/>
                    <a:pt x="482" y="18"/>
                  </a:cubicBezTo>
                  <a:lnTo>
                    <a:pt x="482" y="10"/>
                  </a:lnTo>
                  <a:close/>
                  <a:moveTo>
                    <a:pt x="480" y="9"/>
                  </a:moveTo>
                  <a:cubicBezTo>
                    <a:pt x="480" y="15"/>
                    <a:pt x="480" y="15"/>
                    <a:pt x="480" y="15"/>
                  </a:cubicBezTo>
                  <a:cubicBezTo>
                    <a:pt x="473" y="8"/>
                    <a:pt x="473" y="8"/>
                    <a:pt x="473" y="8"/>
                  </a:cubicBezTo>
                  <a:lnTo>
                    <a:pt x="480" y="9"/>
                  </a:lnTo>
                  <a:close/>
                  <a:moveTo>
                    <a:pt x="465" y="9"/>
                  </a:moveTo>
                  <a:cubicBezTo>
                    <a:pt x="465" y="18"/>
                    <a:pt x="465" y="18"/>
                    <a:pt x="465" y="18"/>
                  </a:cubicBezTo>
                  <a:cubicBezTo>
                    <a:pt x="456" y="10"/>
                    <a:pt x="456" y="10"/>
                    <a:pt x="456" y="10"/>
                  </a:cubicBezTo>
                  <a:cubicBezTo>
                    <a:pt x="457" y="10"/>
                    <a:pt x="465" y="9"/>
                    <a:pt x="465" y="9"/>
                  </a:cubicBezTo>
                  <a:close/>
                  <a:moveTo>
                    <a:pt x="454" y="12"/>
                  </a:moveTo>
                  <a:cubicBezTo>
                    <a:pt x="465" y="22"/>
                    <a:pt x="465" y="22"/>
                    <a:pt x="465" y="22"/>
                  </a:cubicBezTo>
                  <a:cubicBezTo>
                    <a:pt x="465" y="33"/>
                    <a:pt x="465" y="33"/>
                    <a:pt x="465" y="33"/>
                  </a:cubicBezTo>
                  <a:cubicBezTo>
                    <a:pt x="454" y="23"/>
                    <a:pt x="454" y="23"/>
                    <a:pt x="454" y="23"/>
                  </a:cubicBezTo>
                  <a:lnTo>
                    <a:pt x="454" y="12"/>
                  </a:lnTo>
                  <a:close/>
                  <a:moveTo>
                    <a:pt x="451" y="11"/>
                  </a:moveTo>
                  <a:cubicBezTo>
                    <a:pt x="451" y="20"/>
                    <a:pt x="451" y="20"/>
                    <a:pt x="451" y="20"/>
                  </a:cubicBezTo>
                  <a:cubicBezTo>
                    <a:pt x="442" y="12"/>
                    <a:pt x="442" y="12"/>
                    <a:pt x="442" y="12"/>
                  </a:cubicBezTo>
                  <a:cubicBezTo>
                    <a:pt x="443" y="12"/>
                    <a:pt x="451" y="11"/>
                    <a:pt x="451" y="11"/>
                  </a:cubicBezTo>
                  <a:close/>
                  <a:moveTo>
                    <a:pt x="435" y="13"/>
                  </a:moveTo>
                  <a:cubicBezTo>
                    <a:pt x="435" y="21"/>
                    <a:pt x="435" y="21"/>
                    <a:pt x="435" y="21"/>
                  </a:cubicBezTo>
                  <a:cubicBezTo>
                    <a:pt x="426" y="14"/>
                    <a:pt x="426" y="14"/>
                    <a:pt x="426" y="14"/>
                  </a:cubicBezTo>
                  <a:cubicBezTo>
                    <a:pt x="428" y="14"/>
                    <a:pt x="435" y="13"/>
                    <a:pt x="435" y="13"/>
                  </a:cubicBezTo>
                  <a:close/>
                  <a:moveTo>
                    <a:pt x="425" y="18"/>
                  </a:moveTo>
                  <a:cubicBezTo>
                    <a:pt x="435" y="25"/>
                    <a:pt x="435" y="25"/>
                    <a:pt x="435" y="25"/>
                  </a:cubicBezTo>
                  <a:cubicBezTo>
                    <a:pt x="435" y="38"/>
                    <a:pt x="435" y="38"/>
                    <a:pt x="435" y="38"/>
                  </a:cubicBezTo>
                  <a:cubicBezTo>
                    <a:pt x="425" y="28"/>
                    <a:pt x="425" y="28"/>
                    <a:pt x="425" y="28"/>
                  </a:cubicBezTo>
                  <a:lnTo>
                    <a:pt x="425" y="18"/>
                  </a:lnTo>
                  <a:close/>
                  <a:moveTo>
                    <a:pt x="414" y="15"/>
                  </a:moveTo>
                  <a:cubicBezTo>
                    <a:pt x="417" y="15"/>
                    <a:pt x="422" y="15"/>
                    <a:pt x="422" y="15"/>
                  </a:cubicBezTo>
                  <a:cubicBezTo>
                    <a:pt x="422" y="26"/>
                    <a:pt x="422" y="26"/>
                    <a:pt x="422" y="26"/>
                  </a:cubicBezTo>
                  <a:cubicBezTo>
                    <a:pt x="411" y="16"/>
                    <a:pt x="411" y="16"/>
                    <a:pt x="411" y="16"/>
                  </a:cubicBezTo>
                  <a:cubicBezTo>
                    <a:pt x="411" y="16"/>
                    <a:pt x="411" y="16"/>
                    <a:pt x="414" y="15"/>
                  </a:cubicBezTo>
                  <a:close/>
                  <a:moveTo>
                    <a:pt x="409" y="18"/>
                  </a:moveTo>
                  <a:cubicBezTo>
                    <a:pt x="422" y="30"/>
                    <a:pt x="422" y="30"/>
                    <a:pt x="422" y="30"/>
                  </a:cubicBezTo>
                  <a:cubicBezTo>
                    <a:pt x="422" y="42"/>
                    <a:pt x="422" y="42"/>
                    <a:pt x="422" y="42"/>
                  </a:cubicBezTo>
                  <a:cubicBezTo>
                    <a:pt x="420" y="42"/>
                    <a:pt x="420" y="42"/>
                    <a:pt x="420" y="42"/>
                  </a:cubicBezTo>
                  <a:cubicBezTo>
                    <a:pt x="409" y="33"/>
                    <a:pt x="409" y="33"/>
                    <a:pt x="409" y="33"/>
                  </a:cubicBezTo>
                  <a:lnTo>
                    <a:pt x="409" y="18"/>
                  </a:lnTo>
                  <a:close/>
                  <a:moveTo>
                    <a:pt x="416" y="44"/>
                  </a:moveTo>
                  <a:cubicBezTo>
                    <a:pt x="415" y="44"/>
                    <a:pt x="410" y="45"/>
                    <a:pt x="410" y="45"/>
                  </a:cubicBezTo>
                  <a:cubicBezTo>
                    <a:pt x="410" y="36"/>
                    <a:pt x="410" y="36"/>
                    <a:pt x="410" y="36"/>
                  </a:cubicBezTo>
                  <a:cubicBezTo>
                    <a:pt x="410" y="36"/>
                    <a:pt x="417" y="43"/>
                    <a:pt x="416" y="44"/>
                  </a:cubicBezTo>
                  <a:close/>
                  <a:moveTo>
                    <a:pt x="405" y="17"/>
                  </a:moveTo>
                  <a:cubicBezTo>
                    <a:pt x="405" y="26"/>
                    <a:pt x="405" y="26"/>
                    <a:pt x="405" y="26"/>
                  </a:cubicBezTo>
                  <a:cubicBezTo>
                    <a:pt x="398" y="19"/>
                    <a:pt x="398" y="19"/>
                    <a:pt x="398" y="19"/>
                  </a:cubicBezTo>
                  <a:cubicBezTo>
                    <a:pt x="399" y="19"/>
                    <a:pt x="405" y="17"/>
                    <a:pt x="405" y="17"/>
                  </a:cubicBezTo>
                  <a:close/>
                  <a:moveTo>
                    <a:pt x="395" y="21"/>
                  </a:moveTo>
                  <a:cubicBezTo>
                    <a:pt x="400" y="26"/>
                    <a:pt x="400" y="26"/>
                    <a:pt x="400" y="26"/>
                  </a:cubicBezTo>
                  <a:cubicBezTo>
                    <a:pt x="399" y="27"/>
                    <a:pt x="399" y="27"/>
                    <a:pt x="399" y="27"/>
                  </a:cubicBezTo>
                  <a:cubicBezTo>
                    <a:pt x="398" y="27"/>
                    <a:pt x="395" y="28"/>
                    <a:pt x="395" y="28"/>
                  </a:cubicBezTo>
                  <a:lnTo>
                    <a:pt x="395" y="21"/>
                  </a:lnTo>
                  <a:close/>
                  <a:moveTo>
                    <a:pt x="329" y="36"/>
                  </a:moveTo>
                  <a:cubicBezTo>
                    <a:pt x="329" y="36"/>
                    <a:pt x="334" y="34"/>
                    <a:pt x="334" y="34"/>
                  </a:cubicBezTo>
                  <a:cubicBezTo>
                    <a:pt x="334" y="54"/>
                    <a:pt x="334" y="54"/>
                    <a:pt x="334" y="54"/>
                  </a:cubicBezTo>
                  <a:cubicBezTo>
                    <a:pt x="329" y="49"/>
                    <a:pt x="329" y="49"/>
                    <a:pt x="329" y="49"/>
                  </a:cubicBezTo>
                  <a:lnTo>
                    <a:pt x="329" y="36"/>
                  </a:lnTo>
                  <a:close/>
                  <a:moveTo>
                    <a:pt x="336" y="61"/>
                  </a:moveTo>
                  <a:cubicBezTo>
                    <a:pt x="335" y="62"/>
                    <a:pt x="330" y="66"/>
                    <a:pt x="330" y="66"/>
                  </a:cubicBezTo>
                  <a:cubicBezTo>
                    <a:pt x="330" y="53"/>
                    <a:pt x="330" y="53"/>
                    <a:pt x="330" y="53"/>
                  </a:cubicBezTo>
                  <a:cubicBezTo>
                    <a:pt x="330" y="53"/>
                    <a:pt x="337" y="60"/>
                    <a:pt x="336" y="61"/>
                  </a:cubicBezTo>
                  <a:close/>
                  <a:moveTo>
                    <a:pt x="345" y="54"/>
                  </a:moveTo>
                  <a:cubicBezTo>
                    <a:pt x="344" y="55"/>
                    <a:pt x="344" y="55"/>
                    <a:pt x="344" y="55"/>
                  </a:cubicBezTo>
                  <a:cubicBezTo>
                    <a:pt x="343" y="56"/>
                    <a:pt x="339" y="59"/>
                    <a:pt x="339" y="59"/>
                  </a:cubicBezTo>
                  <a:cubicBezTo>
                    <a:pt x="337" y="56"/>
                    <a:pt x="337" y="56"/>
                    <a:pt x="337" y="56"/>
                  </a:cubicBezTo>
                  <a:cubicBezTo>
                    <a:pt x="337" y="37"/>
                    <a:pt x="337" y="37"/>
                    <a:pt x="337" y="37"/>
                  </a:cubicBezTo>
                  <a:cubicBezTo>
                    <a:pt x="345" y="44"/>
                    <a:pt x="345" y="44"/>
                    <a:pt x="345" y="44"/>
                  </a:cubicBezTo>
                  <a:lnTo>
                    <a:pt x="345" y="54"/>
                  </a:lnTo>
                  <a:close/>
                  <a:moveTo>
                    <a:pt x="345" y="40"/>
                  </a:moveTo>
                  <a:cubicBezTo>
                    <a:pt x="339" y="33"/>
                    <a:pt x="339" y="33"/>
                    <a:pt x="339" y="33"/>
                  </a:cubicBezTo>
                  <a:cubicBezTo>
                    <a:pt x="339" y="33"/>
                    <a:pt x="342" y="32"/>
                    <a:pt x="343" y="32"/>
                  </a:cubicBezTo>
                  <a:cubicBezTo>
                    <a:pt x="344" y="31"/>
                    <a:pt x="345" y="31"/>
                    <a:pt x="345" y="31"/>
                  </a:cubicBezTo>
                  <a:lnTo>
                    <a:pt x="345" y="40"/>
                  </a:lnTo>
                  <a:close/>
                  <a:moveTo>
                    <a:pt x="356" y="45"/>
                  </a:moveTo>
                  <a:cubicBezTo>
                    <a:pt x="354" y="47"/>
                    <a:pt x="349" y="50"/>
                    <a:pt x="349" y="50"/>
                  </a:cubicBezTo>
                  <a:cubicBezTo>
                    <a:pt x="349" y="33"/>
                    <a:pt x="349" y="33"/>
                    <a:pt x="349" y="33"/>
                  </a:cubicBezTo>
                  <a:cubicBezTo>
                    <a:pt x="360" y="43"/>
                    <a:pt x="360" y="43"/>
                    <a:pt x="360" y="43"/>
                  </a:cubicBezTo>
                  <a:cubicBezTo>
                    <a:pt x="360" y="43"/>
                    <a:pt x="358" y="44"/>
                    <a:pt x="356" y="45"/>
                  </a:cubicBezTo>
                  <a:close/>
                  <a:moveTo>
                    <a:pt x="365" y="40"/>
                  </a:moveTo>
                  <a:cubicBezTo>
                    <a:pt x="363" y="41"/>
                    <a:pt x="363" y="41"/>
                    <a:pt x="363" y="41"/>
                  </a:cubicBezTo>
                  <a:cubicBezTo>
                    <a:pt x="351" y="30"/>
                    <a:pt x="351" y="30"/>
                    <a:pt x="351" y="30"/>
                  </a:cubicBezTo>
                  <a:cubicBezTo>
                    <a:pt x="351" y="30"/>
                    <a:pt x="355" y="28"/>
                    <a:pt x="358" y="27"/>
                  </a:cubicBezTo>
                  <a:cubicBezTo>
                    <a:pt x="361" y="26"/>
                    <a:pt x="365" y="25"/>
                    <a:pt x="365" y="25"/>
                  </a:cubicBezTo>
                  <a:lnTo>
                    <a:pt x="365" y="40"/>
                  </a:lnTo>
                  <a:close/>
                  <a:moveTo>
                    <a:pt x="373" y="36"/>
                  </a:moveTo>
                  <a:cubicBezTo>
                    <a:pt x="372" y="36"/>
                    <a:pt x="368" y="38"/>
                    <a:pt x="368" y="38"/>
                  </a:cubicBezTo>
                  <a:cubicBezTo>
                    <a:pt x="368" y="29"/>
                    <a:pt x="368" y="29"/>
                    <a:pt x="368" y="29"/>
                  </a:cubicBezTo>
                  <a:cubicBezTo>
                    <a:pt x="368" y="29"/>
                    <a:pt x="374" y="35"/>
                    <a:pt x="373" y="36"/>
                  </a:cubicBezTo>
                  <a:close/>
                  <a:moveTo>
                    <a:pt x="376" y="34"/>
                  </a:moveTo>
                  <a:cubicBezTo>
                    <a:pt x="368" y="26"/>
                    <a:pt x="368" y="26"/>
                    <a:pt x="368" y="26"/>
                  </a:cubicBezTo>
                  <a:cubicBezTo>
                    <a:pt x="368" y="24"/>
                    <a:pt x="368" y="24"/>
                    <a:pt x="368" y="24"/>
                  </a:cubicBezTo>
                  <a:cubicBezTo>
                    <a:pt x="368" y="24"/>
                    <a:pt x="375" y="22"/>
                    <a:pt x="375" y="22"/>
                  </a:cubicBezTo>
                  <a:cubicBezTo>
                    <a:pt x="376" y="22"/>
                    <a:pt x="376" y="34"/>
                    <a:pt x="376" y="34"/>
                  </a:cubicBezTo>
                  <a:close/>
                  <a:moveTo>
                    <a:pt x="379" y="33"/>
                  </a:moveTo>
                  <a:cubicBezTo>
                    <a:pt x="379" y="23"/>
                    <a:pt x="379" y="23"/>
                    <a:pt x="379" y="23"/>
                  </a:cubicBezTo>
                  <a:cubicBezTo>
                    <a:pt x="385" y="31"/>
                    <a:pt x="385" y="31"/>
                    <a:pt x="385" y="31"/>
                  </a:cubicBezTo>
                  <a:lnTo>
                    <a:pt x="379" y="33"/>
                  </a:lnTo>
                  <a:close/>
                  <a:moveTo>
                    <a:pt x="392" y="28"/>
                  </a:moveTo>
                  <a:cubicBezTo>
                    <a:pt x="389" y="29"/>
                    <a:pt x="389" y="29"/>
                    <a:pt x="389" y="29"/>
                  </a:cubicBezTo>
                  <a:cubicBezTo>
                    <a:pt x="381" y="21"/>
                    <a:pt x="381" y="21"/>
                    <a:pt x="381" y="21"/>
                  </a:cubicBezTo>
                  <a:cubicBezTo>
                    <a:pt x="383" y="20"/>
                    <a:pt x="392" y="18"/>
                    <a:pt x="392" y="18"/>
                  </a:cubicBezTo>
                  <a:lnTo>
                    <a:pt x="392" y="28"/>
                  </a:lnTo>
                  <a:close/>
                  <a:moveTo>
                    <a:pt x="406" y="79"/>
                  </a:moveTo>
                  <a:cubicBezTo>
                    <a:pt x="406" y="79"/>
                    <a:pt x="395" y="84"/>
                    <a:pt x="394" y="84"/>
                  </a:cubicBezTo>
                  <a:cubicBezTo>
                    <a:pt x="393" y="85"/>
                    <a:pt x="399" y="56"/>
                    <a:pt x="399" y="56"/>
                  </a:cubicBezTo>
                  <a:cubicBezTo>
                    <a:pt x="406" y="54"/>
                    <a:pt x="406" y="54"/>
                    <a:pt x="406" y="54"/>
                  </a:cubicBezTo>
                  <a:lnTo>
                    <a:pt x="406" y="79"/>
                  </a:lnTo>
                  <a:close/>
                  <a:moveTo>
                    <a:pt x="424" y="72"/>
                  </a:moveTo>
                  <a:cubicBezTo>
                    <a:pt x="424" y="72"/>
                    <a:pt x="416" y="75"/>
                    <a:pt x="414" y="76"/>
                  </a:cubicBezTo>
                  <a:cubicBezTo>
                    <a:pt x="412" y="77"/>
                    <a:pt x="409" y="78"/>
                    <a:pt x="409" y="78"/>
                  </a:cubicBezTo>
                  <a:cubicBezTo>
                    <a:pt x="409" y="53"/>
                    <a:pt x="409" y="53"/>
                    <a:pt x="409" y="53"/>
                  </a:cubicBezTo>
                  <a:cubicBezTo>
                    <a:pt x="424" y="49"/>
                    <a:pt x="424" y="49"/>
                    <a:pt x="424" y="49"/>
                  </a:cubicBezTo>
                  <a:lnTo>
                    <a:pt x="424" y="72"/>
                  </a:lnTo>
                  <a:close/>
                  <a:moveTo>
                    <a:pt x="425" y="32"/>
                  </a:moveTo>
                  <a:cubicBezTo>
                    <a:pt x="434" y="41"/>
                    <a:pt x="434" y="41"/>
                    <a:pt x="434" y="41"/>
                  </a:cubicBezTo>
                  <a:cubicBezTo>
                    <a:pt x="434" y="41"/>
                    <a:pt x="433" y="41"/>
                    <a:pt x="432" y="41"/>
                  </a:cubicBezTo>
                  <a:cubicBezTo>
                    <a:pt x="430" y="42"/>
                    <a:pt x="425" y="43"/>
                    <a:pt x="425" y="43"/>
                  </a:cubicBezTo>
                  <a:lnTo>
                    <a:pt x="425" y="32"/>
                  </a:lnTo>
                  <a:close/>
                  <a:moveTo>
                    <a:pt x="427" y="72"/>
                  </a:moveTo>
                  <a:cubicBezTo>
                    <a:pt x="427" y="48"/>
                    <a:pt x="427" y="48"/>
                    <a:pt x="427" y="48"/>
                  </a:cubicBezTo>
                  <a:cubicBezTo>
                    <a:pt x="436" y="46"/>
                    <a:pt x="436" y="46"/>
                    <a:pt x="436" y="46"/>
                  </a:cubicBezTo>
                  <a:cubicBezTo>
                    <a:pt x="437" y="69"/>
                    <a:pt x="437" y="69"/>
                    <a:pt x="437" y="69"/>
                  </a:cubicBezTo>
                  <a:lnTo>
                    <a:pt x="427" y="72"/>
                  </a:lnTo>
                  <a:close/>
                  <a:moveTo>
                    <a:pt x="439" y="12"/>
                  </a:moveTo>
                  <a:cubicBezTo>
                    <a:pt x="450" y="24"/>
                    <a:pt x="450" y="24"/>
                    <a:pt x="450" y="24"/>
                  </a:cubicBezTo>
                  <a:cubicBezTo>
                    <a:pt x="450" y="36"/>
                    <a:pt x="450" y="36"/>
                    <a:pt x="450" y="36"/>
                  </a:cubicBezTo>
                  <a:cubicBezTo>
                    <a:pt x="439" y="25"/>
                    <a:pt x="439" y="25"/>
                    <a:pt x="439" y="25"/>
                  </a:cubicBezTo>
                  <a:lnTo>
                    <a:pt x="439" y="12"/>
                  </a:lnTo>
                  <a:close/>
                  <a:moveTo>
                    <a:pt x="439" y="30"/>
                  </a:moveTo>
                  <a:cubicBezTo>
                    <a:pt x="447" y="38"/>
                    <a:pt x="447" y="38"/>
                    <a:pt x="447" y="38"/>
                  </a:cubicBezTo>
                  <a:cubicBezTo>
                    <a:pt x="447" y="38"/>
                    <a:pt x="447" y="38"/>
                    <a:pt x="445" y="38"/>
                  </a:cubicBezTo>
                  <a:cubicBezTo>
                    <a:pt x="443" y="38"/>
                    <a:pt x="439" y="39"/>
                    <a:pt x="439" y="39"/>
                  </a:cubicBezTo>
                  <a:lnTo>
                    <a:pt x="439" y="30"/>
                  </a:lnTo>
                  <a:close/>
                  <a:moveTo>
                    <a:pt x="451" y="100"/>
                  </a:moveTo>
                  <a:cubicBezTo>
                    <a:pt x="447" y="102"/>
                    <a:pt x="447" y="102"/>
                    <a:pt x="447" y="102"/>
                  </a:cubicBezTo>
                  <a:cubicBezTo>
                    <a:pt x="447" y="102"/>
                    <a:pt x="448" y="93"/>
                    <a:pt x="449" y="89"/>
                  </a:cubicBezTo>
                  <a:cubicBezTo>
                    <a:pt x="449" y="84"/>
                    <a:pt x="451" y="66"/>
                    <a:pt x="451" y="66"/>
                  </a:cubicBezTo>
                  <a:cubicBezTo>
                    <a:pt x="451" y="66"/>
                    <a:pt x="449" y="66"/>
                    <a:pt x="446" y="67"/>
                  </a:cubicBezTo>
                  <a:cubicBezTo>
                    <a:pt x="443" y="68"/>
                    <a:pt x="439" y="69"/>
                    <a:pt x="439" y="69"/>
                  </a:cubicBezTo>
                  <a:cubicBezTo>
                    <a:pt x="440" y="45"/>
                    <a:pt x="440" y="45"/>
                    <a:pt x="440" y="45"/>
                  </a:cubicBezTo>
                  <a:cubicBezTo>
                    <a:pt x="451" y="42"/>
                    <a:pt x="451" y="42"/>
                    <a:pt x="451" y="42"/>
                  </a:cubicBezTo>
                  <a:lnTo>
                    <a:pt x="451" y="100"/>
                  </a:lnTo>
                  <a:close/>
                  <a:moveTo>
                    <a:pt x="454" y="26"/>
                  </a:moveTo>
                  <a:cubicBezTo>
                    <a:pt x="463" y="35"/>
                    <a:pt x="463" y="35"/>
                    <a:pt x="463" y="35"/>
                  </a:cubicBezTo>
                  <a:cubicBezTo>
                    <a:pt x="463" y="35"/>
                    <a:pt x="461" y="35"/>
                    <a:pt x="459" y="36"/>
                  </a:cubicBezTo>
                  <a:cubicBezTo>
                    <a:pt x="458" y="36"/>
                    <a:pt x="454" y="36"/>
                    <a:pt x="454" y="36"/>
                  </a:cubicBezTo>
                  <a:lnTo>
                    <a:pt x="454" y="26"/>
                  </a:lnTo>
                  <a:close/>
                  <a:moveTo>
                    <a:pt x="465" y="98"/>
                  </a:moveTo>
                  <a:cubicBezTo>
                    <a:pt x="465" y="98"/>
                    <a:pt x="455" y="100"/>
                    <a:pt x="455" y="100"/>
                  </a:cubicBezTo>
                  <a:cubicBezTo>
                    <a:pt x="455" y="100"/>
                    <a:pt x="455" y="42"/>
                    <a:pt x="455" y="42"/>
                  </a:cubicBezTo>
                  <a:cubicBezTo>
                    <a:pt x="465" y="40"/>
                    <a:pt x="465" y="40"/>
                    <a:pt x="465" y="40"/>
                  </a:cubicBezTo>
                  <a:lnTo>
                    <a:pt x="465" y="98"/>
                  </a:lnTo>
                  <a:close/>
                  <a:moveTo>
                    <a:pt x="468" y="9"/>
                  </a:moveTo>
                  <a:cubicBezTo>
                    <a:pt x="480" y="19"/>
                    <a:pt x="480" y="19"/>
                    <a:pt x="480" y="19"/>
                  </a:cubicBezTo>
                  <a:cubicBezTo>
                    <a:pt x="480" y="33"/>
                    <a:pt x="480" y="33"/>
                    <a:pt x="480" y="33"/>
                  </a:cubicBezTo>
                  <a:cubicBezTo>
                    <a:pt x="478" y="33"/>
                    <a:pt x="478" y="33"/>
                    <a:pt x="478" y="33"/>
                  </a:cubicBezTo>
                  <a:cubicBezTo>
                    <a:pt x="468" y="24"/>
                    <a:pt x="468" y="24"/>
                    <a:pt x="468" y="24"/>
                  </a:cubicBezTo>
                  <a:lnTo>
                    <a:pt x="468" y="9"/>
                  </a:lnTo>
                  <a:close/>
                  <a:moveTo>
                    <a:pt x="469" y="28"/>
                  </a:moveTo>
                  <a:cubicBezTo>
                    <a:pt x="475" y="34"/>
                    <a:pt x="475" y="34"/>
                    <a:pt x="475" y="34"/>
                  </a:cubicBezTo>
                  <a:cubicBezTo>
                    <a:pt x="469" y="34"/>
                    <a:pt x="469" y="34"/>
                    <a:pt x="469" y="34"/>
                  </a:cubicBezTo>
                  <a:lnTo>
                    <a:pt x="469" y="28"/>
                  </a:lnTo>
                  <a:close/>
                  <a:moveTo>
                    <a:pt x="481" y="97"/>
                  </a:moveTo>
                  <a:cubicBezTo>
                    <a:pt x="469" y="98"/>
                    <a:pt x="469" y="98"/>
                    <a:pt x="469" y="98"/>
                  </a:cubicBezTo>
                  <a:cubicBezTo>
                    <a:pt x="469" y="39"/>
                    <a:pt x="469" y="39"/>
                    <a:pt x="469" y="39"/>
                  </a:cubicBezTo>
                  <a:cubicBezTo>
                    <a:pt x="481" y="38"/>
                    <a:pt x="481" y="38"/>
                    <a:pt x="481" y="38"/>
                  </a:cubicBezTo>
                  <a:lnTo>
                    <a:pt x="481" y="97"/>
                  </a:lnTo>
                  <a:close/>
                  <a:moveTo>
                    <a:pt x="482" y="22"/>
                  </a:moveTo>
                  <a:cubicBezTo>
                    <a:pt x="492" y="32"/>
                    <a:pt x="492" y="32"/>
                    <a:pt x="492" y="32"/>
                  </a:cubicBezTo>
                  <a:cubicBezTo>
                    <a:pt x="492" y="32"/>
                    <a:pt x="492" y="32"/>
                    <a:pt x="490" y="32"/>
                  </a:cubicBezTo>
                  <a:cubicBezTo>
                    <a:pt x="489" y="32"/>
                    <a:pt x="482" y="33"/>
                    <a:pt x="482" y="33"/>
                  </a:cubicBezTo>
                  <a:lnTo>
                    <a:pt x="482" y="22"/>
                  </a:lnTo>
                  <a:close/>
                  <a:moveTo>
                    <a:pt x="484" y="38"/>
                  </a:moveTo>
                  <a:cubicBezTo>
                    <a:pt x="495" y="37"/>
                    <a:pt x="495" y="37"/>
                    <a:pt x="495" y="37"/>
                  </a:cubicBezTo>
                  <a:cubicBezTo>
                    <a:pt x="495" y="96"/>
                    <a:pt x="495" y="96"/>
                    <a:pt x="495" y="96"/>
                  </a:cubicBezTo>
                  <a:cubicBezTo>
                    <a:pt x="484" y="97"/>
                    <a:pt x="484" y="97"/>
                    <a:pt x="484" y="97"/>
                  </a:cubicBezTo>
                  <a:lnTo>
                    <a:pt x="484" y="38"/>
                  </a:lnTo>
                  <a:close/>
                  <a:moveTo>
                    <a:pt x="821" y="146"/>
                  </a:moveTo>
                  <a:cubicBezTo>
                    <a:pt x="821" y="165"/>
                    <a:pt x="821" y="165"/>
                    <a:pt x="821" y="165"/>
                  </a:cubicBezTo>
                  <a:cubicBezTo>
                    <a:pt x="816" y="165"/>
                    <a:pt x="816" y="165"/>
                    <a:pt x="816" y="165"/>
                  </a:cubicBezTo>
                  <a:cubicBezTo>
                    <a:pt x="810" y="159"/>
                    <a:pt x="810" y="159"/>
                    <a:pt x="810" y="159"/>
                  </a:cubicBezTo>
                  <a:cubicBezTo>
                    <a:pt x="806" y="159"/>
                    <a:pt x="806" y="159"/>
                    <a:pt x="806" y="159"/>
                  </a:cubicBezTo>
                  <a:cubicBezTo>
                    <a:pt x="806" y="152"/>
                    <a:pt x="806" y="152"/>
                    <a:pt x="806" y="152"/>
                  </a:cubicBezTo>
                  <a:cubicBezTo>
                    <a:pt x="796" y="152"/>
                    <a:pt x="796" y="152"/>
                    <a:pt x="796" y="152"/>
                  </a:cubicBezTo>
                  <a:cubicBezTo>
                    <a:pt x="793" y="154"/>
                    <a:pt x="793" y="154"/>
                    <a:pt x="793" y="154"/>
                  </a:cubicBezTo>
                  <a:cubicBezTo>
                    <a:pt x="793" y="149"/>
                    <a:pt x="793" y="149"/>
                    <a:pt x="793" y="149"/>
                  </a:cubicBezTo>
                  <a:cubicBezTo>
                    <a:pt x="787" y="155"/>
                    <a:pt x="787" y="155"/>
                    <a:pt x="787" y="155"/>
                  </a:cubicBezTo>
                  <a:cubicBezTo>
                    <a:pt x="781" y="155"/>
                    <a:pt x="781" y="155"/>
                    <a:pt x="781" y="155"/>
                  </a:cubicBezTo>
                  <a:cubicBezTo>
                    <a:pt x="781" y="165"/>
                    <a:pt x="781" y="165"/>
                    <a:pt x="781" y="165"/>
                  </a:cubicBezTo>
                  <a:cubicBezTo>
                    <a:pt x="732" y="165"/>
                    <a:pt x="732" y="165"/>
                    <a:pt x="732" y="165"/>
                  </a:cubicBezTo>
                  <a:cubicBezTo>
                    <a:pt x="732" y="172"/>
                    <a:pt x="732" y="172"/>
                    <a:pt x="732" y="172"/>
                  </a:cubicBezTo>
                  <a:cubicBezTo>
                    <a:pt x="723" y="172"/>
                    <a:pt x="723" y="172"/>
                    <a:pt x="723" y="172"/>
                  </a:cubicBezTo>
                  <a:cubicBezTo>
                    <a:pt x="717" y="178"/>
                    <a:pt x="717" y="178"/>
                    <a:pt x="717" y="178"/>
                  </a:cubicBezTo>
                  <a:cubicBezTo>
                    <a:pt x="717" y="188"/>
                    <a:pt x="717" y="188"/>
                    <a:pt x="717" y="188"/>
                  </a:cubicBezTo>
                  <a:cubicBezTo>
                    <a:pt x="698" y="185"/>
                    <a:pt x="698" y="185"/>
                    <a:pt x="698" y="185"/>
                  </a:cubicBezTo>
                  <a:cubicBezTo>
                    <a:pt x="698" y="167"/>
                    <a:pt x="698" y="167"/>
                    <a:pt x="698" y="167"/>
                  </a:cubicBezTo>
                  <a:cubicBezTo>
                    <a:pt x="691" y="163"/>
                    <a:pt x="691" y="163"/>
                    <a:pt x="691" y="163"/>
                  </a:cubicBezTo>
                  <a:cubicBezTo>
                    <a:pt x="683" y="167"/>
                    <a:pt x="683" y="167"/>
                    <a:pt x="683" y="167"/>
                  </a:cubicBezTo>
                  <a:cubicBezTo>
                    <a:pt x="683" y="173"/>
                    <a:pt x="683" y="173"/>
                    <a:pt x="683" y="173"/>
                  </a:cubicBezTo>
                  <a:cubicBezTo>
                    <a:pt x="670" y="173"/>
                    <a:pt x="670" y="173"/>
                    <a:pt x="670" y="173"/>
                  </a:cubicBezTo>
                  <a:cubicBezTo>
                    <a:pt x="670" y="168"/>
                    <a:pt x="670" y="168"/>
                    <a:pt x="670" y="168"/>
                  </a:cubicBezTo>
                  <a:cubicBezTo>
                    <a:pt x="665" y="168"/>
                    <a:pt x="665" y="168"/>
                    <a:pt x="665" y="168"/>
                  </a:cubicBezTo>
                  <a:cubicBezTo>
                    <a:pt x="665" y="174"/>
                    <a:pt x="665" y="174"/>
                    <a:pt x="665" y="174"/>
                  </a:cubicBezTo>
                  <a:cubicBezTo>
                    <a:pt x="655" y="174"/>
                    <a:pt x="655" y="174"/>
                    <a:pt x="655" y="174"/>
                  </a:cubicBezTo>
                  <a:cubicBezTo>
                    <a:pt x="655" y="169"/>
                    <a:pt x="655" y="169"/>
                    <a:pt x="655" y="169"/>
                  </a:cubicBezTo>
                  <a:cubicBezTo>
                    <a:pt x="647" y="169"/>
                    <a:pt x="647" y="169"/>
                    <a:pt x="647" y="169"/>
                  </a:cubicBezTo>
                  <a:cubicBezTo>
                    <a:pt x="647" y="177"/>
                    <a:pt x="647" y="177"/>
                    <a:pt x="647" y="177"/>
                  </a:cubicBezTo>
                  <a:cubicBezTo>
                    <a:pt x="635" y="177"/>
                    <a:pt x="635" y="177"/>
                    <a:pt x="635" y="177"/>
                  </a:cubicBezTo>
                  <a:cubicBezTo>
                    <a:pt x="635" y="154"/>
                    <a:pt x="635" y="154"/>
                    <a:pt x="635" y="154"/>
                  </a:cubicBezTo>
                  <a:cubicBezTo>
                    <a:pt x="603" y="154"/>
                    <a:pt x="603" y="154"/>
                    <a:pt x="603" y="154"/>
                  </a:cubicBezTo>
                  <a:cubicBezTo>
                    <a:pt x="603" y="162"/>
                    <a:pt x="603" y="162"/>
                    <a:pt x="603" y="162"/>
                  </a:cubicBezTo>
                  <a:cubicBezTo>
                    <a:pt x="593" y="162"/>
                    <a:pt x="593" y="162"/>
                    <a:pt x="593" y="162"/>
                  </a:cubicBezTo>
                  <a:cubicBezTo>
                    <a:pt x="593" y="175"/>
                    <a:pt x="593" y="175"/>
                    <a:pt x="593" y="175"/>
                  </a:cubicBezTo>
                  <a:cubicBezTo>
                    <a:pt x="587" y="175"/>
                    <a:pt x="587" y="175"/>
                    <a:pt x="587" y="175"/>
                  </a:cubicBezTo>
                  <a:cubicBezTo>
                    <a:pt x="587" y="171"/>
                    <a:pt x="587" y="171"/>
                    <a:pt x="587" y="171"/>
                  </a:cubicBezTo>
                  <a:cubicBezTo>
                    <a:pt x="582" y="171"/>
                    <a:pt x="582" y="171"/>
                    <a:pt x="582" y="171"/>
                  </a:cubicBezTo>
                  <a:cubicBezTo>
                    <a:pt x="582" y="160"/>
                    <a:pt x="582" y="160"/>
                    <a:pt x="582" y="160"/>
                  </a:cubicBezTo>
                  <a:cubicBezTo>
                    <a:pt x="568" y="160"/>
                    <a:pt x="568" y="160"/>
                    <a:pt x="568" y="160"/>
                  </a:cubicBezTo>
                  <a:cubicBezTo>
                    <a:pt x="560" y="163"/>
                    <a:pt x="560" y="163"/>
                    <a:pt x="560" y="163"/>
                  </a:cubicBezTo>
                  <a:cubicBezTo>
                    <a:pt x="560" y="166"/>
                    <a:pt x="560" y="166"/>
                    <a:pt x="560" y="166"/>
                  </a:cubicBezTo>
                  <a:cubicBezTo>
                    <a:pt x="552" y="166"/>
                    <a:pt x="552" y="166"/>
                    <a:pt x="552" y="166"/>
                  </a:cubicBezTo>
                  <a:cubicBezTo>
                    <a:pt x="552" y="173"/>
                    <a:pt x="552" y="173"/>
                    <a:pt x="552" y="173"/>
                  </a:cubicBezTo>
                  <a:cubicBezTo>
                    <a:pt x="542" y="173"/>
                    <a:pt x="542" y="173"/>
                    <a:pt x="542" y="173"/>
                  </a:cubicBezTo>
                  <a:cubicBezTo>
                    <a:pt x="542" y="171"/>
                    <a:pt x="542" y="171"/>
                    <a:pt x="542" y="171"/>
                  </a:cubicBezTo>
                  <a:cubicBezTo>
                    <a:pt x="535" y="171"/>
                    <a:pt x="535" y="171"/>
                    <a:pt x="535" y="171"/>
                  </a:cubicBezTo>
                  <a:cubicBezTo>
                    <a:pt x="535" y="165"/>
                    <a:pt x="535" y="165"/>
                    <a:pt x="535" y="165"/>
                  </a:cubicBezTo>
                  <a:cubicBezTo>
                    <a:pt x="518" y="165"/>
                    <a:pt x="518" y="165"/>
                    <a:pt x="518" y="165"/>
                  </a:cubicBezTo>
                  <a:cubicBezTo>
                    <a:pt x="525" y="158"/>
                    <a:pt x="525" y="158"/>
                    <a:pt x="525" y="158"/>
                  </a:cubicBezTo>
                  <a:cubicBezTo>
                    <a:pt x="525" y="158"/>
                    <a:pt x="520" y="155"/>
                    <a:pt x="516" y="154"/>
                  </a:cubicBezTo>
                  <a:cubicBezTo>
                    <a:pt x="512" y="153"/>
                    <a:pt x="505" y="152"/>
                    <a:pt x="505" y="152"/>
                  </a:cubicBezTo>
                  <a:cubicBezTo>
                    <a:pt x="494" y="138"/>
                    <a:pt x="494" y="138"/>
                    <a:pt x="494" y="138"/>
                  </a:cubicBezTo>
                  <a:cubicBezTo>
                    <a:pt x="498" y="130"/>
                    <a:pt x="498" y="130"/>
                    <a:pt x="498" y="130"/>
                  </a:cubicBezTo>
                  <a:cubicBezTo>
                    <a:pt x="805" y="137"/>
                    <a:pt x="805" y="137"/>
                    <a:pt x="805" y="137"/>
                  </a:cubicBezTo>
                  <a:cubicBezTo>
                    <a:pt x="805" y="142"/>
                    <a:pt x="805" y="142"/>
                    <a:pt x="805" y="142"/>
                  </a:cubicBezTo>
                  <a:cubicBezTo>
                    <a:pt x="837" y="142"/>
                    <a:pt x="837" y="142"/>
                    <a:pt x="837" y="142"/>
                  </a:cubicBezTo>
                  <a:cubicBezTo>
                    <a:pt x="846" y="147"/>
                    <a:pt x="846" y="147"/>
                    <a:pt x="846" y="147"/>
                  </a:cubicBezTo>
                  <a:lnTo>
                    <a:pt x="821" y="146"/>
                  </a:lnTo>
                  <a:close/>
                  <a:moveTo>
                    <a:pt x="858" y="117"/>
                  </a:moveTo>
                  <a:cubicBezTo>
                    <a:pt x="841" y="117"/>
                    <a:pt x="841" y="117"/>
                    <a:pt x="841" y="117"/>
                  </a:cubicBezTo>
                  <a:cubicBezTo>
                    <a:pt x="839" y="115"/>
                    <a:pt x="839" y="115"/>
                    <a:pt x="839" y="115"/>
                  </a:cubicBezTo>
                  <a:cubicBezTo>
                    <a:pt x="853" y="90"/>
                    <a:pt x="853" y="90"/>
                    <a:pt x="853" y="90"/>
                  </a:cubicBezTo>
                  <a:cubicBezTo>
                    <a:pt x="858" y="92"/>
                    <a:pt x="858" y="92"/>
                    <a:pt x="858" y="92"/>
                  </a:cubicBezTo>
                  <a:lnTo>
                    <a:pt x="858" y="117"/>
                  </a:lnTo>
                  <a:close/>
                  <a:moveTo>
                    <a:pt x="866" y="117"/>
                  </a:moveTo>
                  <a:cubicBezTo>
                    <a:pt x="866" y="95"/>
                    <a:pt x="866" y="95"/>
                    <a:pt x="866" y="95"/>
                  </a:cubicBezTo>
                  <a:cubicBezTo>
                    <a:pt x="879" y="101"/>
                    <a:pt x="879" y="101"/>
                    <a:pt x="879" y="101"/>
                  </a:cubicBezTo>
                  <a:cubicBezTo>
                    <a:pt x="870" y="117"/>
                    <a:pt x="870" y="117"/>
                    <a:pt x="870" y="117"/>
                  </a:cubicBezTo>
                  <a:lnTo>
                    <a:pt x="866" y="117"/>
                  </a:lnTo>
                  <a:close/>
                  <a:moveTo>
                    <a:pt x="885" y="118"/>
                  </a:moveTo>
                  <a:cubicBezTo>
                    <a:pt x="874" y="118"/>
                    <a:pt x="874" y="118"/>
                    <a:pt x="874" y="118"/>
                  </a:cubicBezTo>
                  <a:cubicBezTo>
                    <a:pt x="882" y="102"/>
                    <a:pt x="882" y="102"/>
                    <a:pt x="882" y="102"/>
                  </a:cubicBezTo>
                  <a:cubicBezTo>
                    <a:pt x="885" y="103"/>
                    <a:pt x="885" y="103"/>
                    <a:pt x="885" y="103"/>
                  </a:cubicBezTo>
                  <a:lnTo>
                    <a:pt x="885" y="118"/>
                  </a:lnTo>
                  <a:close/>
                  <a:moveTo>
                    <a:pt x="903" y="119"/>
                  </a:moveTo>
                  <a:cubicBezTo>
                    <a:pt x="889" y="119"/>
                    <a:pt x="889" y="119"/>
                    <a:pt x="889" y="119"/>
                  </a:cubicBezTo>
                  <a:cubicBezTo>
                    <a:pt x="889" y="105"/>
                    <a:pt x="889" y="105"/>
                    <a:pt x="889" y="105"/>
                  </a:cubicBezTo>
                  <a:cubicBezTo>
                    <a:pt x="905" y="113"/>
                    <a:pt x="905" y="113"/>
                    <a:pt x="905" y="113"/>
                  </a:cubicBezTo>
                  <a:lnTo>
                    <a:pt x="903" y="119"/>
                  </a:lnTo>
                  <a:close/>
                  <a:moveTo>
                    <a:pt x="912" y="118"/>
                  </a:moveTo>
                  <a:cubicBezTo>
                    <a:pt x="907" y="118"/>
                    <a:pt x="907" y="118"/>
                    <a:pt x="907" y="118"/>
                  </a:cubicBezTo>
                  <a:cubicBezTo>
                    <a:pt x="909" y="114"/>
                    <a:pt x="909" y="114"/>
                    <a:pt x="909" y="114"/>
                  </a:cubicBezTo>
                  <a:cubicBezTo>
                    <a:pt x="912" y="115"/>
                    <a:pt x="912" y="115"/>
                    <a:pt x="912" y="115"/>
                  </a:cubicBezTo>
                  <a:lnTo>
                    <a:pt x="91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sp>
        <p:nvSpPr>
          <p:cNvPr id="25" name="Rectangle 10"/>
          <p:cNvSpPr/>
          <p:nvPr/>
        </p:nvSpPr>
        <p:spPr>
          <a:xfrm>
            <a:off x="0" y="5084285"/>
            <a:ext cx="12192000" cy="1773715"/>
          </a:xfrm>
          <a:prstGeom prst="rect">
            <a:avLst/>
          </a:prstGeom>
          <a:solidFill>
            <a:srgbClr val="B21E2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96926" y="5083107"/>
            <a:ext cx="5470224" cy="1778635"/>
            <a:chOff x="3813470" y="4125380"/>
            <a:chExt cx="5470224" cy="1778635"/>
          </a:xfrm>
        </p:grpSpPr>
        <p:pic>
          <p:nvPicPr>
            <p:cNvPr id="27" name="图片 26" descr="带logo微信二维码"/>
            <p:cNvPicPr>
              <a:picLocks noChangeAspect="1"/>
            </p:cNvPicPr>
            <p:nvPr/>
          </p:nvPicPr>
          <p:blipFill>
            <a:blip r:embed="rId1"/>
            <a:stretch>
              <a:fillRect/>
            </a:stretch>
          </p:blipFill>
          <p:spPr>
            <a:xfrm>
              <a:off x="3813470" y="4258527"/>
              <a:ext cx="1317625" cy="1310005"/>
            </a:xfrm>
            <a:prstGeom prst="rect">
              <a:avLst/>
            </a:prstGeom>
          </p:spPr>
        </p:pic>
        <p:sp>
          <p:nvSpPr>
            <p:cNvPr id="28" name="TextBox 11"/>
            <p:cNvSpPr txBox="1"/>
            <p:nvPr/>
          </p:nvSpPr>
          <p:spPr>
            <a:xfrm>
              <a:off x="3936753" y="5597310"/>
              <a:ext cx="1071880" cy="306705"/>
            </a:xfrm>
            <a:prstGeom prst="rect">
              <a:avLst/>
            </a:prstGeom>
            <a:noFill/>
          </p:spPr>
          <p:txBody>
            <a:bodyPr wrap="none" rtlCol="0">
              <a:spAutoFit/>
            </a:bodyPr>
            <a:lstStyle/>
            <a:p>
              <a:pPr marL="0" lvl="1">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微信公众号</a:t>
              </a:r>
              <a:endPar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Box 11"/>
            <p:cNvSpPr txBox="1"/>
            <p:nvPr/>
          </p:nvSpPr>
          <p:spPr>
            <a:xfrm>
              <a:off x="5450593" y="4125380"/>
              <a:ext cx="3833101" cy="1670073"/>
            </a:xfrm>
            <a:prstGeom prst="rect">
              <a:avLst/>
            </a:prstGeom>
            <a:noFill/>
          </p:spPr>
          <p:txBody>
            <a:bodyPr wrap="none" rtlCol="0">
              <a:spAutoFit/>
            </a:bodyPr>
            <a:lstStyle/>
            <a:p>
              <a:pPr marL="0" lvl="1">
                <a:lnSpc>
                  <a:spcPct val="15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电话：</a:t>
              </a: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025-84846217</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0" lvl="1">
                <a:lnSpc>
                  <a:spcPct val="15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传真：</a:t>
              </a: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025-84846219</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0" lvl="1">
                <a:lnSpc>
                  <a:spcPct val="15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网址：</a:t>
              </a: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www.jooyacn.com</a:t>
              </a:r>
              <a:endPar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0" lvl="1">
                <a:lnSpc>
                  <a:spcPct val="15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公司微博：</a:t>
              </a: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南京卓远</a:t>
              </a:r>
              <a:endPar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a:p>
              <a:pPr marL="0" lvl="1">
                <a:lnSpc>
                  <a:spcPct val="150000"/>
                </a:lnSpc>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地址：南京市江南路</a:t>
              </a: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9</a:t>
              </a: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号招商高铁网谷</a:t>
              </a: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B</a:t>
              </a: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座</a:t>
              </a:r>
              <a:r>
                <a:rPr lang="en-US" altLang="zh-CN"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6</a:t>
              </a:r>
              <a:r>
                <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rPr>
                <a:t>楼</a:t>
              </a:r>
              <a:endParaRPr lang="zh-CN" altLang="en-US" sz="1400" dirty="0">
                <a:solidFill>
                  <a:srgbClr val="FFFFFF"/>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pic>
        <p:nvPicPr>
          <p:cNvPr id="30" name="图片 29" descr="未标题-b-01"/>
          <p:cNvPicPr>
            <a:picLocks noChangeAspect="1"/>
          </p:cNvPicPr>
          <p:nvPr/>
        </p:nvPicPr>
        <p:blipFill>
          <a:blip r:embed="rId2"/>
          <a:stretch>
            <a:fillRect/>
          </a:stretch>
        </p:blipFill>
        <p:spPr>
          <a:xfrm>
            <a:off x="10168883" y="321591"/>
            <a:ext cx="1473835" cy="447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ppt_x"/>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2618094" cy="461665"/>
              <a:chOff x="128920" y="172028"/>
              <a:chExt cx="2618094"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1885453"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01 </a:t>
                </a:r>
                <a:r>
                  <a:rPr lang="zh-CN" altLang="en-US" sz="2400" b="1" dirty="0">
                    <a:latin typeface="微软雅黑" panose="020B0503020204020204" pitchFamily="34" charset="-122"/>
                    <a:ea typeface="微软雅黑" panose="020B0503020204020204" pitchFamily="34" charset="-122"/>
                  </a:rPr>
                  <a:t>背景理解</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
                <a:srgbClr val="1F497D"/>
              </a:buClr>
              <a:buSzTx/>
              <a:buFontTx/>
              <a:buNone/>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外部初步研究：</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发文提出</a:t>
            </a: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对工资分配的备案制、核准制管理方式与国有企业董事会规范程度、公司治理结构完善程度、内控机制健全程度相挂钩并且动态调整相衔接，倒逼国有企业千方百计提升公司治理水平、建立健全现代企业制度。</a:t>
            </a:r>
            <a:endParaRPr kumimoji="0" lang="en-US"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2761192" y="2625413"/>
            <a:ext cx="6843540" cy="369332"/>
          </a:xfrm>
          <a:prstGeom prst="rect">
            <a:avLst/>
          </a:prstGeom>
        </p:spPr>
        <p:txBody>
          <a:bodyPr wrap="none">
            <a:spAutoFit/>
          </a:bodyPr>
          <a:lstStyle/>
          <a:p>
            <a:r>
              <a:rPr lang="zh-CN" altLang="zh-CN" b="1"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国发〔</a:t>
            </a:r>
            <a:r>
              <a:rPr lang="en-US" altLang="zh-CN" b="1"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2018</a:t>
            </a:r>
            <a:r>
              <a:rPr lang="zh-CN" altLang="zh-CN" b="1"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b="1"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16</a:t>
            </a:r>
            <a:r>
              <a:rPr lang="zh-CN" altLang="zh-CN" b="1"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号</a:t>
            </a:r>
            <a:r>
              <a:rPr lang="en-US" altLang="zh-CN" b="1"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b="1" dirty="0">
                <a:solidFill>
                  <a:srgbClr val="000000"/>
                </a:solidFill>
                <a:latin typeface="微软雅黑" panose="020B0503020204020204" pitchFamily="34" charset="-122"/>
                <a:ea typeface="微软雅黑" panose="020B0503020204020204" pitchFamily="34" charset="-122"/>
              </a:rPr>
              <a:t>国务院关于改革国有企业工资决定机制的意见</a:t>
            </a:r>
            <a:endParaRPr lang="zh-CN" altLang="zh-CN" b="1" dirty="0">
              <a:solidFill>
                <a:srgbClr val="000000"/>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20912" y="3264812"/>
            <a:ext cx="2879463" cy="3266819"/>
            <a:chOff x="661736" y="3154017"/>
            <a:chExt cx="2879463" cy="2588855"/>
          </a:xfrm>
        </p:grpSpPr>
        <p:grpSp>
          <p:nvGrpSpPr>
            <p:cNvPr id="15" name="组合 14"/>
            <p:cNvGrpSpPr/>
            <p:nvPr/>
          </p:nvGrpSpPr>
          <p:grpSpPr>
            <a:xfrm>
              <a:off x="661736" y="3154017"/>
              <a:ext cx="2879463" cy="2588855"/>
              <a:chOff x="661736" y="3154017"/>
              <a:chExt cx="2879463" cy="2588855"/>
            </a:xfrm>
          </p:grpSpPr>
          <p:sp>
            <p:nvSpPr>
              <p:cNvPr id="20" name="矩形 19"/>
              <p:cNvSpPr/>
              <p:nvPr/>
            </p:nvSpPr>
            <p:spPr>
              <a:xfrm>
                <a:off x="661736" y="3523349"/>
                <a:ext cx="2879462" cy="2219523"/>
              </a:xfrm>
              <a:prstGeom prst="rect">
                <a:avLst/>
              </a:prstGeom>
              <a:ln>
                <a:solidFill>
                  <a:srgbClr val="B21E23"/>
                </a:solidFill>
                <a:prstDash val="dashDot"/>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　　《意见》</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明确国有企业工资决定机制变“单一挂钩”为“一适应、两挂钩”（即与劳动力市场基本适应，与企业经济效益和劳动生产率挂钩）多因素综合决定，不再简单以经济效益论英雄，而是统筹考虑企业经济效益、劳动生产率、劳动力市场价位对标以及政府职能部门发布的工资指导线等多重因素。</a:t>
                </a:r>
                <a:endParaRPr kumimoji="0" lang="zh-CN"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661737" y="3154017"/>
                <a:ext cx="2879462" cy="369332"/>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改革工资总额决定机制</a:t>
                </a:r>
                <a:endParaRPr kumimoji="0" lang="zh-CN"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19" name="矩形 18"/>
            <p:cNvSpPr/>
            <p:nvPr/>
          </p:nvSpPr>
          <p:spPr>
            <a:xfrm>
              <a:off x="661736" y="3154017"/>
              <a:ext cx="379664" cy="369332"/>
            </a:xfrm>
            <a:prstGeom prst="rect">
              <a:avLst/>
            </a:prstGeom>
            <a:gradFill flip="none" rotWithShape="1">
              <a:gsLst>
                <a:gs pos="0">
                  <a:srgbClr val="000000">
                    <a:lumMod val="67000"/>
                  </a:srgbClr>
                </a:gs>
                <a:gs pos="48000">
                  <a:srgbClr val="000000">
                    <a:lumMod val="97000"/>
                    <a:lumOff val="3000"/>
                  </a:srgbClr>
                </a:gs>
                <a:gs pos="100000">
                  <a:srgbClr val="000000">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组合 21"/>
          <p:cNvGrpSpPr/>
          <p:nvPr/>
        </p:nvGrpSpPr>
        <p:grpSpPr>
          <a:xfrm>
            <a:off x="3098183" y="3264812"/>
            <a:ext cx="2830524" cy="3266819"/>
            <a:chOff x="661735" y="3154017"/>
            <a:chExt cx="3274160" cy="2677656"/>
          </a:xfrm>
        </p:grpSpPr>
        <p:grpSp>
          <p:nvGrpSpPr>
            <p:cNvPr id="23" name="组合 22"/>
            <p:cNvGrpSpPr/>
            <p:nvPr/>
          </p:nvGrpSpPr>
          <p:grpSpPr>
            <a:xfrm>
              <a:off x="661735" y="3154017"/>
              <a:ext cx="3274160" cy="2677656"/>
              <a:chOff x="661735" y="3154017"/>
              <a:chExt cx="3274160" cy="2677656"/>
            </a:xfrm>
          </p:grpSpPr>
          <p:sp>
            <p:nvSpPr>
              <p:cNvPr id="25" name="矩形 24"/>
              <p:cNvSpPr/>
              <p:nvPr/>
            </p:nvSpPr>
            <p:spPr>
              <a:xfrm>
                <a:off x="661735" y="3523349"/>
                <a:ext cx="3274159" cy="2308324"/>
              </a:xfrm>
              <a:prstGeom prst="rect">
                <a:avLst/>
              </a:prstGeom>
              <a:ln>
                <a:solidFill>
                  <a:srgbClr val="B21E23"/>
                </a:solidFill>
                <a:prstDash val="dashDot"/>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　　</a:t>
                </a:r>
                <a:r>
                  <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意见</a:t>
                </a:r>
                <a:r>
                  <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明确，对国有企业工资总额全面实行预算管理，根据企业功能性质定位、行业特点并结合法人治理结构完善程度，对其工资总额预算方案分别实行备案制或核准制。</a:t>
                </a:r>
                <a:endPar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      同时，对合理确定工资总额预算周期、强化工资总额预算执行等作出了规定。</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661736" y="3154017"/>
                <a:ext cx="3274159" cy="369332"/>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改革工资总额管理方式</a:t>
                </a:r>
                <a:endParaRPr kumimoji="0" lang="zh-CN"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4" name="矩形 23"/>
            <p:cNvSpPr/>
            <p:nvPr/>
          </p:nvSpPr>
          <p:spPr>
            <a:xfrm>
              <a:off x="661736" y="3154017"/>
              <a:ext cx="379664" cy="369332"/>
            </a:xfrm>
            <a:prstGeom prst="rect">
              <a:avLst/>
            </a:prstGeom>
            <a:gradFill flip="none" rotWithShape="1">
              <a:gsLst>
                <a:gs pos="0">
                  <a:srgbClr val="000000">
                    <a:lumMod val="67000"/>
                  </a:srgbClr>
                </a:gs>
                <a:gs pos="48000">
                  <a:srgbClr val="000000">
                    <a:lumMod val="97000"/>
                    <a:lumOff val="3000"/>
                  </a:srgbClr>
                </a:gs>
                <a:gs pos="100000">
                  <a:srgbClr val="000000">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a:xfrm>
            <a:off x="8857041" y="3279629"/>
            <a:ext cx="3274160" cy="3252001"/>
            <a:chOff x="661735" y="3154017"/>
            <a:chExt cx="3274160" cy="2923877"/>
          </a:xfrm>
        </p:grpSpPr>
        <p:grpSp>
          <p:nvGrpSpPr>
            <p:cNvPr id="28" name="组合 27"/>
            <p:cNvGrpSpPr/>
            <p:nvPr/>
          </p:nvGrpSpPr>
          <p:grpSpPr>
            <a:xfrm>
              <a:off x="661735" y="3154017"/>
              <a:ext cx="3274160" cy="2923877"/>
              <a:chOff x="661735" y="3154017"/>
              <a:chExt cx="3274160" cy="2923877"/>
            </a:xfrm>
          </p:grpSpPr>
          <p:sp>
            <p:nvSpPr>
              <p:cNvPr id="30" name="矩形 29"/>
              <p:cNvSpPr/>
              <p:nvPr/>
            </p:nvSpPr>
            <p:spPr>
              <a:xfrm>
                <a:off x="661735" y="3523349"/>
                <a:ext cx="3274159" cy="2554545"/>
              </a:xfrm>
              <a:prstGeom prst="rect">
                <a:avLst/>
              </a:prstGeom>
              <a:ln>
                <a:solidFill>
                  <a:srgbClr val="B21E23"/>
                </a:solidFill>
                <a:prstDash val="dashDot"/>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     《</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意见</a:t>
                </a:r>
                <a:r>
                  <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进一步理顺了政府职能部门和履行出资人职责机构的监管责任，对加强和改进政府对国有企业工资分配的宏观指导调控、落实履行出资人职责机构监管职责、健全国有企业工资内外收入监督检查制度和问责机制作出明确规定。</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　　同时，对完善国有企业工资分配内部监督机制、建立国有企业工资分配信息公开制度等提出了要求。</a:t>
                </a: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a:off x="661736" y="3154017"/>
                <a:ext cx="3274159" cy="369332"/>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健全工资分配监管体制机制</a:t>
                </a:r>
                <a:endParaRPr kumimoji="0" lang="zh-CN"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9" name="矩形 28"/>
            <p:cNvSpPr/>
            <p:nvPr/>
          </p:nvSpPr>
          <p:spPr>
            <a:xfrm>
              <a:off x="661736" y="3154017"/>
              <a:ext cx="379664" cy="369332"/>
            </a:xfrm>
            <a:prstGeom prst="rect">
              <a:avLst/>
            </a:prstGeom>
            <a:gradFill flip="none" rotWithShape="1">
              <a:gsLst>
                <a:gs pos="0">
                  <a:srgbClr val="000000">
                    <a:lumMod val="67000"/>
                  </a:srgbClr>
                </a:gs>
                <a:gs pos="48000">
                  <a:srgbClr val="000000">
                    <a:lumMod val="97000"/>
                    <a:lumOff val="3000"/>
                  </a:srgbClr>
                </a:gs>
                <a:gs pos="100000">
                  <a:srgbClr val="000000">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4</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32" name="组合 31"/>
          <p:cNvGrpSpPr/>
          <p:nvPr/>
        </p:nvGrpSpPr>
        <p:grpSpPr>
          <a:xfrm>
            <a:off x="6024260" y="3264812"/>
            <a:ext cx="2737226" cy="3251362"/>
            <a:chOff x="661735" y="3154017"/>
            <a:chExt cx="3274160" cy="2664989"/>
          </a:xfrm>
        </p:grpSpPr>
        <p:grpSp>
          <p:nvGrpSpPr>
            <p:cNvPr id="33" name="组合 32"/>
            <p:cNvGrpSpPr/>
            <p:nvPr/>
          </p:nvGrpSpPr>
          <p:grpSpPr>
            <a:xfrm>
              <a:off x="661735" y="3154017"/>
              <a:ext cx="3274160" cy="2664989"/>
              <a:chOff x="661735" y="3154017"/>
              <a:chExt cx="3274160" cy="2664989"/>
            </a:xfrm>
          </p:grpSpPr>
          <p:sp>
            <p:nvSpPr>
              <p:cNvPr id="35" name="矩形 34"/>
              <p:cNvSpPr/>
              <p:nvPr/>
            </p:nvSpPr>
            <p:spPr>
              <a:xfrm>
                <a:off x="661735" y="3523349"/>
                <a:ext cx="3274159" cy="2295657"/>
              </a:xfrm>
              <a:prstGeom prst="rect">
                <a:avLst/>
              </a:prstGeom>
              <a:ln>
                <a:solidFill>
                  <a:srgbClr val="B21E23"/>
                </a:solidFill>
                <a:prstDash val="dashDot"/>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kumimoji="0" lang="zh-CN"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　　</a:t>
                </a:r>
                <a:r>
                  <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意见</a:t>
                </a:r>
                <a:r>
                  <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rPr>
                  <a:t>在坚持落实国有企业内部薪酬分配法定权利的基础上，对完善企业内部工资总额管理制度、深化企业内部分配制度改革、规范企业工资列支渠道提出了原则要求。</a:t>
                </a:r>
                <a:endPar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en-US" altLang="zh-CN"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a:p>
                <a:pPr marL="0" marR="0" lvl="0" indent="0" algn="ju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endParaRPr>
              </a:p>
            </p:txBody>
          </p:sp>
          <p:sp>
            <p:nvSpPr>
              <p:cNvPr id="36" name="矩形 35"/>
              <p:cNvSpPr/>
              <p:nvPr/>
            </p:nvSpPr>
            <p:spPr>
              <a:xfrm>
                <a:off x="661736" y="3154017"/>
                <a:ext cx="3274159" cy="369332"/>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完善企业工资分配管理</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4" name="矩形 33"/>
            <p:cNvSpPr/>
            <p:nvPr/>
          </p:nvSpPr>
          <p:spPr>
            <a:xfrm>
              <a:off x="661736" y="3154017"/>
              <a:ext cx="379664" cy="369332"/>
            </a:xfrm>
            <a:prstGeom prst="rect">
              <a:avLst/>
            </a:prstGeom>
            <a:gradFill flip="none" rotWithShape="1">
              <a:gsLst>
                <a:gs pos="0">
                  <a:srgbClr val="000000">
                    <a:lumMod val="67000"/>
                  </a:srgbClr>
                </a:gs>
                <a:gs pos="48000">
                  <a:srgbClr val="000000">
                    <a:lumMod val="97000"/>
                    <a:lumOff val="3000"/>
                  </a:srgbClr>
                </a:gs>
                <a:gs pos="100000">
                  <a:srgbClr val="000000">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3</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2618094" cy="461665"/>
              <a:chOff x="128920" y="172028"/>
              <a:chExt cx="2618094"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1885453"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01 </a:t>
                </a:r>
                <a:r>
                  <a:rPr lang="zh-CN" altLang="en-US" sz="2400" b="1" dirty="0">
                    <a:latin typeface="微软雅黑" panose="020B0503020204020204" pitchFamily="34" charset="-122"/>
                    <a:ea typeface="微软雅黑" panose="020B0503020204020204" pitchFamily="34" charset="-122"/>
                  </a:rPr>
                  <a:t>背景理解</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外部初步研究：</a:t>
            </a:r>
            <a:r>
              <a:rPr lang="zh-CN" altLang="en-US" dirty="0">
                <a:solidFill>
                  <a:srgbClr val="323D46"/>
                </a:solidFill>
                <a:latin typeface="微软雅黑" panose="020B0503020204020204" pitchFamily="34" charset="-122"/>
                <a:ea typeface="微软雅黑" panose="020B0503020204020204" pitchFamily="34" charset="-122"/>
              </a:rPr>
              <a:t> </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从地方来看，</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省积极响应中央政策，出台</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关于深化国有企业改革的实施意见</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，意见明确了国企改革内部管理的重要性和必要性。</a:t>
            </a:r>
            <a:endParaRPr kumimoji="0" lang="en-US"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TextBox 2"/>
          <p:cNvSpPr txBox="1"/>
          <p:nvPr/>
        </p:nvSpPr>
        <p:spPr bwMode="auto">
          <a:xfrm>
            <a:off x="1043190" y="2798531"/>
            <a:ext cx="10080000" cy="3464704"/>
          </a:xfrm>
          <a:prstGeom prst="rect">
            <a:avLst/>
          </a:prstGeom>
          <a:solidFill>
            <a:srgbClr val="FFFFFF"/>
          </a:solidFill>
          <a:ln w="48000" cap="flat" cmpd="thickThin" algn="ctr">
            <a:solidFill>
              <a:srgbClr val="514843"/>
            </a:solidFill>
            <a:prstDash val="solid"/>
          </a:ln>
          <a:effectLst/>
        </p:spPr>
        <p:txBody>
          <a:bodyPr lIns="72000" tIns="36000" rIns="72000" bIns="36000"/>
          <a:lstStyle/>
          <a:p>
            <a:pPr marL="342900" marR="0" lvl="0" indent="-342900" defTabSz="914400" eaLnBrk="1" fontAlgn="auto" latinLnBrk="0" hangingPunct="1">
              <a:lnSpc>
                <a:spcPct val="150000"/>
              </a:lnSpc>
              <a:spcBef>
                <a:spcPts val="0"/>
              </a:spcBef>
              <a:spcAft>
                <a:spcPts val="0"/>
              </a:spcAft>
              <a:buClrTx/>
              <a:buSzTx/>
              <a:buFont typeface="Arial" panose="020B0604020202020204" pitchFamily="34" charset="0"/>
              <a:buNone/>
              <a:defRPr/>
            </a:pPr>
            <a:r>
              <a:rPr kumimoji="0" lang="en-US" altLang="zh-CN" sz="1600" b="1" i="0" u="none" strike="noStrike" kern="0" cap="none" spc="0" normalizeH="0" baseline="0" noProof="1">
                <a:ln>
                  <a:noFill/>
                </a:ln>
                <a:solidFill>
                  <a:srgbClr val="323D46"/>
                </a:solidFill>
                <a:effectLst/>
                <a:uLnTx/>
                <a:uFillTx/>
                <a:latin typeface="微软雅黑" panose="020B0503020204020204" pitchFamily="34" charset="-122"/>
                <a:ea typeface="微软雅黑" panose="020B0503020204020204" pitchFamily="34" charset="-122"/>
                <a:cs typeface="+mn-cs"/>
              </a:rPr>
              <a:t>XX</a:t>
            </a:r>
            <a:r>
              <a:rPr kumimoji="0" lang="zh-CN" altLang="en-US" sz="1600" b="1" i="0" u="none" strike="noStrike" kern="0" cap="none" spc="0" normalizeH="0" baseline="0" noProof="1">
                <a:ln>
                  <a:noFill/>
                </a:ln>
                <a:solidFill>
                  <a:srgbClr val="323D46"/>
                </a:solidFill>
                <a:effectLst/>
                <a:uLnTx/>
                <a:uFillTx/>
                <a:latin typeface="微软雅黑" panose="020B0503020204020204" pitchFamily="34" charset="-122"/>
                <a:ea typeface="微软雅黑" panose="020B0503020204020204" pitchFamily="34" charset="-122"/>
                <a:cs typeface="+mn-cs"/>
              </a:rPr>
              <a:t>省</a:t>
            </a:r>
            <a:r>
              <a:rPr kumimoji="0" lang="zh-CN" altLang="en-US" sz="1600" b="0" i="0" u="none" strike="noStrike" kern="0" cap="none" spc="0" normalizeH="0" baseline="0" noProof="1">
                <a:ln>
                  <a:noFill/>
                </a:ln>
                <a:solidFill>
                  <a:srgbClr val="323D46"/>
                </a:solidFill>
                <a:effectLst/>
                <a:uLnTx/>
                <a:uFillTx/>
                <a:latin typeface="微软雅黑" panose="020B0503020204020204" pitchFamily="34" charset="-122"/>
                <a:ea typeface="微软雅黑" panose="020B0503020204020204" pitchFamily="34" charset="-122"/>
                <a:cs typeface="+mn-cs"/>
              </a:rPr>
              <a:t>：</a:t>
            </a:r>
            <a:endParaRPr kumimoji="0" lang="en-US" altLang="zh-CN" sz="1600" b="0" i="0" u="none" strike="noStrike" kern="0" cap="none" spc="0" normalizeH="0" baseline="0" noProof="1">
              <a:ln>
                <a:noFill/>
              </a:ln>
              <a:solidFill>
                <a:srgbClr val="323D46"/>
              </a:solidFill>
              <a:effectLst/>
              <a:uLnTx/>
              <a:uFillTx/>
              <a:latin typeface="微软雅黑" panose="020B0503020204020204" pitchFamily="34" charset="-122"/>
              <a:ea typeface="微软雅黑" panose="020B0503020204020204" pitchFamily="34" charset="-122"/>
              <a:cs typeface="+mn-cs"/>
            </a:endParaRPr>
          </a:p>
          <a:p>
            <a:pPr marL="361950" indent="-180975">
              <a:lnSpc>
                <a:spcPct val="150000"/>
              </a:lnSpc>
              <a:buFont typeface="Wingdings" panose="05000000000000000000" pitchFamily="2" charset="2"/>
              <a:buChar char="Ø"/>
              <a:defRPr/>
            </a:pPr>
            <a:r>
              <a:rPr lang="zh-CN" altLang="en-US" sz="1600" kern="0" noProof="1">
                <a:solidFill>
                  <a:srgbClr val="323D46"/>
                </a:solidFill>
                <a:latin typeface="微软雅黑" panose="020B0503020204020204" pitchFamily="34" charset="-122"/>
                <a:ea typeface="微软雅黑" panose="020B0503020204020204" pitchFamily="34" charset="-122"/>
              </a:rPr>
              <a:t>全面贯彻落实</a:t>
            </a:r>
            <a:r>
              <a:rPr lang="en-US" altLang="zh-CN" sz="1600" kern="0" noProof="1">
                <a:solidFill>
                  <a:srgbClr val="323D46"/>
                </a:solidFill>
                <a:latin typeface="微软雅黑" panose="020B0503020204020204" pitchFamily="34" charset="-122"/>
                <a:ea typeface="微软雅黑" panose="020B0503020204020204" pitchFamily="34" charset="-122"/>
              </a:rPr>
              <a:t>《</a:t>
            </a:r>
            <a:r>
              <a:rPr lang="zh-CN" altLang="en-US" sz="1600" kern="0" noProof="1">
                <a:solidFill>
                  <a:srgbClr val="323D46"/>
                </a:solidFill>
                <a:latin typeface="微软雅黑" panose="020B0503020204020204" pitchFamily="34" charset="-122"/>
                <a:ea typeface="微软雅黑" panose="020B0503020204020204" pitchFamily="34" charset="-122"/>
              </a:rPr>
              <a:t>公司法</a:t>
            </a:r>
            <a:r>
              <a:rPr lang="en-US" altLang="zh-CN" sz="1600" kern="0" noProof="1">
                <a:solidFill>
                  <a:srgbClr val="323D46"/>
                </a:solidFill>
                <a:latin typeface="微软雅黑" panose="020B0503020204020204" pitchFamily="34" charset="-122"/>
                <a:ea typeface="微软雅黑" panose="020B0503020204020204" pitchFamily="34" charset="-122"/>
              </a:rPr>
              <a:t>》</a:t>
            </a:r>
            <a:r>
              <a:rPr lang="zh-CN" altLang="en-US" sz="1600" kern="0" noProof="1">
                <a:solidFill>
                  <a:srgbClr val="323D46"/>
                </a:solidFill>
                <a:latin typeface="微软雅黑" panose="020B0503020204020204" pitchFamily="34" charset="-122"/>
                <a:ea typeface="微软雅黑" panose="020B0503020204020204" pitchFamily="34" charset="-122"/>
              </a:rPr>
              <a:t>，建立健全现代企业制度，完善权责对等、运转协调、有效制衡的公司法人治理机制。落实和维护董事会等企业法定机构和个人依法行权履职，切实保障企业经营自主权，法无授权任何政府部门和机构不得干预。健全落实“三重一大”决策制度，明晰各决策主体决策边界，落实决策责任，规范决策行为，切实解决一些企业“一把手”说了算的问题。</a:t>
            </a:r>
            <a:endParaRPr lang="zh-CN" altLang="en-US" sz="1600" kern="0" dirty="0">
              <a:solidFill>
                <a:srgbClr val="323D46"/>
              </a:solidFill>
              <a:latin typeface="微软雅黑" panose="020B0503020204020204" pitchFamily="34" charset="-122"/>
              <a:ea typeface="微软雅黑" panose="020B0503020204020204" pitchFamily="34" charset="-122"/>
            </a:endParaRPr>
          </a:p>
          <a:p>
            <a:pPr marL="361950" lvl="0" indent="-180975">
              <a:lnSpc>
                <a:spcPct val="150000"/>
              </a:lnSpc>
              <a:buFont typeface="Wingdings" panose="05000000000000000000" pitchFamily="2" charset="2"/>
              <a:buChar char="Ø"/>
              <a:defRPr/>
            </a:pPr>
            <a:r>
              <a:rPr lang="zh-CN" altLang="en-US" sz="1600" kern="0" noProof="1">
                <a:solidFill>
                  <a:srgbClr val="323D46"/>
                </a:solidFill>
                <a:latin typeface="微软雅黑" panose="020B0503020204020204" pitchFamily="34" charset="-122"/>
                <a:ea typeface="微软雅黑" panose="020B0503020204020204" pitchFamily="34" charset="-122"/>
              </a:rPr>
              <a:t>建立健全与劳动力市场基本适应、与企业经济效益和劳动生产率挂钩的职工工资决定和正常增长机制。</a:t>
            </a:r>
            <a:r>
              <a:rPr lang="zh-CN" altLang="en-US" sz="1600" b="1" kern="0" noProof="1">
                <a:solidFill>
                  <a:srgbClr val="323D46"/>
                </a:solidFill>
                <a:latin typeface="微软雅黑" panose="020B0503020204020204" pitchFamily="34" charset="-122"/>
                <a:ea typeface="微软雅黑" panose="020B0503020204020204" pitchFamily="34" charset="-122"/>
              </a:rPr>
              <a:t>实施全员绩效考核，以业绩为导向，科学评价不同岗位员工的贡献</a:t>
            </a:r>
            <a:r>
              <a:rPr lang="zh-CN" altLang="en-US" sz="1600" kern="0" noProof="1">
                <a:solidFill>
                  <a:srgbClr val="323D46"/>
                </a:solidFill>
                <a:latin typeface="微软雅黑" panose="020B0503020204020204" pitchFamily="34" charset="-122"/>
                <a:ea typeface="微软雅黑" panose="020B0503020204020204" pitchFamily="34" charset="-122"/>
              </a:rPr>
              <a:t>，合理拉开收入分配差距。根据企业的功能定位，对企业工资总额实行分类管理。企业内部薪酬分配，按照既有激励又有约束、既讲效率又讲公平、既符合企业一般规律又体现国有企业特点的原则，由企业依法依规自主决定。</a:t>
            </a:r>
            <a:endParaRPr lang="en-US" altLang="zh-CN" sz="1600" kern="0" noProof="1">
              <a:solidFill>
                <a:srgbClr val="323D4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54909" y="321591"/>
            <a:ext cx="11387809" cy="461665"/>
            <a:chOff x="254909" y="321591"/>
            <a:chExt cx="11387809" cy="461665"/>
          </a:xfrm>
        </p:grpSpPr>
        <p:pic>
          <p:nvPicPr>
            <p:cNvPr id="16" name="图片 15"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7" name="组合 16"/>
            <p:cNvGrpSpPr/>
            <p:nvPr/>
          </p:nvGrpSpPr>
          <p:grpSpPr>
            <a:xfrm>
              <a:off x="254909" y="321591"/>
              <a:ext cx="2618094" cy="461665"/>
              <a:chOff x="128920" y="172028"/>
              <a:chExt cx="2618094" cy="461665"/>
            </a:xfrm>
          </p:grpSpPr>
          <p:sp>
            <p:nvSpPr>
              <p:cNvPr id="18"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9"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0" name="矩形 19"/>
              <p:cNvSpPr/>
              <p:nvPr/>
            </p:nvSpPr>
            <p:spPr>
              <a:xfrm>
                <a:off x="861561" y="172028"/>
                <a:ext cx="1885453"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01 </a:t>
                </a:r>
                <a:r>
                  <a:rPr lang="zh-CN" altLang="en-US" sz="2400" b="1" dirty="0">
                    <a:latin typeface="微软雅黑" panose="020B0503020204020204" pitchFamily="34" charset="-122"/>
                    <a:ea typeface="微软雅黑" panose="020B0503020204020204" pitchFamily="34" charset="-122"/>
                  </a:rPr>
                  <a:t>背景理解</a:t>
                </a:r>
                <a:endParaRPr lang="zh-CN" altLang="en-US" sz="2400" b="1" dirty="0">
                  <a:latin typeface="微软雅黑" panose="020B0503020204020204" pitchFamily="34" charset="-122"/>
                  <a:ea typeface="微软雅黑" panose="020B0503020204020204" pitchFamily="34" charset="-122"/>
                </a:endParaRPr>
              </a:p>
            </p:txBody>
          </p:sp>
        </p:grpSp>
      </p:grpSp>
      <p:sp>
        <p:nvSpPr>
          <p:cNvPr id="49" name="矩形 48"/>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伴随深化国企改革宏观背景的徐徐展开，城投公司在转型发展之路上积极探索。随着多元化业务的开展，公司原有管理模式逐渐滞后，需要进行一定的优化。 </a:t>
            </a:r>
            <a:endParaRPr kumimoji="0" lang="zh-CN" altLang="zh-CN" sz="18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2" name="组合 31"/>
          <p:cNvGrpSpPr/>
          <p:nvPr/>
        </p:nvGrpSpPr>
        <p:grpSpPr>
          <a:xfrm>
            <a:off x="6524484" y="3000783"/>
            <a:ext cx="3828919" cy="2465688"/>
            <a:chOff x="661736" y="3154017"/>
            <a:chExt cx="2879463" cy="1788476"/>
          </a:xfrm>
        </p:grpSpPr>
        <p:grpSp>
          <p:nvGrpSpPr>
            <p:cNvPr id="33" name="组合 32"/>
            <p:cNvGrpSpPr/>
            <p:nvPr/>
          </p:nvGrpSpPr>
          <p:grpSpPr>
            <a:xfrm>
              <a:off x="661736" y="3154017"/>
              <a:ext cx="2879463" cy="1788476"/>
              <a:chOff x="661736" y="3154017"/>
              <a:chExt cx="2879463" cy="1788476"/>
            </a:xfrm>
          </p:grpSpPr>
          <p:sp>
            <p:nvSpPr>
              <p:cNvPr id="35" name="矩形 34"/>
              <p:cNvSpPr/>
              <p:nvPr/>
            </p:nvSpPr>
            <p:spPr>
              <a:xfrm>
                <a:off x="661736" y="3523349"/>
                <a:ext cx="2879462" cy="1419144"/>
              </a:xfrm>
              <a:prstGeom prst="rect">
                <a:avLst/>
              </a:prstGeom>
              <a:ln>
                <a:solidFill>
                  <a:srgbClr val="B21E23"/>
                </a:solidFill>
                <a:prstDash val="dashDot"/>
              </a:ln>
            </p:spPr>
            <p:txBody>
              <a:bodyPr wrap="square">
                <a:spAutoFit/>
              </a:bodyPr>
              <a:lstStyle/>
              <a:p>
                <a:pPr algn="just">
                  <a:lnSpc>
                    <a:spcPct val="150000"/>
                  </a:lnSpc>
                  <a:defRPr/>
                </a:pPr>
                <a:r>
                  <a:rPr lang="zh-CN" altLang="en-US" sz="1600" dirty="0">
                    <a:solidFill>
                      <a:srgbClr val="000000"/>
                    </a:solidFill>
                    <a:latin typeface="微软雅黑" panose="020B0503020204020204" pitchFamily="34" charset="-122"/>
                    <a:ea typeface="微软雅黑" panose="020B0503020204020204" pitchFamily="34" charset="-122"/>
                    <a:cs typeface="SCSSIJ+MicrosoftYaHei"/>
                  </a:rPr>
                  <a:t>► </a:t>
                </a:r>
                <a:r>
                  <a:rPr lang="zh-CN" altLang="en-US" sz="1600" dirty="0">
                    <a:latin typeface="微软雅黑" panose="020B0503020204020204" pitchFamily="34" charset="-122"/>
                    <a:ea typeface="微软雅黑" panose="020B0503020204020204" pitchFamily="34" charset="-122"/>
                  </a:rPr>
                  <a:t>搭建绩效管理体系，明确</a:t>
                </a:r>
                <a:r>
                  <a:rPr lang="zh-CN" altLang="zh-CN" sz="1600" dirty="0">
                    <a:latin typeface="微软雅黑" panose="020B0503020204020204" pitchFamily="34" charset="-122"/>
                    <a:ea typeface="微软雅黑" panose="020B0503020204020204" pitchFamily="34" charset="-122"/>
                  </a:rPr>
                  <a:t>考核程序及考核内容，使</a:t>
                </a:r>
                <a:r>
                  <a:rPr lang="zh-CN" altLang="en-US" sz="1600" dirty="0">
                    <a:latin typeface="微软雅黑" panose="020B0503020204020204" pitchFamily="34" charset="-122"/>
                    <a:ea typeface="微软雅黑" panose="020B0503020204020204" pitchFamily="34" charset="-122"/>
                  </a:rPr>
                  <a:t>公司</a:t>
                </a:r>
                <a:r>
                  <a:rPr lang="zh-CN" altLang="zh-CN" sz="1600" dirty="0">
                    <a:latin typeface="微软雅黑" panose="020B0503020204020204" pitchFamily="34" charset="-122"/>
                    <a:ea typeface="微软雅黑" panose="020B0503020204020204" pitchFamily="34" charset="-122"/>
                  </a:rPr>
                  <a:t>战略目标与年度经营管理目标，自上而下目标层层分解，战略导向有效向下传递。</a:t>
                </a:r>
                <a:endParaRPr lang="en-US" altLang="zh-CN" sz="1600" kern="0" dirty="0">
                  <a:solidFill>
                    <a:srgbClr val="333333"/>
                  </a:solidFill>
                  <a:latin typeface="微软雅黑" panose="020B0503020204020204" pitchFamily="34" charset="-122"/>
                  <a:ea typeface="微软雅黑" panose="020B0503020204020204" pitchFamily="34" charset="-122"/>
                </a:endParaRPr>
              </a:p>
              <a:p>
                <a:pPr algn="just">
                  <a:defRPr/>
                </a:pPr>
                <a:endParaRPr lang="en-US" altLang="zh-CN" sz="1600" kern="0" dirty="0">
                  <a:solidFill>
                    <a:srgbClr val="333333"/>
                  </a:solidFill>
                  <a:latin typeface="微软雅黑" panose="020B0503020204020204" pitchFamily="34" charset="-122"/>
                  <a:ea typeface="微软雅黑" panose="020B0503020204020204" pitchFamily="34" charset="-122"/>
                </a:endParaRPr>
              </a:p>
              <a:p>
                <a:pPr algn="just">
                  <a:defRPr/>
                </a:pPr>
                <a:endParaRPr lang="zh-CN" altLang="zh-CN" sz="1600" dirty="0">
                  <a:latin typeface="微软雅黑" panose="020B0503020204020204" pitchFamily="34" charset="-122"/>
                  <a:ea typeface="微软雅黑" panose="020B0503020204020204" pitchFamily="34" charset="-122"/>
                </a:endParaRPr>
              </a:p>
            </p:txBody>
          </p:sp>
          <p:sp>
            <p:nvSpPr>
              <p:cNvPr id="36" name="矩形 35"/>
              <p:cNvSpPr/>
              <p:nvPr/>
            </p:nvSpPr>
            <p:spPr>
              <a:xfrm>
                <a:off x="661737" y="3154017"/>
                <a:ext cx="2879462" cy="369332"/>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绩效管理体系搭建</a:t>
                </a:r>
                <a:endParaRPr kumimoji="0" lang="zh-CN"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4" name="矩形 33"/>
            <p:cNvSpPr/>
            <p:nvPr/>
          </p:nvSpPr>
          <p:spPr>
            <a:xfrm>
              <a:off x="661736" y="3154017"/>
              <a:ext cx="379664" cy="369332"/>
            </a:xfrm>
            <a:prstGeom prst="rect">
              <a:avLst/>
            </a:prstGeom>
            <a:gradFill flip="none" rotWithShape="1">
              <a:gsLst>
                <a:gs pos="0">
                  <a:srgbClr val="000000">
                    <a:lumMod val="67000"/>
                  </a:srgbClr>
                </a:gs>
                <a:gs pos="48000">
                  <a:srgbClr val="000000">
                    <a:lumMod val="97000"/>
                    <a:lumOff val="3000"/>
                  </a:srgbClr>
                </a:gs>
                <a:gs pos="100000">
                  <a:srgbClr val="000000">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2</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37" name="组合 36"/>
          <p:cNvGrpSpPr/>
          <p:nvPr/>
        </p:nvGrpSpPr>
        <p:grpSpPr>
          <a:xfrm>
            <a:off x="2064035" y="3000783"/>
            <a:ext cx="4031965" cy="2465688"/>
            <a:chOff x="661736" y="3154017"/>
            <a:chExt cx="2879463" cy="1597171"/>
          </a:xfrm>
        </p:grpSpPr>
        <p:grpSp>
          <p:nvGrpSpPr>
            <p:cNvPr id="38" name="组合 37"/>
            <p:cNvGrpSpPr/>
            <p:nvPr/>
          </p:nvGrpSpPr>
          <p:grpSpPr>
            <a:xfrm>
              <a:off x="661736" y="3154017"/>
              <a:ext cx="2879463" cy="1597171"/>
              <a:chOff x="661736" y="3154017"/>
              <a:chExt cx="2879463" cy="1597171"/>
            </a:xfrm>
          </p:grpSpPr>
          <p:sp>
            <p:nvSpPr>
              <p:cNvPr id="40" name="矩形 39"/>
              <p:cNvSpPr/>
              <p:nvPr/>
            </p:nvSpPr>
            <p:spPr>
              <a:xfrm>
                <a:off x="661736" y="3523349"/>
                <a:ext cx="2879462" cy="1227839"/>
              </a:xfrm>
              <a:prstGeom prst="rect">
                <a:avLst/>
              </a:prstGeom>
              <a:ln>
                <a:solidFill>
                  <a:srgbClr val="B21E23"/>
                </a:solidFill>
                <a:prstDash val="dashDot"/>
              </a:ln>
            </p:spPr>
            <p:txBody>
              <a:bodyPr wrap="square">
                <a:spAutoFit/>
              </a:bodyPr>
              <a:lstStyle/>
              <a:p>
                <a:pPr marL="1270" marR="0" lvl="1" algn="just" defTabSz="330200" fontAlgn="auto">
                  <a:lnSpc>
                    <a:spcPct val="150000"/>
                  </a:lnSpc>
                  <a:spcBef>
                    <a:spcPts val="0"/>
                  </a:spcBef>
                  <a:spcAft>
                    <a:spcPts val="0"/>
                  </a:spcAft>
                  <a:buClrTx/>
                  <a:buSzTx/>
                  <a:buFontTx/>
                  <a:buNone/>
                  <a:tabLst>
                    <a:tab pos="8521700" algn="r"/>
                  </a:tabLst>
                  <a:defRPr/>
                </a:pPr>
                <a:r>
                  <a:rPr lang="zh-CN" altLang="en-US" sz="1600" dirty="0">
                    <a:latin typeface="微软雅黑" panose="020B0503020204020204" pitchFamily="34" charset="-122"/>
                    <a:ea typeface="微软雅黑" panose="020B0503020204020204" pitchFamily="34" charset="-122"/>
                  </a:rPr>
                  <a:t>► 搭建科学合理的薪酬管理体系，对于外部因素（劳动力市场水平、社会物价 水平等情</a:t>
                </a: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况），及内部因素（绩效考核、岗位变动、任职资格等）发生变化时，薪酬体系能提供调整通道及依据。</a:t>
                </a:r>
                <a:endParaRPr lang="zh-CN" altLang="de-DE" sz="1600" dirty="0">
                  <a:latin typeface="微软雅黑" panose="020B0503020204020204" pitchFamily="34" charset="-122"/>
                  <a:ea typeface="微软雅黑" panose="020B0503020204020204" pitchFamily="34" charset="-122"/>
                </a:endParaRPr>
              </a:p>
            </p:txBody>
          </p:sp>
          <p:sp>
            <p:nvSpPr>
              <p:cNvPr id="41" name="矩形 40"/>
              <p:cNvSpPr/>
              <p:nvPr/>
            </p:nvSpPr>
            <p:spPr>
              <a:xfrm>
                <a:off x="661737" y="3154017"/>
                <a:ext cx="2879462" cy="369332"/>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薪酬管理体系搭建</a:t>
                </a:r>
                <a:endParaRPr kumimoji="0" lang="zh-CN"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39" name="矩形 38"/>
            <p:cNvSpPr/>
            <p:nvPr/>
          </p:nvSpPr>
          <p:spPr>
            <a:xfrm>
              <a:off x="661736" y="3154017"/>
              <a:ext cx="379664" cy="369332"/>
            </a:xfrm>
            <a:prstGeom prst="rect">
              <a:avLst/>
            </a:prstGeom>
            <a:gradFill flip="none" rotWithShape="1">
              <a:gsLst>
                <a:gs pos="0">
                  <a:srgbClr val="000000">
                    <a:lumMod val="67000"/>
                  </a:srgbClr>
                </a:gs>
                <a:gs pos="48000">
                  <a:srgbClr val="000000">
                    <a:lumMod val="97000"/>
                    <a:lumOff val="3000"/>
                  </a:srgbClr>
                </a:gs>
                <a:gs pos="100000">
                  <a:srgbClr val="000000">
                    <a:lumMod val="60000"/>
                    <a:lumOff val="40000"/>
                  </a:srgbClr>
                </a:gs>
              </a:gsLst>
              <a:lin ang="16200000" scaled="1"/>
              <a:tileRect/>
            </a:gra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1846263" y="1509713"/>
            <a:ext cx="8502650" cy="3841750"/>
            <a:chOff x="1846263" y="1509713"/>
            <a:chExt cx="8502650" cy="3841750"/>
          </a:xfrm>
        </p:grpSpPr>
        <p:grpSp>
          <p:nvGrpSpPr>
            <p:cNvPr id="17" name="组合 16"/>
            <p:cNvGrpSpPr/>
            <p:nvPr/>
          </p:nvGrpSpPr>
          <p:grpSpPr>
            <a:xfrm>
              <a:off x="1846263" y="1509713"/>
              <a:ext cx="8502650" cy="3841750"/>
              <a:chOff x="1846263" y="1509713"/>
              <a:chExt cx="8502650" cy="3841750"/>
            </a:xfrm>
          </p:grpSpPr>
          <p:sp>
            <p:nvSpPr>
              <p:cNvPr id="26" name="Freeform 6"/>
              <p:cNvSpPr/>
              <p:nvPr/>
            </p:nvSpPr>
            <p:spPr bwMode="auto">
              <a:xfrm>
                <a:off x="2035175" y="1703388"/>
                <a:ext cx="8124825" cy="3454400"/>
              </a:xfrm>
              <a:custGeom>
                <a:avLst/>
                <a:gdLst>
                  <a:gd name="T0" fmla="*/ 3615 w 4592"/>
                  <a:gd name="T1" fmla="*/ 1955 h 1955"/>
                  <a:gd name="T2" fmla="*/ 977 w 4592"/>
                  <a:gd name="T3" fmla="*/ 1955 h 1955"/>
                  <a:gd name="T4" fmla="*/ 0 w 4592"/>
                  <a:gd name="T5" fmla="*/ 978 h 1955"/>
                  <a:gd name="T6" fmla="*/ 0 w 4592"/>
                  <a:gd name="T7" fmla="*/ 978 h 1955"/>
                  <a:gd name="T8" fmla="*/ 977 w 4592"/>
                  <a:gd name="T9" fmla="*/ 0 h 1955"/>
                  <a:gd name="T10" fmla="*/ 3615 w 4592"/>
                  <a:gd name="T11" fmla="*/ 0 h 1955"/>
                  <a:gd name="T12" fmla="*/ 4592 w 4592"/>
                  <a:gd name="T13" fmla="*/ 978 h 1955"/>
                  <a:gd name="T14" fmla="*/ 4592 w 4592"/>
                  <a:gd name="T15" fmla="*/ 978 h 1955"/>
                  <a:gd name="T16" fmla="*/ 3615 w 4592"/>
                  <a:gd name="T17" fmla="*/ 1955 h 1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92" h="1955">
                    <a:moveTo>
                      <a:pt x="3615" y="1955"/>
                    </a:moveTo>
                    <a:cubicBezTo>
                      <a:pt x="977" y="1955"/>
                      <a:pt x="977" y="1955"/>
                      <a:pt x="977" y="1955"/>
                    </a:cubicBezTo>
                    <a:cubicBezTo>
                      <a:pt x="438" y="1955"/>
                      <a:pt x="0" y="1518"/>
                      <a:pt x="0" y="978"/>
                    </a:cubicBezTo>
                    <a:cubicBezTo>
                      <a:pt x="0" y="978"/>
                      <a:pt x="0" y="978"/>
                      <a:pt x="0" y="978"/>
                    </a:cubicBezTo>
                    <a:cubicBezTo>
                      <a:pt x="0" y="438"/>
                      <a:pt x="438" y="0"/>
                      <a:pt x="977" y="0"/>
                    </a:cubicBezTo>
                    <a:cubicBezTo>
                      <a:pt x="3615" y="0"/>
                      <a:pt x="3615" y="0"/>
                      <a:pt x="3615" y="0"/>
                    </a:cubicBezTo>
                    <a:cubicBezTo>
                      <a:pt x="4155" y="0"/>
                      <a:pt x="4592" y="438"/>
                      <a:pt x="4592" y="978"/>
                    </a:cubicBezTo>
                    <a:cubicBezTo>
                      <a:pt x="4592" y="978"/>
                      <a:pt x="4592" y="978"/>
                      <a:pt x="4592" y="978"/>
                    </a:cubicBezTo>
                    <a:cubicBezTo>
                      <a:pt x="4592" y="1518"/>
                      <a:pt x="4155" y="1955"/>
                      <a:pt x="3615" y="1955"/>
                    </a:cubicBezTo>
                    <a:close/>
                  </a:path>
                </a:pathLst>
              </a:custGeom>
              <a:noFill/>
              <a:ln w="14288" cap="flat">
                <a:solidFill>
                  <a:srgbClr val="DFE3E5">
                    <a:lumMod val="50000"/>
                  </a:srgb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Montserrat Light"/>
                  <a:ea typeface="方正兰亭黑简体"/>
                </a:endParaRPr>
              </a:p>
            </p:txBody>
          </p:sp>
          <p:sp>
            <p:nvSpPr>
              <p:cNvPr id="27" name="Freeform 7"/>
              <p:cNvSpPr/>
              <p:nvPr/>
            </p:nvSpPr>
            <p:spPr bwMode="auto">
              <a:xfrm>
                <a:off x="1846263" y="1509713"/>
                <a:ext cx="8502650" cy="3841750"/>
              </a:xfrm>
              <a:custGeom>
                <a:avLst/>
                <a:gdLst>
                  <a:gd name="T0" fmla="*/ 3740 w 4806"/>
                  <a:gd name="T1" fmla="*/ 2174 h 2174"/>
                  <a:gd name="T2" fmla="*/ 1066 w 4806"/>
                  <a:gd name="T3" fmla="*/ 2174 h 2174"/>
                  <a:gd name="T4" fmla="*/ 0 w 4806"/>
                  <a:gd name="T5" fmla="*/ 1108 h 2174"/>
                  <a:gd name="T6" fmla="*/ 0 w 4806"/>
                  <a:gd name="T7" fmla="*/ 1066 h 2174"/>
                  <a:gd name="T8" fmla="*/ 1066 w 4806"/>
                  <a:gd name="T9" fmla="*/ 0 h 2174"/>
                  <a:gd name="T10" fmla="*/ 3740 w 4806"/>
                  <a:gd name="T11" fmla="*/ 0 h 2174"/>
                  <a:gd name="T12" fmla="*/ 4806 w 4806"/>
                  <a:gd name="T13" fmla="*/ 1066 h 2174"/>
                  <a:gd name="T14" fmla="*/ 4806 w 4806"/>
                  <a:gd name="T15" fmla="*/ 1108 h 2174"/>
                  <a:gd name="T16" fmla="*/ 3740 w 4806"/>
                  <a:gd name="T17" fmla="*/ 2174 h 2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6" h="2174">
                    <a:moveTo>
                      <a:pt x="3740" y="2174"/>
                    </a:moveTo>
                    <a:cubicBezTo>
                      <a:pt x="1066" y="2174"/>
                      <a:pt x="1066" y="2174"/>
                      <a:pt x="1066" y="2174"/>
                    </a:cubicBezTo>
                    <a:cubicBezTo>
                      <a:pt x="477" y="2174"/>
                      <a:pt x="0" y="1697"/>
                      <a:pt x="0" y="1108"/>
                    </a:cubicBezTo>
                    <a:cubicBezTo>
                      <a:pt x="0" y="1066"/>
                      <a:pt x="0" y="1066"/>
                      <a:pt x="0" y="1066"/>
                    </a:cubicBezTo>
                    <a:cubicBezTo>
                      <a:pt x="0" y="477"/>
                      <a:pt x="477" y="0"/>
                      <a:pt x="1066" y="0"/>
                    </a:cubicBezTo>
                    <a:cubicBezTo>
                      <a:pt x="3740" y="0"/>
                      <a:pt x="3740" y="0"/>
                      <a:pt x="3740" y="0"/>
                    </a:cubicBezTo>
                    <a:cubicBezTo>
                      <a:pt x="4329" y="0"/>
                      <a:pt x="4806" y="477"/>
                      <a:pt x="4806" y="1066"/>
                    </a:cubicBezTo>
                    <a:cubicBezTo>
                      <a:pt x="4806" y="1108"/>
                      <a:pt x="4806" y="1108"/>
                      <a:pt x="4806" y="1108"/>
                    </a:cubicBezTo>
                    <a:cubicBezTo>
                      <a:pt x="4806" y="1697"/>
                      <a:pt x="4329" y="2174"/>
                      <a:pt x="3740" y="2174"/>
                    </a:cubicBezTo>
                    <a:close/>
                  </a:path>
                </a:pathLst>
              </a:custGeom>
              <a:noFill/>
              <a:ln w="57150" cap="flat">
                <a:solidFill>
                  <a:srgbClr val="DFE3E5">
                    <a:lumMod val="50000"/>
                  </a:srgb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Montserrat Light"/>
                  <a:ea typeface="方正兰亭黑简体"/>
                </a:endParaRPr>
              </a:p>
            </p:txBody>
          </p:sp>
        </p:grpSp>
        <p:sp>
          <p:nvSpPr>
            <p:cNvPr id="20" name="矩形: 圆角 19"/>
            <p:cNvSpPr/>
            <p:nvPr/>
          </p:nvSpPr>
          <p:spPr>
            <a:xfrm>
              <a:off x="2819400" y="2476500"/>
              <a:ext cx="1905000" cy="1905000"/>
            </a:xfrm>
            <a:prstGeom prst="roundRect">
              <a:avLst>
                <a:gd name="adj" fmla="val 16667"/>
              </a:avLst>
            </a:prstGeom>
            <a:noFill/>
            <a:ln w="38100" cap="flat" cmpd="sng" algn="ctr">
              <a:solidFill>
                <a:srgbClr val="B21E2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800" b="0" i="0" u="none" strike="noStrike" kern="0" cap="none" spc="0" normalizeH="0" baseline="0" noProof="0" dirty="0">
                  <a:ln>
                    <a:noFill/>
                  </a:ln>
                  <a:solidFill>
                    <a:srgbClr val="B21E23"/>
                  </a:solidFill>
                  <a:effectLst/>
                  <a:uLnTx/>
                  <a:uFillTx/>
                  <a:latin typeface="Agency FB" panose="020B0503020202020204" pitchFamily="34" charset="0"/>
                  <a:ea typeface="方正兰亭黑简体"/>
                </a:rPr>
                <a:t>02</a:t>
              </a:r>
              <a:endParaRPr kumimoji="0" lang="zh-CN" altLang="en-US" sz="13800" b="0" i="0" u="none" strike="noStrike" kern="0" cap="none" spc="0" normalizeH="0" baseline="0" noProof="0" dirty="0">
                <a:ln>
                  <a:noFill/>
                </a:ln>
                <a:solidFill>
                  <a:srgbClr val="B21E23"/>
                </a:solidFill>
                <a:effectLst/>
                <a:uLnTx/>
                <a:uFillTx/>
                <a:latin typeface="Agency FB" panose="020B0503020202020204" pitchFamily="34" charset="0"/>
                <a:ea typeface="方正兰亭黑简体"/>
              </a:endParaRPr>
            </a:p>
          </p:txBody>
        </p:sp>
        <p:sp>
          <p:nvSpPr>
            <p:cNvPr id="21" name="文本占位符 10"/>
            <p:cNvSpPr txBox="1"/>
            <p:nvPr/>
          </p:nvSpPr>
          <p:spPr>
            <a:xfrm>
              <a:off x="5014912" y="2700002"/>
              <a:ext cx="4408488" cy="646331"/>
            </a:xfrm>
            <a:prstGeom prst="rect">
              <a:avLst/>
            </a:prstGeom>
          </p:spPr>
          <p:txBody>
            <a:bodyPr vert="horz" lIns="91440" tIns="45720" rIns="91440" bIns="45720" rtlCol="0" anchor="ctr">
              <a:sp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defRPr/>
              </a:pPr>
              <a:r>
                <a:rPr lang="zh-CN" altLang="en-US" sz="4000" b="1" dirty="0">
                  <a:solidFill>
                    <a:srgbClr val="B21E23"/>
                  </a:solidFill>
                  <a:latin typeface="微软雅黑" panose="020B0503020204020204" pitchFamily="34" charset="-122"/>
                  <a:ea typeface="微软雅黑" panose="020B0503020204020204" pitchFamily="34" charset="-122"/>
                </a:rPr>
                <a:t>初步解决思路</a:t>
              </a:r>
              <a:endParaRPr kumimoji="0" lang="zh-CN" altLang="en-US" sz="4000" b="1" i="0" u="none" strike="noStrike" kern="1200" cap="none" spc="0" normalizeH="0" baseline="0" noProof="0" dirty="0">
                <a:ln>
                  <a:noFill/>
                </a:ln>
                <a:solidFill>
                  <a:srgbClr val="B21E23"/>
                </a:solidFill>
                <a:effectLst/>
                <a:uLnTx/>
                <a:uFillTx/>
                <a:latin typeface="微软雅黑" panose="020B0503020204020204" pitchFamily="34" charset="-122"/>
                <a:ea typeface="微软雅黑" panose="020B0503020204020204" pitchFamily="34" charset="-122"/>
              </a:endParaRPr>
            </a:p>
          </p:txBody>
        </p:sp>
        <p:sp>
          <p:nvSpPr>
            <p:cNvPr id="22" name="文本占位符 10"/>
            <p:cNvSpPr txBox="1"/>
            <p:nvPr/>
          </p:nvSpPr>
          <p:spPr>
            <a:xfrm>
              <a:off x="5014912" y="3450771"/>
              <a:ext cx="2333625" cy="442458"/>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DFE3E5">
                      <a:lumMod val="25000"/>
                    </a:srgbClr>
                  </a:solidFill>
                  <a:effectLst/>
                  <a:uLnTx/>
                  <a:uFillTx/>
                  <a:latin typeface="微软雅黑" panose="020B0503020204020204" pitchFamily="34" charset="-122"/>
                  <a:ea typeface="微软雅黑" panose="020B0503020204020204" pitchFamily="34" charset="-122"/>
                </a:rPr>
                <a:t>项目整体解决思路</a:t>
              </a:r>
              <a:endParaRPr kumimoji="0" lang="zh-CN" altLang="en-US" sz="1600" b="0" i="0" u="none" strike="noStrike" kern="1200" cap="none" spc="0" normalizeH="0" baseline="0" noProof="0" dirty="0">
                <a:ln>
                  <a:noFill/>
                </a:ln>
                <a:solidFill>
                  <a:srgbClr val="DFE3E5">
                    <a:lumMod val="25000"/>
                  </a:srgbClr>
                </a:solidFill>
                <a:effectLst/>
                <a:uLnTx/>
                <a:uFillTx/>
                <a:latin typeface="微软雅黑" panose="020B0503020204020204" pitchFamily="34" charset="-122"/>
                <a:ea typeface="微软雅黑" panose="020B0503020204020204" pitchFamily="34" charset="-122"/>
              </a:endParaRPr>
            </a:p>
          </p:txBody>
        </p:sp>
        <p:sp>
          <p:nvSpPr>
            <p:cNvPr id="24" name="文本占位符 10"/>
            <p:cNvSpPr txBox="1"/>
            <p:nvPr/>
          </p:nvSpPr>
          <p:spPr>
            <a:xfrm>
              <a:off x="5014912" y="3893229"/>
              <a:ext cx="2333625" cy="442458"/>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DFE3E5">
                      <a:lumMod val="25000"/>
                    </a:srgbClr>
                  </a:solidFill>
                  <a:effectLst/>
                  <a:uLnTx/>
                  <a:uFillTx/>
                  <a:latin typeface="微软雅黑" panose="020B0503020204020204" pitchFamily="34" charset="-122"/>
                  <a:ea typeface="微软雅黑" panose="020B0503020204020204" pitchFamily="34" charset="-122"/>
                </a:rPr>
                <a:t>薪酬体系设计思路</a:t>
              </a:r>
              <a:endParaRPr kumimoji="0" lang="zh-CN" altLang="en-US" sz="1600" b="0" i="0" u="none" strike="noStrike" kern="1200" cap="none" spc="0" normalizeH="0" baseline="0" noProof="0" dirty="0">
                <a:ln>
                  <a:noFill/>
                </a:ln>
                <a:solidFill>
                  <a:srgbClr val="DFE3E5">
                    <a:lumMod val="25000"/>
                  </a:srgbClr>
                </a:solidFill>
                <a:effectLst/>
                <a:uLnTx/>
                <a:uFillTx/>
                <a:latin typeface="微软雅黑" panose="020B0503020204020204" pitchFamily="34" charset="-122"/>
                <a:ea typeface="微软雅黑" panose="020B0503020204020204" pitchFamily="34" charset="-122"/>
              </a:endParaRPr>
            </a:p>
          </p:txBody>
        </p:sp>
        <p:sp>
          <p:nvSpPr>
            <p:cNvPr id="25" name="文本占位符 10"/>
            <p:cNvSpPr txBox="1"/>
            <p:nvPr/>
          </p:nvSpPr>
          <p:spPr>
            <a:xfrm>
              <a:off x="5014911" y="4381500"/>
              <a:ext cx="2333625" cy="442458"/>
            </a:xfrm>
            <a:prstGeom prst="rect">
              <a:avLst/>
            </a:prstGeom>
          </p:spPr>
          <p:txBody>
            <a:bodyPr vert="horz" lIns="91440" tIns="45720" rIns="91440" bIns="45720" rtlCol="0" anchor="ctr">
              <a:noAutofit/>
            </a:bodyPr>
            <a:lstStyle>
              <a:defPPr>
                <a:defRPr lang="zh-CN"/>
              </a:defPPr>
              <a:lvl1pPr marL="0" indent="0" algn="ctr" defTabSz="914400" rtl="0" eaLnBrk="1" latinLnBrk="0" hangingPunct="1">
                <a:lnSpc>
                  <a:spcPct val="90000"/>
                </a:lnSpc>
                <a:spcBef>
                  <a:spcPct val="0"/>
                </a:spcBef>
                <a:buNone/>
                <a:defRPr lang="zh-CN" altLang="en-US" sz="2800" kern="1200" dirty="0">
                  <a:solidFill>
                    <a:srgbClr val="FBFBFC"/>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defRPr/>
              </a:pPr>
              <a:r>
                <a:rPr kumimoji="0" lang="zh-CN" altLang="en-US" sz="1600" b="0" i="0" u="none" strike="noStrike" kern="1200" cap="none" spc="0" normalizeH="0" baseline="0" noProof="0" dirty="0">
                  <a:ln>
                    <a:noFill/>
                  </a:ln>
                  <a:solidFill>
                    <a:srgbClr val="DFE3E5">
                      <a:lumMod val="25000"/>
                    </a:srgbClr>
                  </a:solidFill>
                  <a:effectLst/>
                  <a:uLnTx/>
                  <a:uFillTx/>
                  <a:latin typeface="微软雅黑" panose="020B0503020204020204" pitchFamily="34" charset="-122"/>
                  <a:ea typeface="微软雅黑" panose="020B0503020204020204" pitchFamily="34" charset="-122"/>
                </a:rPr>
                <a:t>绩效体系设计思路</a:t>
              </a:r>
              <a:endParaRPr kumimoji="0" lang="zh-CN" altLang="en-US" sz="1600" b="0" i="0" u="none" strike="noStrike" kern="1200" cap="none" spc="0" normalizeH="0" baseline="0" noProof="0" dirty="0">
                <a:ln>
                  <a:noFill/>
                </a:ln>
                <a:solidFill>
                  <a:srgbClr val="DFE3E5">
                    <a:lumMod val="25000"/>
                  </a:srgbClr>
                </a:solidFill>
                <a:effectLst/>
                <a:uLnTx/>
                <a:uFillTx/>
                <a:latin typeface="微软雅黑" panose="020B0503020204020204" pitchFamily="34" charset="-122"/>
                <a:ea typeface="微软雅黑" panose="020B0503020204020204" pitchFamily="34" charset="-122"/>
              </a:endParaRPr>
            </a:p>
          </p:txBody>
        </p:sp>
      </p:grpSp>
      <p:pic>
        <p:nvPicPr>
          <p:cNvPr id="28" name="图片 27" descr="未标题-b-01"/>
          <p:cNvPicPr>
            <a:picLocks noChangeAspect="1"/>
          </p:cNvPicPr>
          <p:nvPr/>
        </p:nvPicPr>
        <p:blipFill>
          <a:blip r:embed="rId1"/>
          <a:stretch>
            <a:fillRect/>
          </a:stretch>
        </p:blipFill>
        <p:spPr>
          <a:xfrm>
            <a:off x="10168883" y="321591"/>
            <a:ext cx="1473835" cy="4476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4979316" cy="461665"/>
              <a:chOff x="128920" y="172028"/>
              <a:chExt cx="4979316"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4246675"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核心基点</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
                <a:srgbClr val="1F497D"/>
              </a:buClr>
              <a:buSzTx/>
              <a:buFontTx/>
              <a:buNone/>
              <a:defRPr/>
            </a:pPr>
            <a:r>
              <a:rPr kumimoji="0" lang="zh-CN" altLang="en-US" sz="2400" b="1"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卓远内部管理体系构建的核心基点：</a:t>
            </a: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基于企业战略及核心价值观建立科学合理的内部管理体系。</a:t>
            </a:r>
            <a:endPar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Rectangle 4"/>
          <p:cNvSpPr>
            <a:spLocks noChangeArrowheads="1"/>
          </p:cNvSpPr>
          <p:nvPr/>
        </p:nvSpPr>
        <p:spPr bwMode="auto">
          <a:xfrm>
            <a:off x="6238619" y="6125773"/>
            <a:ext cx="1876425" cy="649287"/>
          </a:xfrm>
          <a:prstGeom prst="rect">
            <a:avLst/>
          </a:prstGeom>
          <a:solidFill>
            <a:srgbClr val="FFFFFF"/>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 name="Rectangle 5"/>
          <p:cNvSpPr>
            <a:spLocks noChangeArrowheads="1"/>
          </p:cNvSpPr>
          <p:nvPr/>
        </p:nvSpPr>
        <p:spPr bwMode="auto">
          <a:xfrm>
            <a:off x="4038344" y="6125773"/>
            <a:ext cx="1971675" cy="649287"/>
          </a:xfrm>
          <a:prstGeom prst="rect">
            <a:avLst/>
          </a:prstGeom>
          <a:solidFill>
            <a:srgbClr val="FFFFFF"/>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薪酬策略、薪酬水平、</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分配机制、职位升降机</a:t>
            </a:r>
            <a:endParaRPr kumimoji="0" lang="en-US" altLang="zh-CN"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制</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 name="Rectangle 7"/>
          <p:cNvSpPr>
            <a:spLocks noChangeArrowheads="1"/>
          </p:cNvSpPr>
          <p:nvPr/>
        </p:nvSpPr>
        <p:spPr bwMode="auto">
          <a:xfrm>
            <a:off x="5244233" y="2355460"/>
            <a:ext cx="1800225"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企业愿景与使命</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 name="Rectangle 8"/>
          <p:cNvSpPr>
            <a:spLocks noChangeArrowheads="1"/>
          </p:cNvSpPr>
          <p:nvPr/>
        </p:nvSpPr>
        <p:spPr bwMode="auto">
          <a:xfrm>
            <a:off x="4636221" y="4106473"/>
            <a:ext cx="1724025"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企业对员工要求</a:t>
            </a: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3" name="Rectangle 9"/>
          <p:cNvSpPr>
            <a:spLocks noChangeArrowheads="1"/>
          </p:cNvSpPr>
          <p:nvPr/>
        </p:nvSpPr>
        <p:spPr bwMode="auto">
          <a:xfrm>
            <a:off x="3953596" y="3587360"/>
            <a:ext cx="1409700"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经营策略</a:t>
            </a: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 name="Rectangle 10"/>
          <p:cNvSpPr>
            <a:spLocks noChangeArrowheads="1"/>
          </p:cNvSpPr>
          <p:nvPr/>
        </p:nvSpPr>
        <p:spPr bwMode="auto">
          <a:xfrm>
            <a:off x="3270971" y="3068248"/>
            <a:ext cx="1566862"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战略目标</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 name="Line 11"/>
          <p:cNvSpPr>
            <a:spLocks noChangeShapeType="1"/>
          </p:cNvSpPr>
          <p:nvPr/>
        </p:nvSpPr>
        <p:spPr bwMode="auto">
          <a:xfrm flipH="1">
            <a:off x="6153871" y="3198423"/>
            <a:ext cx="1216025" cy="0"/>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 name="Line 12"/>
          <p:cNvSpPr>
            <a:spLocks noChangeShapeType="1"/>
          </p:cNvSpPr>
          <p:nvPr/>
        </p:nvSpPr>
        <p:spPr bwMode="auto">
          <a:xfrm>
            <a:off x="6153871" y="3198423"/>
            <a:ext cx="0" cy="90805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 name="Rectangle 13"/>
          <p:cNvSpPr>
            <a:spLocks noChangeArrowheads="1"/>
          </p:cNvSpPr>
          <p:nvPr/>
        </p:nvSpPr>
        <p:spPr bwMode="auto">
          <a:xfrm>
            <a:off x="5168033" y="4700198"/>
            <a:ext cx="1958975" cy="627062"/>
          </a:xfrm>
          <a:prstGeom prst="rect">
            <a:avLst/>
          </a:prstGeom>
          <a:solidFill>
            <a:srgbClr val="DFE3E5"/>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宏观政策与机制</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 name="Rectangle 14"/>
          <p:cNvSpPr>
            <a:spLocks noChangeArrowheads="1"/>
          </p:cNvSpPr>
          <p:nvPr/>
        </p:nvSpPr>
        <p:spPr bwMode="auto">
          <a:xfrm>
            <a:off x="4038344" y="5801923"/>
            <a:ext cx="1971675"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薪酬</a:t>
            </a:r>
            <a:r>
              <a:rPr lang="zh-CN" altLang="en-US" sz="1400" kern="0" dirty="0">
                <a:solidFill>
                  <a:srgbClr val="000000"/>
                </a:solidFill>
                <a:latin typeface="微软雅黑" panose="020B0503020204020204" pitchFamily="34" charset="-122"/>
                <a:ea typeface="微软雅黑" panose="020B0503020204020204" pitchFamily="34" charset="-122"/>
              </a:rPr>
              <a:t>制度</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9" name="Rectangle 15"/>
          <p:cNvSpPr>
            <a:spLocks noChangeArrowheads="1"/>
          </p:cNvSpPr>
          <p:nvPr/>
        </p:nvSpPr>
        <p:spPr bwMode="auto">
          <a:xfrm>
            <a:off x="6238619" y="5801923"/>
            <a:ext cx="1876425"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绩效</a:t>
            </a:r>
            <a:r>
              <a:rPr lang="zh-CN" altLang="en-US" sz="1400" kern="0" dirty="0">
                <a:solidFill>
                  <a:srgbClr val="000000"/>
                </a:solidFill>
                <a:latin typeface="微软雅黑" panose="020B0503020204020204" pitchFamily="34" charset="-122"/>
                <a:ea typeface="微软雅黑" panose="020B0503020204020204" pitchFamily="34" charset="-122"/>
              </a:rPr>
              <a:t>制度</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0" name="Text Box 18"/>
          <p:cNvSpPr txBox="1">
            <a:spLocks noChangeArrowheads="1"/>
          </p:cNvSpPr>
          <p:nvPr/>
        </p:nvSpPr>
        <p:spPr bwMode="auto">
          <a:xfrm>
            <a:off x="6235444" y="6181335"/>
            <a:ext cx="18161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考核机制、权重设计、评价标准、关联机制</a:t>
            </a: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1" name="Line 19"/>
          <p:cNvSpPr>
            <a:spLocks noChangeShapeType="1"/>
          </p:cNvSpPr>
          <p:nvPr/>
        </p:nvSpPr>
        <p:spPr bwMode="auto">
          <a:xfrm>
            <a:off x="5005634" y="5608247"/>
            <a:ext cx="2142621" cy="11713"/>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2" name="Line 20"/>
          <p:cNvSpPr>
            <a:spLocks noChangeShapeType="1"/>
          </p:cNvSpPr>
          <p:nvPr/>
        </p:nvSpPr>
        <p:spPr bwMode="auto">
          <a:xfrm flipH="1">
            <a:off x="7141296" y="5022460"/>
            <a:ext cx="1062037" cy="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4" name="Line 22"/>
          <p:cNvSpPr>
            <a:spLocks noChangeShapeType="1"/>
          </p:cNvSpPr>
          <p:nvPr/>
        </p:nvSpPr>
        <p:spPr bwMode="auto">
          <a:xfrm>
            <a:off x="3497983" y="3392098"/>
            <a:ext cx="0" cy="325437"/>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5" name="Line 23"/>
          <p:cNvSpPr>
            <a:spLocks noChangeShapeType="1"/>
          </p:cNvSpPr>
          <p:nvPr/>
        </p:nvSpPr>
        <p:spPr bwMode="auto">
          <a:xfrm>
            <a:off x="4180608" y="3911210"/>
            <a:ext cx="0" cy="323850"/>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6" name="Line 24"/>
          <p:cNvSpPr>
            <a:spLocks noChangeShapeType="1"/>
          </p:cNvSpPr>
          <p:nvPr/>
        </p:nvSpPr>
        <p:spPr bwMode="auto">
          <a:xfrm>
            <a:off x="4180608" y="4235060"/>
            <a:ext cx="455613" cy="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7" name="Line 25"/>
          <p:cNvSpPr>
            <a:spLocks noChangeShapeType="1"/>
          </p:cNvSpPr>
          <p:nvPr/>
        </p:nvSpPr>
        <p:spPr bwMode="auto">
          <a:xfrm>
            <a:off x="3497983" y="3717535"/>
            <a:ext cx="455613" cy="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8" name="Line 26"/>
          <p:cNvSpPr>
            <a:spLocks noChangeShapeType="1"/>
          </p:cNvSpPr>
          <p:nvPr/>
        </p:nvSpPr>
        <p:spPr bwMode="auto">
          <a:xfrm>
            <a:off x="8198571" y="4412860"/>
            <a:ext cx="4762" cy="609600"/>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9" name="Line 27"/>
          <p:cNvSpPr>
            <a:spLocks noChangeShapeType="1"/>
          </p:cNvSpPr>
          <p:nvPr/>
        </p:nvSpPr>
        <p:spPr bwMode="auto">
          <a:xfrm>
            <a:off x="4107583" y="2874573"/>
            <a:ext cx="0" cy="193675"/>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0" name="Line 28"/>
          <p:cNvSpPr>
            <a:spLocks noChangeShapeType="1"/>
          </p:cNvSpPr>
          <p:nvPr/>
        </p:nvSpPr>
        <p:spPr bwMode="auto">
          <a:xfrm>
            <a:off x="4107583" y="2874573"/>
            <a:ext cx="4095750" cy="0"/>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1" name="Line 29"/>
          <p:cNvSpPr>
            <a:spLocks noChangeShapeType="1"/>
          </p:cNvSpPr>
          <p:nvPr/>
        </p:nvSpPr>
        <p:spPr bwMode="auto">
          <a:xfrm>
            <a:off x="8203333" y="2874573"/>
            <a:ext cx="0" cy="193675"/>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2" name="Line 30"/>
          <p:cNvSpPr>
            <a:spLocks noChangeShapeType="1"/>
          </p:cNvSpPr>
          <p:nvPr/>
        </p:nvSpPr>
        <p:spPr bwMode="auto">
          <a:xfrm>
            <a:off x="6153871" y="2679310"/>
            <a:ext cx="0" cy="195263"/>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3" name="Line 31"/>
          <p:cNvSpPr>
            <a:spLocks noChangeShapeType="1"/>
          </p:cNvSpPr>
          <p:nvPr/>
        </p:nvSpPr>
        <p:spPr bwMode="auto">
          <a:xfrm>
            <a:off x="7148256" y="5608248"/>
            <a:ext cx="0" cy="193675"/>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5" name="Line 33"/>
          <p:cNvSpPr>
            <a:spLocks noChangeShapeType="1"/>
          </p:cNvSpPr>
          <p:nvPr/>
        </p:nvSpPr>
        <p:spPr bwMode="auto">
          <a:xfrm>
            <a:off x="6153871" y="4441435"/>
            <a:ext cx="0" cy="258763"/>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46" name="AutoShape 34"/>
          <p:cNvSpPr>
            <a:spLocks noChangeArrowheads="1"/>
          </p:cNvSpPr>
          <p:nvPr/>
        </p:nvSpPr>
        <p:spPr bwMode="auto">
          <a:xfrm>
            <a:off x="539494" y="3220648"/>
            <a:ext cx="1073150" cy="735012"/>
          </a:xfrm>
          <a:prstGeom prst="homePlate">
            <a:avLst>
              <a:gd name="adj" fmla="val 23570"/>
            </a:avLst>
          </a:prstGeom>
          <a:solidFill>
            <a:srgbClr val="B21E23"/>
          </a:solidFill>
          <a:ln w="317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战  略</a:t>
            </a: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7" name="AutoShape 35"/>
          <p:cNvSpPr>
            <a:spLocks noChangeArrowheads="1"/>
          </p:cNvSpPr>
          <p:nvPr/>
        </p:nvSpPr>
        <p:spPr bwMode="auto">
          <a:xfrm>
            <a:off x="539494" y="4592248"/>
            <a:ext cx="1073150" cy="735012"/>
          </a:xfrm>
          <a:prstGeom prst="homePlate">
            <a:avLst>
              <a:gd name="adj" fmla="val 23570"/>
            </a:avLst>
          </a:prstGeom>
          <a:solidFill>
            <a:srgbClr val="B21E23"/>
          </a:solidFill>
          <a:ln w="3175" algn="ctr">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 </a:t>
            </a:r>
            <a:r>
              <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rPr>
              <a:t>政  策 </a:t>
            </a:r>
            <a:endParaRPr kumimoji="0" lang="zh-CN" altLang="en-US"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8" name="AutoShape 36"/>
          <p:cNvSpPr>
            <a:spLocks noChangeArrowheads="1"/>
          </p:cNvSpPr>
          <p:nvPr/>
        </p:nvSpPr>
        <p:spPr bwMode="auto">
          <a:xfrm>
            <a:off x="539494" y="5963848"/>
            <a:ext cx="1073150" cy="735012"/>
          </a:xfrm>
          <a:prstGeom prst="homePlate">
            <a:avLst>
              <a:gd name="adj" fmla="val 23570"/>
            </a:avLst>
          </a:prstGeom>
          <a:solidFill>
            <a:srgbClr val="B21E23"/>
          </a:solidFill>
          <a:ln w="3175" algn="ctr">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制  度</a:t>
            </a:r>
            <a:endParaRPr kumimoji="0" lang="zh-CN" altLang="en-US"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9" name="Rectangle 37"/>
          <p:cNvSpPr>
            <a:spLocks noChangeArrowheads="1"/>
          </p:cNvSpPr>
          <p:nvPr/>
        </p:nvSpPr>
        <p:spPr bwMode="auto">
          <a:xfrm>
            <a:off x="7373071" y="4096948"/>
            <a:ext cx="1593850"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员工个人需求</a:t>
            </a: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0" name="Line 38"/>
          <p:cNvSpPr>
            <a:spLocks noChangeShapeType="1"/>
          </p:cNvSpPr>
          <p:nvPr/>
        </p:nvSpPr>
        <p:spPr bwMode="auto">
          <a:xfrm>
            <a:off x="8198571" y="3258748"/>
            <a:ext cx="0" cy="838200"/>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1" name="Rectangle 39"/>
          <p:cNvSpPr>
            <a:spLocks noChangeArrowheads="1"/>
          </p:cNvSpPr>
          <p:nvPr/>
        </p:nvSpPr>
        <p:spPr bwMode="auto">
          <a:xfrm>
            <a:off x="7369896" y="3068248"/>
            <a:ext cx="1565275" cy="323850"/>
          </a:xfrm>
          <a:prstGeom prst="rect">
            <a:avLst/>
          </a:prstGeom>
          <a:solidFill>
            <a:srgbClr val="B21E23">
              <a:lumMod val="20000"/>
              <a:lumOff val="80000"/>
            </a:srgbClr>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rPr>
              <a:t>文化价值观</a:t>
            </a: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5" name="Line 31"/>
          <p:cNvSpPr>
            <a:spLocks noChangeShapeType="1"/>
          </p:cNvSpPr>
          <p:nvPr/>
        </p:nvSpPr>
        <p:spPr bwMode="auto">
          <a:xfrm>
            <a:off x="5007629" y="5619968"/>
            <a:ext cx="0" cy="193675"/>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57" name="Line 31"/>
          <p:cNvSpPr>
            <a:spLocks noChangeShapeType="1"/>
          </p:cNvSpPr>
          <p:nvPr/>
        </p:nvSpPr>
        <p:spPr bwMode="auto">
          <a:xfrm>
            <a:off x="6118973" y="5408951"/>
            <a:ext cx="0" cy="193675"/>
          </a:xfrm>
          <a:prstGeom prst="line">
            <a:avLst/>
          </a:prstGeom>
          <a:noFill/>
          <a:ln w="9525">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54909" y="321591"/>
            <a:ext cx="11387809" cy="461665"/>
            <a:chOff x="254909" y="321591"/>
            <a:chExt cx="11387809" cy="461665"/>
          </a:xfrm>
        </p:grpSpPr>
        <p:pic>
          <p:nvPicPr>
            <p:cNvPr id="9" name="图片 8" descr="未标题-b-01"/>
            <p:cNvPicPr>
              <a:picLocks noChangeAspect="1"/>
            </p:cNvPicPr>
            <p:nvPr/>
          </p:nvPicPr>
          <p:blipFill>
            <a:blip r:embed="rId1"/>
            <a:stretch>
              <a:fillRect/>
            </a:stretch>
          </p:blipFill>
          <p:spPr>
            <a:xfrm>
              <a:off x="10168883" y="321591"/>
              <a:ext cx="1473835" cy="447675"/>
            </a:xfrm>
            <a:prstGeom prst="rect">
              <a:avLst/>
            </a:prstGeom>
          </p:spPr>
        </p:pic>
        <p:grpSp>
          <p:nvGrpSpPr>
            <p:cNvPr id="11" name="组合 10"/>
            <p:cNvGrpSpPr/>
            <p:nvPr/>
          </p:nvGrpSpPr>
          <p:grpSpPr>
            <a:xfrm>
              <a:off x="254909" y="321591"/>
              <a:ext cx="6210423" cy="461665"/>
              <a:chOff x="128920" y="172028"/>
              <a:chExt cx="6210423"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5477782"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项目整体设计思路</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项目整体设计思路：</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南京卓远基于的企业战略及核心价值观，从两大方面入手，提升“城投公司” 的企业内部管理水平，</a:t>
            </a:r>
            <a:r>
              <a:rPr kumimoji="0" lang="zh-CN" altLang="en-US"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建立科学合理的人力资源管理体系以及健全有效的内部管控体系。</a:t>
            </a:r>
            <a:endParaRPr kumimoji="0" lang="zh-CN" altLang="en-US"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97" name="Diagram 5"/>
          <p:cNvGraphicFramePr/>
          <p:nvPr/>
        </p:nvGraphicFramePr>
        <p:xfrm>
          <a:off x="6096000" y="2480788"/>
          <a:ext cx="6142758" cy="4009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 name="Freeform 170"/>
          <p:cNvSpPr>
            <a:spLocks noEditPoints="1"/>
          </p:cNvSpPr>
          <p:nvPr/>
        </p:nvSpPr>
        <p:spPr bwMode="auto">
          <a:xfrm>
            <a:off x="8861714" y="4147810"/>
            <a:ext cx="931688" cy="976683"/>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rgbClr val="D86C5B"/>
          </a:solidFill>
          <a:ln>
            <a:noFill/>
          </a:ln>
        </p:spPr>
        <p:txBody>
          <a:bodyPr vert="horz" wrap="square" lIns="91440" tIns="45720" rIns="91440" bIns="45720" numCol="1" anchor="t" anchorCtr="0" compatLnSpc="1"/>
          <a:lstStyle/>
          <a:p>
            <a:endParaRPr lang="en-US"/>
          </a:p>
        </p:txBody>
      </p:sp>
      <p:sp>
        <p:nvSpPr>
          <p:cNvPr id="100" name="Freeform 450"/>
          <p:cNvSpPr>
            <a:spLocks noEditPoints="1"/>
          </p:cNvSpPr>
          <p:nvPr/>
        </p:nvSpPr>
        <p:spPr bwMode="auto">
          <a:xfrm>
            <a:off x="5055818" y="3163595"/>
            <a:ext cx="552459" cy="499129"/>
          </a:xfrm>
          <a:custGeom>
            <a:avLst/>
            <a:gdLst>
              <a:gd name="T0" fmla="*/ 144 w 186"/>
              <a:gd name="T1" fmla="*/ 92 h 185"/>
              <a:gd name="T2" fmla="*/ 43 w 186"/>
              <a:gd name="T3" fmla="*/ 92 h 185"/>
              <a:gd name="T4" fmla="*/ 43 w 186"/>
              <a:gd name="T5" fmla="*/ 143 h 185"/>
              <a:gd name="T6" fmla="*/ 144 w 186"/>
              <a:gd name="T7" fmla="*/ 143 h 185"/>
              <a:gd name="T8" fmla="*/ 144 w 186"/>
              <a:gd name="T9" fmla="*/ 92 h 185"/>
              <a:gd name="T10" fmla="*/ 135 w 186"/>
              <a:gd name="T11" fmla="*/ 135 h 185"/>
              <a:gd name="T12" fmla="*/ 51 w 186"/>
              <a:gd name="T13" fmla="*/ 135 h 185"/>
              <a:gd name="T14" fmla="*/ 51 w 186"/>
              <a:gd name="T15" fmla="*/ 101 h 185"/>
              <a:gd name="T16" fmla="*/ 135 w 186"/>
              <a:gd name="T17" fmla="*/ 101 h 185"/>
              <a:gd name="T18" fmla="*/ 135 w 186"/>
              <a:gd name="T19" fmla="*/ 135 h 185"/>
              <a:gd name="T20" fmla="*/ 144 w 186"/>
              <a:gd name="T21" fmla="*/ 25 h 185"/>
              <a:gd name="T22" fmla="*/ 43 w 186"/>
              <a:gd name="T23" fmla="*/ 25 h 185"/>
              <a:gd name="T24" fmla="*/ 43 w 186"/>
              <a:gd name="T25" fmla="*/ 76 h 185"/>
              <a:gd name="T26" fmla="*/ 144 w 186"/>
              <a:gd name="T27" fmla="*/ 76 h 185"/>
              <a:gd name="T28" fmla="*/ 144 w 186"/>
              <a:gd name="T29" fmla="*/ 25 h 185"/>
              <a:gd name="T30" fmla="*/ 135 w 186"/>
              <a:gd name="T31" fmla="*/ 67 h 185"/>
              <a:gd name="T32" fmla="*/ 51 w 186"/>
              <a:gd name="T33" fmla="*/ 67 h 185"/>
              <a:gd name="T34" fmla="*/ 51 w 186"/>
              <a:gd name="T35" fmla="*/ 33 h 185"/>
              <a:gd name="T36" fmla="*/ 135 w 186"/>
              <a:gd name="T37" fmla="*/ 33 h 185"/>
              <a:gd name="T38" fmla="*/ 135 w 186"/>
              <a:gd name="T39" fmla="*/ 67 h 185"/>
              <a:gd name="T40" fmla="*/ 102 w 186"/>
              <a:gd name="T41" fmla="*/ 50 h 185"/>
              <a:gd name="T42" fmla="*/ 85 w 186"/>
              <a:gd name="T43" fmla="*/ 50 h 185"/>
              <a:gd name="T44" fmla="*/ 85 w 186"/>
              <a:gd name="T45" fmla="*/ 59 h 185"/>
              <a:gd name="T46" fmla="*/ 102 w 186"/>
              <a:gd name="T47" fmla="*/ 59 h 185"/>
              <a:gd name="T48" fmla="*/ 102 w 186"/>
              <a:gd name="T49" fmla="*/ 50 h 185"/>
              <a:gd name="T50" fmla="*/ 182 w 186"/>
              <a:gd name="T51" fmla="*/ 0 h 185"/>
              <a:gd name="T52" fmla="*/ 5 w 186"/>
              <a:gd name="T53" fmla="*/ 0 h 185"/>
              <a:gd name="T54" fmla="*/ 0 w 186"/>
              <a:gd name="T55" fmla="*/ 4 h 185"/>
              <a:gd name="T56" fmla="*/ 5 w 186"/>
              <a:gd name="T57" fmla="*/ 8 h 185"/>
              <a:gd name="T58" fmla="*/ 17 w 186"/>
              <a:gd name="T59" fmla="*/ 8 h 185"/>
              <a:gd name="T60" fmla="*/ 17 w 186"/>
              <a:gd name="T61" fmla="*/ 152 h 185"/>
              <a:gd name="T62" fmla="*/ 34 w 186"/>
              <a:gd name="T63" fmla="*/ 168 h 185"/>
              <a:gd name="T64" fmla="*/ 43 w 186"/>
              <a:gd name="T65" fmla="*/ 168 h 185"/>
              <a:gd name="T66" fmla="*/ 43 w 186"/>
              <a:gd name="T67" fmla="*/ 181 h 185"/>
              <a:gd name="T68" fmla="*/ 47 w 186"/>
              <a:gd name="T69" fmla="*/ 185 h 185"/>
              <a:gd name="T70" fmla="*/ 51 w 186"/>
              <a:gd name="T71" fmla="*/ 181 h 185"/>
              <a:gd name="T72" fmla="*/ 51 w 186"/>
              <a:gd name="T73" fmla="*/ 168 h 185"/>
              <a:gd name="T74" fmla="*/ 135 w 186"/>
              <a:gd name="T75" fmla="*/ 168 h 185"/>
              <a:gd name="T76" fmla="*/ 135 w 186"/>
              <a:gd name="T77" fmla="*/ 181 h 185"/>
              <a:gd name="T78" fmla="*/ 140 w 186"/>
              <a:gd name="T79" fmla="*/ 185 h 185"/>
              <a:gd name="T80" fmla="*/ 144 w 186"/>
              <a:gd name="T81" fmla="*/ 181 h 185"/>
              <a:gd name="T82" fmla="*/ 144 w 186"/>
              <a:gd name="T83" fmla="*/ 168 h 185"/>
              <a:gd name="T84" fmla="*/ 152 w 186"/>
              <a:gd name="T85" fmla="*/ 168 h 185"/>
              <a:gd name="T86" fmla="*/ 169 w 186"/>
              <a:gd name="T87" fmla="*/ 152 h 185"/>
              <a:gd name="T88" fmla="*/ 169 w 186"/>
              <a:gd name="T89" fmla="*/ 8 h 185"/>
              <a:gd name="T90" fmla="*/ 182 w 186"/>
              <a:gd name="T91" fmla="*/ 8 h 185"/>
              <a:gd name="T92" fmla="*/ 186 w 186"/>
              <a:gd name="T93" fmla="*/ 4 h 185"/>
              <a:gd name="T94" fmla="*/ 182 w 186"/>
              <a:gd name="T95" fmla="*/ 0 h 185"/>
              <a:gd name="T96" fmla="*/ 161 w 186"/>
              <a:gd name="T97" fmla="*/ 152 h 185"/>
              <a:gd name="T98" fmla="*/ 152 w 186"/>
              <a:gd name="T99" fmla="*/ 160 h 185"/>
              <a:gd name="T100" fmla="*/ 34 w 186"/>
              <a:gd name="T101" fmla="*/ 160 h 185"/>
              <a:gd name="T102" fmla="*/ 26 w 186"/>
              <a:gd name="T103" fmla="*/ 152 h 185"/>
              <a:gd name="T104" fmla="*/ 26 w 186"/>
              <a:gd name="T105" fmla="*/ 8 h 185"/>
              <a:gd name="T106" fmla="*/ 161 w 186"/>
              <a:gd name="T107" fmla="*/ 8 h 185"/>
              <a:gd name="T108" fmla="*/ 161 w 186"/>
              <a:gd name="T109" fmla="*/ 152 h 185"/>
              <a:gd name="T110" fmla="*/ 102 w 186"/>
              <a:gd name="T111" fmla="*/ 118 h 185"/>
              <a:gd name="T112" fmla="*/ 85 w 186"/>
              <a:gd name="T113" fmla="*/ 118 h 185"/>
              <a:gd name="T114" fmla="*/ 85 w 186"/>
              <a:gd name="T115" fmla="*/ 126 h 185"/>
              <a:gd name="T116" fmla="*/ 102 w 186"/>
              <a:gd name="T117" fmla="*/ 126 h 185"/>
              <a:gd name="T118" fmla="*/ 102 w 186"/>
              <a:gd name="T119" fmla="*/ 11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6" h="185">
                <a:moveTo>
                  <a:pt x="144" y="92"/>
                </a:moveTo>
                <a:cubicBezTo>
                  <a:pt x="43" y="92"/>
                  <a:pt x="43" y="92"/>
                  <a:pt x="43" y="92"/>
                </a:cubicBezTo>
                <a:cubicBezTo>
                  <a:pt x="43" y="143"/>
                  <a:pt x="43" y="143"/>
                  <a:pt x="43" y="143"/>
                </a:cubicBezTo>
                <a:cubicBezTo>
                  <a:pt x="144" y="143"/>
                  <a:pt x="144" y="143"/>
                  <a:pt x="144" y="143"/>
                </a:cubicBezTo>
                <a:lnTo>
                  <a:pt x="144" y="92"/>
                </a:lnTo>
                <a:close/>
                <a:moveTo>
                  <a:pt x="135" y="135"/>
                </a:moveTo>
                <a:cubicBezTo>
                  <a:pt x="51" y="135"/>
                  <a:pt x="51" y="135"/>
                  <a:pt x="51" y="135"/>
                </a:cubicBezTo>
                <a:cubicBezTo>
                  <a:pt x="51" y="101"/>
                  <a:pt x="51" y="101"/>
                  <a:pt x="51" y="101"/>
                </a:cubicBezTo>
                <a:cubicBezTo>
                  <a:pt x="135" y="101"/>
                  <a:pt x="135" y="101"/>
                  <a:pt x="135" y="101"/>
                </a:cubicBezTo>
                <a:lnTo>
                  <a:pt x="135" y="135"/>
                </a:lnTo>
                <a:close/>
                <a:moveTo>
                  <a:pt x="144" y="25"/>
                </a:moveTo>
                <a:cubicBezTo>
                  <a:pt x="43" y="25"/>
                  <a:pt x="43" y="25"/>
                  <a:pt x="43" y="25"/>
                </a:cubicBezTo>
                <a:cubicBezTo>
                  <a:pt x="43" y="76"/>
                  <a:pt x="43" y="76"/>
                  <a:pt x="43" y="76"/>
                </a:cubicBezTo>
                <a:cubicBezTo>
                  <a:pt x="144" y="76"/>
                  <a:pt x="144" y="76"/>
                  <a:pt x="144" y="76"/>
                </a:cubicBezTo>
                <a:lnTo>
                  <a:pt x="144" y="25"/>
                </a:lnTo>
                <a:close/>
                <a:moveTo>
                  <a:pt x="135" y="67"/>
                </a:moveTo>
                <a:cubicBezTo>
                  <a:pt x="51" y="67"/>
                  <a:pt x="51" y="67"/>
                  <a:pt x="51" y="67"/>
                </a:cubicBezTo>
                <a:cubicBezTo>
                  <a:pt x="51" y="33"/>
                  <a:pt x="51" y="33"/>
                  <a:pt x="51" y="33"/>
                </a:cubicBezTo>
                <a:cubicBezTo>
                  <a:pt x="135" y="33"/>
                  <a:pt x="135" y="33"/>
                  <a:pt x="135" y="33"/>
                </a:cubicBezTo>
                <a:lnTo>
                  <a:pt x="135" y="67"/>
                </a:lnTo>
                <a:close/>
                <a:moveTo>
                  <a:pt x="102" y="50"/>
                </a:moveTo>
                <a:cubicBezTo>
                  <a:pt x="85" y="50"/>
                  <a:pt x="85" y="50"/>
                  <a:pt x="85" y="50"/>
                </a:cubicBezTo>
                <a:cubicBezTo>
                  <a:pt x="85" y="59"/>
                  <a:pt x="85" y="59"/>
                  <a:pt x="85" y="59"/>
                </a:cubicBezTo>
                <a:cubicBezTo>
                  <a:pt x="102" y="59"/>
                  <a:pt x="102" y="59"/>
                  <a:pt x="102" y="59"/>
                </a:cubicBezTo>
                <a:lnTo>
                  <a:pt x="102" y="50"/>
                </a:lnTo>
                <a:close/>
                <a:moveTo>
                  <a:pt x="182" y="0"/>
                </a:moveTo>
                <a:cubicBezTo>
                  <a:pt x="5" y="0"/>
                  <a:pt x="5" y="0"/>
                  <a:pt x="5" y="0"/>
                </a:cubicBezTo>
                <a:cubicBezTo>
                  <a:pt x="2" y="0"/>
                  <a:pt x="0" y="2"/>
                  <a:pt x="0" y="4"/>
                </a:cubicBezTo>
                <a:cubicBezTo>
                  <a:pt x="0" y="6"/>
                  <a:pt x="2" y="8"/>
                  <a:pt x="5" y="8"/>
                </a:cubicBezTo>
                <a:cubicBezTo>
                  <a:pt x="17" y="8"/>
                  <a:pt x="17" y="8"/>
                  <a:pt x="17" y="8"/>
                </a:cubicBezTo>
                <a:cubicBezTo>
                  <a:pt x="17" y="152"/>
                  <a:pt x="17" y="152"/>
                  <a:pt x="17" y="152"/>
                </a:cubicBezTo>
                <a:cubicBezTo>
                  <a:pt x="17" y="161"/>
                  <a:pt x="25" y="168"/>
                  <a:pt x="34" y="168"/>
                </a:cubicBezTo>
                <a:cubicBezTo>
                  <a:pt x="43" y="168"/>
                  <a:pt x="43" y="168"/>
                  <a:pt x="43" y="168"/>
                </a:cubicBezTo>
                <a:cubicBezTo>
                  <a:pt x="43" y="181"/>
                  <a:pt x="43" y="181"/>
                  <a:pt x="43" y="181"/>
                </a:cubicBezTo>
                <a:cubicBezTo>
                  <a:pt x="43" y="183"/>
                  <a:pt x="44" y="185"/>
                  <a:pt x="47" y="185"/>
                </a:cubicBezTo>
                <a:cubicBezTo>
                  <a:pt x="49" y="185"/>
                  <a:pt x="51" y="183"/>
                  <a:pt x="51" y="181"/>
                </a:cubicBezTo>
                <a:cubicBezTo>
                  <a:pt x="51" y="168"/>
                  <a:pt x="51" y="168"/>
                  <a:pt x="51" y="168"/>
                </a:cubicBezTo>
                <a:cubicBezTo>
                  <a:pt x="135" y="168"/>
                  <a:pt x="135" y="168"/>
                  <a:pt x="135" y="168"/>
                </a:cubicBezTo>
                <a:cubicBezTo>
                  <a:pt x="135" y="181"/>
                  <a:pt x="135" y="181"/>
                  <a:pt x="135" y="181"/>
                </a:cubicBezTo>
                <a:cubicBezTo>
                  <a:pt x="135" y="183"/>
                  <a:pt x="137" y="185"/>
                  <a:pt x="140" y="185"/>
                </a:cubicBezTo>
                <a:cubicBezTo>
                  <a:pt x="142" y="185"/>
                  <a:pt x="144" y="183"/>
                  <a:pt x="144" y="181"/>
                </a:cubicBezTo>
                <a:cubicBezTo>
                  <a:pt x="144" y="168"/>
                  <a:pt x="144" y="168"/>
                  <a:pt x="144" y="168"/>
                </a:cubicBezTo>
                <a:cubicBezTo>
                  <a:pt x="152" y="168"/>
                  <a:pt x="152" y="168"/>
                  <a:pt x="152" y="168"/>
                </a:cubicBezTo>
                <a:cubicBezTo>
                  <a:pt x="162" y="168"/>
                  <a:pt x="169" y="161"/>
                  <a:pt x="169" y="152"/>
                </a:cubicBezTo>
                <a:cubicBezTo>
                  <a:pt x="169" y="8"/>
                  <a:pt x="169" y="8"/>
                  <a:pt x="169" y="8"/>
                </a:cubicBezTo>
                <a:cubicBezTo>
                  <a:pt x="182" y="8"/>
                  <a:pt x="182" y="8"/>
                  <a:pt x="182" y="8"/>
                </a:cubicBezTo>
                <a:cubicBezTo>
                  <a:pt x="184" y="8"/>
                  <a:pt x="186" y="6"/>
                  <a:pt x="186" y="4"/>
                </a:cubicBezTo>
                <a:cubicBezTo>
                  <a:pt x="186" y="2"/>
                  <a:pt x="184" y="0"/>
                  <a:pt x="182" y="0"/>
                </a:cubicBezTo>
                <a:close/>
                <a:moveTo>
                  <a:pt x="161" y="152"/>
                </a:moveTo>
                <a:cubicBezTo>
                  <a:pt x="161" y="156"/>
                  <a:pt x="157" y="160"/>
                  <a:pt x="152" y="160"/>
                </a:cubicBezTo>
                <a:cubicBezTo>
                  <a:pt x="34" y="160"/>
                  <a:pt x="34" y="160"/>
                  <a:pt x="34" y="160"/>
                </a:cubicBezTo>
                <a:cubicBezTo>
                  <a:pt x="29" y="160"/>
                  <a:pt x="26" y="156"/>
                  <a:pt x="26" y="152"/>
                </a:cubicBezTo>
                <a:cubicBezTo>
                  <a:pt x="26" y="8"/>
                  <a:pt x="26" y="8"/>
                  <a:pt x="26" y="8"/>
                </a:cubicBezTo>
                <a:cubicBezTo>
                  <a:pt x="161" y="8"/>
                  <a:pt x="161" y="8"/>
                  <a:pt x="161" y="8"/>
                </a:cubicBezTo>
                <a:lnTo>
                  <a:pt x="161" y="152"/>
                </a:lnTo>
                <a:close/>
                <a:moveTo>
                  <a:pt x="102" y="118"/>
                </a:moveTo>
                <a:cubicBezTo>
                  <a:pt x="85" y="118"/>
                  <a:pt x="85" y="118"/>
                  <a:pt x="85" y="118"/>
                </a:cubicBezTo>
                <a:cubicBezTo>
                  <a:pt x="85" y="126"/>
                  <a:pt x="85" y="126"/>
                  <a:pt x="85" y="126"/>
                </a:cubicBezTo>
                <a:cubicBezTo>
                  <a:pt x="102" y="126"/>
                  <a:pt x="102" y="126"/>
                  <a:pt x="102" y="126"/>
                </a:cubicBezTo>
                <a:lnTo>
                  <a:pt x="102" y="118"/>
                </a:lnTo>
                <a:close/>
              </a:path>
            </a:pathLst>
          </a:custGeom>
          <a:solidFill>
            <a:srgbClr val="D86C5B"/>
          </a:solidFill>
          <a:ln>
            <a:noFill/>
          </a:ln>
        </p:spPr>
        <p:txBody>
          <a:bodyPr vert="horz" wrap="square" lIns="91440" tIns="45720" rIns="91440" bIns="45720" numCol="1" anchor="t" anchorCtr="0" compatLnSpc="1"/>
          <a:lstStyle/>
          <a:p>
            <a:endParaRPr lang="en-US" sz="2400"/>
          </a:p>
        </p:txBody>
      </p:sp>
      <p:sp>
        <p:nvSpPr>
          <p:cNvPr id="101" name="Freeform 460"/>
          <p:cNvSpPr>
            <a:spLocks noEditPoints="1"/>
          </p:cNvSpPr>
          <p:nvPr/>
        </p:nvSpPr>
        <p:spPr bwMode="auto">
          <a:xfrm>
            <a:off x="5055818" y="5052702"/>
            <a:ext cx="552459" cy="364349"/>
          </a:xfrm>
          <a:custGeom>
            <a:avLst/>
            <a:gdLst>
              <a:gd name="T0" fmla="*/ 114 w 186"/>
              <a:gd name="T1" fmla="*/ 51 h 135"/>
              <a:gd name="T2" fmla="*/ 114 w 186"/>
              <a:gd name="T3" fmla="*/ 59 h 135"/>
              <a:gd name="T4" fmla="*/ 144 w 186"/>
              <a:gd name="T5" fmla="*/ 55 h 135"/>
              <a:gd name="T6" fmla="*/ 114 w 186"/>
              <a:gd name="T7" fmla="*/ 72 h 135"/>
              <a:gd name="T8" fmla="*/ 135 w 186"/>
              <a:gd name="T9" fmla="*/ 68 h 135"/>
              <a:gd name="T10" fmla="*/ 114 w 186"/>
              <a:gd name="T11" fmla="*/ 64 h 135"/>
              <a:gd name="T12" fmla="*/ 114 w 186"/>
              <a:gd name="T13" fmla="*/ 72 h 135"/>
              <a:gd name="T14" fmla="*/ 79 w 186"/>
              <a:gd name="T15" fmla="*/ 59 h 135"/>
              <a:gd name="T16" fmla="*/ 72 w 186"/>
              <a:gd name="T17" fmla="*/ 45 h 135"/>
              <a:gd name="T18" fmla="*/ 64 w 186"/>
              <a:gd name="T19" fmla="*/ 45 h 135"/>
              <a:gd name="T20" fmla="*/ 57 w 186"/>
              <a:gd name="T21" fmla="*/ 59 h 135"/>
              <a:gd name="T22" fmla="*/ 43 w 186"/>
              <a:gd name="T23" fmla="*/ 64 h 135"/>
              <a:gd name="T24" fmla="*/ 55 w 186"/>
              <a:gd name="T25" fmla="*/ 74 h 135"/>
              <a:gd name="T26" fmla="*/ 51 w 186"/>
              <a:gd name="T27" fmla="*/ 89 h 135"/>
              <a:gd name="T28" fmla="*/ 58 w 186"/>
              <a:gd name="T29" fmla="*/ 92 h 135"/>
              <a:gd name="T30" fmla="*/ 78 w 186"/>
              <a:gd name="T31" fmla="*/ 92 h 135"/>
              <a:gd name="T32" fmla="*/ 85 w 186"/>
              <a:gd name="T33" fmla="*/ 89 h 135"/>
              <a:gd name="T34" fmla="*/ 80 w 186"/>
              <a:gd name="T35" fmla="*/ 74 h 135"/>
              <a:gd name="T36" fmla="*/ 93 w 186"/>
              <a:gd name="T37" fmla="*/ 64 h 135"/>
              <a:gd name="T38" fmla="*/ 182 w 186"/>
              <a:gd name="T39" fmla="*/ 51 h 135"/>
              <a:gd name="T40" fmla="*/ 186 w 186"/>
              <a:gd name="T41" fmla="*/ 9 h 135"/>
              <a:gd name="T42" fmla="*/ 9 w 186"/>
              <a:gd name="T43" fmla="*/ 0 h 135"/>
              <a:gd name="T44" fmla="*/ 0 w 186"/>
              <a:gd name="T45" fmla="*/ 47 h 135"/>
              <a:gd name="T46" fmla="*/ 17 w 186"/>
              <a:gd name="T47" fmla="*/ 68 h 135"/>
              <a:gd name="T48" fmla="*/ 0 w 186"/>
              <a:gd name="T49" fmla="*/ 89 h 135"/>
              <a:gd name="T50" fmla="*/ 9 w 186"/>
              <a:gd name="T51" fmla="*/ 135 h 135"/>
              <a:gd name="T52" fmla="*/ 186 w 186"/>
              <a:gd name="T53" fmla="*/ 127 h 135"/>
              <a:gd name="T54" fmla="*/ 182 w 186"/>
              <a:gd name="T55" fmla="*/ 85 h 135"/>
              <a:gd name="T56" fmla="*/ 182 w 186"/>
              <a:gd name="T57" fmla="*/ 51 h 135"/>
              <a:gd name="T58" fmla="*/ 178 w 186"/>
              <a:gd name="T59" fmla="*/ 9 h 135"/>
              <a:gd name="T60" fmla="*/ 161 w 186"/>
              <a:gd name="T61" fmla="*/ 17 h 135"/>
              <a:gd name="T62" fmla="*/ 9 w 186"/>
              <a:gd name="T63" fmla="*/ 9 h 135"/>
              <a:gd name="T64" fmla="*/ 152 w 186"/>
              <a:gd name="T65" fmla="*/ 17 h 135"/>
              <a:gd name="T66" fmla="*/ 9 w 186"/>
              <a:gd name="T67" fmla="*/ 9 h 135"/>
              <a:gd name="T68" fmla="*/ 9 w 186"/>
              <a:gd name="T69" fmla="*/ 127 h 135"/>
              <a:gd name="T70" fmla="*/ 152 w 186"/>
              <a:gd name="T71" fmla="*/ 118 h 135"/>
              <a:gd name="T72" fmla="*/ 178 w 186"/>
              <a:gd name="T73" fmla="*/ 127 h 135"/>
              <a:gd name="T74" fmla="*/ 161 w 186"/>
              <a:gd name="T75" fmla="*/ 118 h 135"/>
              <a:gd name="T76" fmla="*/ 178 w 186"/>
              <a:gd name="T77" fmla="*/ 127 h 135"/>
              <a:gd name="T78" fmla="*/ 178 w 186"/>
              <a:gd name="T79" fmla="*/ 110 h 135"/>
              <a:gd name="T80" fmla="*/ 9 w 186"/>
              <a:gd name="T81" fmla="*/ 93 h 135"/>
              <a:gd name="T82" fmla="*/ 9 w 186"/>
              <a:gd name="T83" fmla="*/ 43 h 135"/>
              <a:gd name="T84" fmla="*/ 178 w 186"/>
              <a:gd name="T85" fmla="*/ 26 h 135"/>
              <a:gd name="T86" fmla="*/ 161 w 186"/>
              <a:gd name="T87" fmla="*/ 68 h 135"/>
              <a:gd name="T88" fmla="*/ 140 w 186"/>
              <a:gd name="T89" fmla="*/ 76 h 135"/>
              <a:gd name="T90" fmla="*/ 110 w 186"/>
              <a:gd name="T91" fmla="*/ 80 h 135"/>
              <a:gd name="T92" fmla="*/ 140 w 186"/>
              <a:gd name="T93" fmla="*/ 85 h 135"/>
              <a:gd name="T94" fmla="*/ 140 w 186"/>
              <a:gd name="T95" fmla="*/ 7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6" h="135">
                <a:moveTo>
                  <a:pt x="140" y="51"/>
                </a:moveTo>
                <a:cubicBezTo>
                  <a:pt x="114" y="51"/>
                  <a:pt x="114" y="51"/>
                  <a:pt x="114" y="51"/>
                </a:cubicBezTo>
                <a:cubicBezTo>
                  <a:pt x="112" y="51"/>
                  <a:pt x="110" y="53"/>
                  <a:pt x="110" y="55"/>
                </a:cubicBezTo>
                <a:cubicBezTo>
                  <a:pt x="110" y="58"/>
                  <a:pt x="112" y="59"/>
                  <a:pt x="114" y="59"/>
                </a:cubicBezTo>
                <a:cubicBezTo>
                  <a:pt x="140" y="59"/>
                  <a:pt x="140" y="59"/>
                  <a:pt x="140" y="59"/>
                </a:cubicBezTo>
                <a:cubicBezTo>
                  <a:pt x="142" y="59"/>
                  <a:pt x="144" y="58"/>
                  <a:pt x="144" y="55"/>
                </a:cubicBezTo>
                <a:cubicBezTo>
                  <a:pt x="144" y="53"/>
                  <a:pt x="142" y="51"/>
                  <a:pt x="140" y="51"/>
                </a:cubicBezTo>
                <a:close/>
                <a:moveTo>
                  <a:pt x="114" y="72"/>
                </a:moveTo>
                <a:cubicBezTo>
                  <a:pt x="131" y="72"/>
                  <a:pt x="131" y="72"/>
                  <a:pt x="131" y="72"/>
                </a:cubicBezTo>
                <a:cubicBezTo>
                  <a:pt x="134" y="72"/>
                  <a:pt x="135" y="70"/>
                  <a:pt x="135" y="68"/>
                </a:cubicBezTo>
                <a:cubicBezTo>
                  <a:pt x="135" y="66"/>
                  <a:pt x="134" y="64"/>
                  <a:pt x="131" y="64"/>
                </a:cubicBezTo>
                <a:cubicBezTo>
                  <a:pt x="114" y="64"/>
                  <a:pt x="114" y="64"/>
                  <a:pt x="114" y="64"/>
                </a:cubicBezTo>
                <a:cubicBezTo>
                  <a:pt x="112" y="64"/>
                  <a:pt x="110" y="66"/>
                  <a:pt x="110" y="68"/>
                </a:cubicBezTo>
                <a:cubicBezTo>
                  <a:pt x="110" y="70"/>
                  <a:pt x="112" y="72"/>
                  <a:pt x="114" y="72"/>
                </a:cubicBezTo>
                <a:close/>
                <a:moveTo>
                  <a:pt x="89" y="59"/>
                </a:moveTo>
                <a:cubicBezTo>
                  <a:pt x="79" y="59"/>
                  <a:pt x="79" y="59"/>
                  <a:pt x="79" y="59"/>
                </a:cubicBezTo>
                <a:cubicBezTo>
                  <a:pt x="72" y="45"/>
                  <a:pt x="72" y="45"/>
                  <a:pt x="72" y="45"/>
                </a:cubicBezTo>
                <a:cubicBezTo>
                  <a:pt x="72" y="45"/>
                  <a:pt x="72" y="45"/>
                  <a:pt x="72" y="45"/>
                </a:cubicBezTo>
                <a:cubicBezTo>
                  <a:pt x="71" y="43"/>
                  <a:pt x="70" y="43"/>
                  <a:pt x="68" y="43"/>
                </a:cubicBezTo>
                <a:cubicBezTo>
                  <a:pt x="66" y="43"/>
                  <a:pt x="65" y="43"/>
                  <a:pt x="64" y="45"/>
                </a:cubicBezTo>
                <a:cubicBezTo>
                  <a:pt x="64" y="45"/>
                  <a:pt x="64" y="45"/>
                  <a:pt x="64" y="45"/>
                </a:cubicBezTo>
                <a:cubicBezTo>
                  <a:pt x="57" y="59"/>
                  <a:pt x="57" y="59"/>
                  <a:pt x="57" y="59"/>
                </a:cubicBezTo>
                <a:cubicBezTo>
                  <a:pt x="47" y="59"/>
                  <a:pt x="47" y="59"/>
                  <a:pt x="47" y="59"/>
                </a:cubicBezTo>
                <a:cubicBezTo>
                  <a:pt x="44" y="59"/>
                  <a:pt x="43" y="61"/>
                  <a:pt x="43" y="64"/>
                </a:cubicBezTo>
                <a:cubicBezTo>
                  <a:pt x="43" y="66"/>
                  <a:pt x="44" y="67"/>
                  <a:pt x="44" y="67"/>
                </a:cubicBezTo>
                <a:cubicBezTo>
                  <a:pt x="55" y="74"/>
                  <a:pt x="55" y="74"/>
                  <a:pt x="55" y="74"/>
                </a:cubicBezTo>
                <a:cubicBezTo>
                  <a:pt x="51" y="88"/>
                  <a:pt x="51" y="88"/>
                  <a:pt x="51" y="88"/>
                </a:cubicBezTo>
                <a:cubicBezTo>
                  <a:pt x="51" y="88"/>
                  <a:pt x="51" y="89"/>
                  <a:pt x="51" y="89"/>
                </a:cubicBezTo>
                <a:cubicBezTo>
                  <a:pt x="51" y="91"/>
                  <a:pt x="53" y="93"/>
                  <a:pt x="55" y="93"/>
                </a:cubicBezTo>
                <a:cubicBezTo>
                  <a:pt x="56" y="93"/>
                  <a:pt x="57" y="93"/>
                  <a:pt x="58" y="92"/>
                </a:cubicBezTo>
                <a:cubicBezTo>
                  <a:pt x="68" y="86"/>
                  <a:pt x="68" y="86"/>
                  <a:pt x="68" y="86"/>
                </a:cubicBezTo>
                <a:cubicBezTo>
                  <a:pt x="78" y="92"/>
                  <a:pt x="78" y="92"/>
                  <a:pt x="78" y="92"/>
                </a:cubicBezTo>
                <a:cubicBezTo>
                  <a:pt x="78" y="92"/>
                  <a:pt x="79" y="93"/>
                  <a:pt x="81" y="93"/>
                </a:cubicBezTo>
                <a:cubicBezTo>
                  <a:pt x="83" y="93"/>
                  <a:pt x="85" y="91"/>
                  <a:pt x="85" y="89"/>
                </a:cubicBezTo>
                <a:cubicBezTo>
                  <a:pt x="85" y="89"/>
                  <a:pt x="85" y="88"/>
                  <a:pt x="85" y="88"/>
                </a:cubicBezTo>
                <a:cubicBezTo>
                  <a:pt x="80" y="74"/>
                  <a:pt x="80" y="74"/>
                  <a:pt x="80" y="74"/>
                </a:cubicBezTo>
                <a:cubicBezTo>
                  <a:pt x="91" y="67"/>
                  <a:pt x="91" y="67"/>
                  <a:pt x="91" y="67"/>
                </a:cubicBezTo>
                <a:cubicBezTo>
                  <a:pt x="91" y="67"/>
                  <a:pt x="93" y="66"/>
                  <a:pt x="93" y="64"/>
                </a:cubicBezTo>
                <a:cubicBezTo>
                  <a:pt x="93" y="61"/>
                  <a:pt x="91" y="59"/>
                  <a:pt x="89" y="59"/>
                </a:cubicBezTo>
                <a:close/>
                <a:moveTo>
                  <a:pt x="182" y="51"/>
                </a:moveTo>
                <a:cubicBezTo>
                  <a:pt x="184" y="51"/>
                  <a:pt x="186" y="49"/>
                  <a:pt x="186" y="47"/>
                </a:cubicBezTo>
                <a:cubicBezTo>
                  <a:pt x="186" y="9"/>
                  <a:pt x="186" y="9"/>
                  <a:pt x="186" y="9"/>
                </a:cubicBezTo>
                <a:cubicBezTo>
                  <a:pt x="186" y="4"/>
                  <a:pt x="182" y="0"/>
                  <a:pt x="178" y="0"/>
                </a:cubicBezTo>
                <a:cubicBezTo>
                  <a:pt x="9" y="0"/>
                  <a:pt x="9" y="0"/>
                  <a:pt x="9" y="0"/>
                </a:cubicBezTo>
                <a:cubicBezTo>
                  <a:pt x="4" y="0"/>
                  <a:pt x="0" y="4"/>
                  <a:pt x="0" y="9"/>
                </a:cubicBezTo>
                <a:cubicBezTo>
                  <a:pt x="0" y="47"/>
                  <a:pt x="0" y="47"/>
                  <a:pt x="0" y="47"/>
                </a:cubicBezTo>
                <a:cubicBezTo>
                  <a:pt x="0" y="49"/>
                  <a:pt x="2" y="51"/>
                  <a:pt x="5" y="51"/>
                </a:cubicBezTo>
                <a:cubicBezTo>
                  <a:pt x="12" y="51"/>
                  <a:pt x="17" y="59"/>
                  <a:pt x="17" y="68"/>
                </a:cubicBezTo>
                <a:cubicBezTo>
                  <a:pt x="17" y="77"/>
                  <a:pt x="12" y="85"/>
                  <a:pt x="5" y="85"/>
                </a:cubicBezTo>
                <a:cubicBezTo>
                  <a:pt x="2" y="85"/>
                  <a:pt x="0" y="87"/>
                  <a:pt x="0" y="89"/>
                </a:cubicBezTo>
                <a:cubicBezTo>
                  <a:pt x="0" y="127"/>
                  <a:pt x="0" y="127"/>
                  <a:pt x="0" y="127"/>
                </a:cubicBezTo>
                <a:cubicBezTo>
                  <a:pt x="0" y="132"/>
                  <a:pt x="4" y="135"/>
                  <a:pt x="9" y="135"/>
                </a:cubicBezTo>
                <a:cubicBezTo>
                  <a:pt x="178" y="135"/>
                  <a:pt x="178" y="135"/>
                  <a:pt x="178" y="135"/>
                </a:cubicBezTo>
                <a:cubicBezTo>
                  <a:pt x="182" y="135"/>
                  <a:pt x="186" y="132"/>
                  <a:pt x="186" y="127"/>
                </a:cubicBezTo>
                <a:cubicBezTo>
                  <a:pt x="186" y="89"/>
                  <a:pt x="186" y="89"/>
                  <a:pt x="186" y="89"/>
                </a:cubicBezTo>
                <a:cubicBezTo>
                  <a:pt x="186" y="87"/>
                  <a:pt x="184" y="85"/>
                  <a:pt x="182" y="85"/>
                </a:cubicBezTo>
                <a:cubicBezTo>
                  <a:pt x="175" y="85"/>
                  <a:pt x="169" y="77"/>
                  <a:pt x="169" y="68"/>
                </a:cubicBezTo>
                <a:cubicBezTo>
                  <a:pt x="169" y="59"/>
                  <a:pt x="175" y="51"/>
                  <a:pt x="182" y="51"/>
                </a:cubicBezTo>
                <a:close/>
                <a:moveTo>
                  <a:pt x="161" y="9"/>
                </a:moveTo>
                <a:cubicBezTo>
                  <a:pt x="178" y="9"/>
                  <a:pt x="178" y="9"/>
                  <a:pt x="178" y="9"/>
                </a:cubicBezTo>
                <a:cubicBezTo>
                  <a:pt x="178" y="17"/>
                  <a:pt x="178" y="17"/>
                  <a:pt x="178" y="17"/>
                </a:cubicBezTo>
                <a:cubicBezTo>
                  <a:pt x="161" y="17"/>
                  <a:pt x="161" y="17"/>
                  <a:pt x="161" y="17"/>
                </a:cubicBezTo>
                <a:lnTo>
                  <a:pt x="161" y="9"/>
                </a:lnTo>
                <a:close/>
                <a:moveTo>
                  <a:pt x="9" y="9"/>
                </a:moveTo>
                <a:cubicBezTo>
                  <a:pt x="152" y="9"/>
                  <a:pt x="152" y="9"/>
                  <a:pt x="152" y="9"/>
                </a:cubicBezTo>
                <a:cubicBezTo>
                  <a:pt x="152" y="17"/>
                  <a:pt x="152" y="17"/>
                  <a:pt x="152" y="17"/>
                </a:cubicBezTo>
                <a:cubicBezTo>
                  <a:pt x="9" y="17"/>
                  <a:pt x="9" y="17"/>
                  <a:pt x="9" y="17"/>
                </a:cubicBezTo>
                <a:lnTo>
                  <a:pt x="9" y="9"/>
                </a:lnTo>
                <a:close/>
                <a:moveTo>
                  <a:pt x="152" y="127"/>
                </a:moveTo>
                <a:cubicBezTo>
                  <a:pt x="9" y="127"/>
                  <a:pt x="9" y="127"/>
                  <a:pt x="9" y="127"/>
                </a:cubicBezTo>
                <a:cubicBezTo>
                  <a:pt x="9" y="118"/>
                  <a:pt x="9" y="118"/>
                  <a:pt x="9" y="118"/>
                </a:cubicBezTo>
                <a:cubicBezTo>
                  <a:pt x="152" y="118"/>
                  <a:pt x="152" y="118"/>
                  <a:pt x="152" y="118"/>
                </a:cubicBezTo>
                <a:lnTo>
                  <a:pt x="152" y="127"/>
                </a:lnTo>
                <a:close/>
                <a:moveTo>
                  <a:pt x="178" y="127"/>
                </a:moveTo>
                <a:cubicBezTo>
                  <a:pt x="161" y="127"/>
                  <a:pt x="161" y="127"/>
                  <a:pt x="161" y="127"/>
                </a:cubicBezTo>
                <a:cubicBezTo>
                  <a:pt x="161" y="118"/>
                  <a:pt x="161" y="118"/>
                  <a:pt x="161" y="118"/>
                </a:cubicBezTo>
                <a:cubicBezTo>
                  <a:pt x="178" y="118"/>
                  <a:pt x="178" y="118"/>
                  <a:pt x="178" y="118"/>
                </a:cubicBezTo>
                <a:lnTo>
                  <a:pt x="178" y="127"/>
                </a:lnTo>
                <a:close/>
                <a:moveTo>
                  <a:pt x="178" y="93"/>
                </a:moveTo>
                <a:cubicBezTo>
                  <a:pt x="178" y="110"/>
                  <a:pt x="178" y="110"/>
                  <a:pt x="178" y="110"/>
                </a:cubicBezTo>
                <a:cubicBezTo>
                  <a:pt x="9" y="110"/>
                  <a:pt x="9" y="110"/>
                  <a:pt x="9" y="110"/>
                </a:cubicBezTo>
                <a:cubicBezTo>
                  <a:pt x="9" y="93"/>
                  <a:pt x="9" y="93"/>
                  <a:pt x="9" y="93"/>
                </a:cubicBezTo>
                <a:cubicBezTo>
                  <a:pt x="18" y="90"/>
                  <a:pt x="26" y="80"/>
                  <a:pt x="26" y="68"/>
                </a:cubicBezTo>
                <a:cubicBezTo>
                  <a:pt x="26" y="56"/>
                  <a:pt x="18" y="45"/>
                  <a:pt x="9" y="43"/>
                </a:cubicBezTo>
                <a:cubicBezTo>
                  <a:pt x="9" y="26"/>
                  <a:pt x="9" y="26"/>
                  <a:pt x="9" y="26"/>
                </a:cubicBezTo>
                <a:cubicBezTo>
                  <a:pt x="178" y="26"/>
                  <a:pt x="178" y="26"/>
                  <a:pt x="178" y="26"/>
                </a:cubicBezTo>
                <a:cubicBezTo>
                  <a:pt x="178" y="43"/>
                  <a:pt x="178" y="43"/>
                  <a:pt x="178" y="43"/>
                </a:cubicBezTo>
                <a:cubicBezTo>
                  <a:pt x="168" y="45"/>
                  <a:pt x="161" y="56"/>
                  <a:pt x="161" y="68"/>
                </a:cubicBezTo>
                <a:cubicBezTo>
                  <a:pt x="161" y="80"/>
                  <a:pt x="168" y="90"/>
                  <a:pt x="178" y="93"/>
                </a:cubicBezTo>
                <a:close/>
                <a:moveTo>
                  <a:pt x="140" y="76"/>
                </a:moveTo>
                <a:cubicBezTo>
                  <a:pt x="114" y="76"/>
                  <a:pt x="114" y="76"/>
                  <a:pt x="114" y="76"/>
                </a:cubicBezTo>
                <a:cubicBezTo>
                  <a:pt x="112" y="76"/>
                  <a:pt x="110" y="78"/>
                  <a:pt x="110" y="80"/>
                </a:cubicBezTo>
                <a:cubicBezTo>
                  <a:pt x="110" y="83"/>
                  <a:pt x="112" y="85"/>
                  <a:pt x="114" y="85"/>
                </a:cubicBezTo>
                <a:cubicBezTo>
                  <a:pt x="140" y="85"/>
                  <a:pt x="140" y="85"/>
                  <a:pt x="140" y="85"/>
                </a:cubicBezTo>
                <a:cubicBezTo>
                  <a:pt x="142" y="85"/>
                  <a:pt x="144" y="83"/>
                  <a:pt x="144" y="80"/>
                </a:cubicBezTo>
                <a:cubicBezTo>
                  <a:pt x="144" y="78"/>
                  <a:pt x="142" y="76"/>
                  <a:pt x="140" y="76"/>
                </a:cubicBezTo>
                <a:close/>
              </a:path>
            </a:pathLst>
          </a:custGeom>
          <a:solidFill>
            <a:srgbClr val="D86C5B"/>
          </a:solidFill>
          <a:ln>
            <a:noFill/>
          </a:ln>
        </p:spPr>
        <p:txBody>
          <a:bodyPr vert="horz" wrap="square" lIns="91440" tIns="45720" rIns="91440" bIns="45720" numCol="1" anchor="t" anchorCtr="0" compatLnSpc="1"/>
          <a:lstStyle/>
          <a:p>
            <a:endParaRPr lang="en-US" sz="2400"/>
          </a:p>
        </p:txBody>
      </p:sp>
      <p:grpSp>
        <p:nvGrpSpPr>
          <p:cNvPr id="108" name="组合 107"/>
          <p:cNvGrpSpPr/>
          <p:nvPr/>
        </p:nvGrpSpPr>
        <p:grpSpPr>
          <a:xfrm>
            <a:off x="892834" y="4567014"/>
            <a:ext cx="3789699" cy="2380519"/>
            <a:chOff x="176931" y="1467570"/>
            <a:chExt cx="2604515" cy="1800161"/>
          </a:xfrm>
        </p:grpSpPr>
        <p:sp>
          <p:nvSpPr>
            <p:cNvPr id="109" name="TextBox 22"/>
            <p:cNvSpPr txBox="1"/>
            <p:nvPr/>
          </p:nvSpPr>
          <p:spPr>
            <a:xfrm>
              <a:off x="176931" y="1737440"/>
              <a:ext cx="2604515" cy="1530291"/>
            </a:xfrm>
            <a:prstGeom prst="rect">
              <a:avLst/>
            </a:prstGeom>
            <a:noFill/>
          </p:spPr>
          <p:txBody>
            <a:bodyPr wrap="square" rtlCol="0">
              <a:spAutoFit/>
            </a:bodyPr>
            <a:lstStyle/>
            <a:p>
              <a:pPr algn="r">
                <a:lnSpc>
                  <a:spcPct val="150000"/>
                </a:lnSpc>
              </a:pPr>
              <a:r>
                <a:rPr lang="zh-CN" altLang="en-US" sz="1600" dirty="0">
                  <a:solidFill>
                    <a:schemeClr val="tx1">
                      <a:lumMod val="65000"/>
                      <a:lumOff val="35000"/>
                    </a:schemeClr>
                  </a:solidFill>
                  <a:latin typeface="Calibri Light" panose="020F0302020204030204" pitchFamily="34" charset="0"/>
                  <a:ea typeface="Roboto Light" panose="02000000000000000000" pitchFamily="2" charset="0"/>
                </a:rPr>
                <a:t>建立“目标引导绩效”、“绩效引导行为”的绩效考核机制，达成个人和组织双赢的绩效管理目标。</a:t>
              </a:r>
              <a:endParaRPr lang="en-US" sz="1600" dirty="0">
                <a:solidFill>
                  <a:schemeClr val="tx1">
                    <a:lumMod val="65000"/>
                    <a:lumOff val="35000"/>
                  </a:schemeClr>
                </a:solidFill>
                <a:latin typeface="Calibri Light" panose="020F0302020204030204" pitchFamily="34" charset="0"/>
                <a:ea typeface="Roboto Light" panose="02000000000000000000" pitchFamily="2" charset="0"/>
              </a:endParaRPr>
            </a:p>
          </p:txBody>
        </p:sp>
        <p:sp>
          <p:nvSpPr>
            <p:cNvPr id="110" name="Rectangle 23"/>
            <p:cNvSpPr/>
            <p:nvPr/>
          </p:nvSpPr>
          <p:spPr>
            <a:xfrm>
              <a:off x="1211785" y="1467570"/>
              <a:ext cx="1569660" cy="369332"/>
            </a:xfrm>
            <a:prstGeom prst="rect">
              <a:avLst/>
            </a:prstGeom>
          </p:spPr>
          <p:txBody>
            <a:bodyPr wrap="none">
              <a:spAutoFit/>
            </a:bodyPr>
            <a:lstStyle/>
            <a:p>
              <a:pPr algn="r"/>
              <a:r>
                <a:rPr lang="zh-CN" altLang="en-US" b="1" dirty="0">
                  <a:latin typeface="+mj-lt"/>
                </a:rPr>
                <a:t>绩效体系设计</a:t>
              </a:r>
              <a:endParaRPr lang="en-US" b="1" dirty="0">
                <a:latin typeface="+mj-lt"/>
              </a:endParaRPr>
            </a:p>
          </p:txBody>
        </p:sp>
      </p:grpSp>
      <p:grpSp>
        <p:nvGrpSpPr>
          <p:cNvPr id="111" name="组合 110"/>
          <p:cNvGrpSpPr/>
          <p:nvPr/>
        </p:nvGrpSpPr>
        <p:grpSpPr>
          <a:xfrm>
            <a:off x="892834" y="2830612"/>
            <a:ext cx="3789699" cy="1892117"/>
            <a:chOff x="176931" y="1467570"/>
            <a:chExt cx="2604515" cy="1430829"/>
          </a:xfrm>
        </p:grpSpPr>
        <p:sp>
          <p:nvSpPr>
            <p:cNvPr id="112" name="TextBox 22"/>
            <p:cNvSpPr txBox="1"/>
            <p:nvPr/>
          </p:nvSpPr>
          <p:spPr>
            <a:xfrm>
              <a:off x="176931" y="1737440"/>
              <a:ext cx="2604515" cy="1160959"/>
            </a:xfrm>
            <a:prstGeom prst="rect">
              <a:avLst/>
            </a:prstGeom>
            <a:noFill/>
          </p:spPr>
          <p:txBody>
            <a:bodyPr wrap="square" rtlCol="0">
              <a:spAutoFit/>
            </a:bodyPr>
            <a:lstStyle/>
            <a:p>
              <a:pPr algn="r">
                <a:lnSpc>
                  <a:spcPct val="150000"/>
                </a:lnSpc>
              </a:pPr>
              <a:r>
                <a:rPr lang="zh-CN" altLang="en-US" sz="1600" dirty="0">
                  <a:solidFill>
                    <a:schemeClr val="tx1">
                      <a:lumMod val="65000"/>
                      <a:lumOff val="35000"/>
                    </a:schemeClr>
                  </a:solidFill>
                  <a:latin typeface="Calibri Light" panose="020F0302020204030204" pitchFamily="34" charset="0"/>
                  <a:ea typeface="Roboto Light" panose="02000000000000000000" pitchFamily="2" charset="0"/>
                </a:rPr>
                <a:t>开展岗位价值评估，依据员工的个人能力和岗位价值确定其薪酬给付标准。</a:t>
              </a:r>
              <a:endParaRPr lang="en-US" sz="1600" dirty="0">
                <a:solidFill>
                  <a:schemeClr val="tx1">
                    <a:lumMod val="65000"/>
                    <a:lumOff val="35000"/>
                  </a:schemeClr>
                </a:solidFill>
                <a:latin typeface="Calibri Light" panose="020F0302020204030204" pitchFamily="34" charset="0"/>
                <a:ea typeface="Roboto Light" panose="02000000000000000000" pitchFamily="2" charset="0"/>
              </a:endParaRPr>
            </a:p>
          </p:txBody>
        </p:sp>
        <p:sp>
          <p:nvSpPr>
            <p:cNvPr id="113" name="Rectangle 23"/>
            <p:cNvSpPr/>
            <p:nvPr/>
          </p:nvSpPr>
          <p:spPr>
            <a:xfrm>
              <a:off x="1211785" y="1467570"/>
              <a:ext cx="1569660" cy="369332"/>
            </a:xfrm>
            <a:prstGeom prst="rect">
              <a:avLst/>
            </a:prstGeom>
          </p:spPr>
          <p:txBody>
            <a:bodyPr wrap="none">
              <a:spAutoFit/>
            </a:bodyPr>
            <a:lstStyle/>
            <a:p>
              <a:pPr algn="r"/>
              <a:r>
                <a:rPr lang="zh-CN" altLang="en-US" b="1" dirty="0">
                  <a:latin typeface="+mj-lt"/>
                </a:rPr>
                <a:t>薪酬体系设计</a:t>
              </a:r>
              <a:endParaRPr lang="en-US" b="1" dirty="0">
                <a:latin typeface="+mj-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2000"/>
                                        <p:tgtEl>
                                          <p:spTgt spid="98"/>
                                        </p:tgtEl>
                                      </p:cBhvr>
                                    </p:animEffect>
                                    <p:anim calcmode="lin" valueType="num">
                                      <p:cBhvr>
                                        <p:cTn id="8" dur="2000" fill="hold"/>
                                        <p:tgtEl>
                                          <p:spTgt spid="98"/>
                                        </p:tgtEl>
                                        <p:attrNameLst>
                                          <p:attrName>ppt_w</p:attrName>
                                        </p:attrNameLst>
                                      </p:cBhvr>
                                      <p:tavLst>
                                        <p:tav tm="0" fmla="#ppt_w*sin(2.5*pi*$)">
                                          <p:val>
                                            <p:fltVal val="0"/>
                                          </p:val>
                                        </p:tav>
                                        <p:tav tm="100000">
                                          <p:val>
                                            <p:fltVal val="1"/>
                                          </p:val>
                                        </p:tav>
                                      </p:tavLst>
                                    </p:anim>
                                    <p:anim calcmode="lin" valueType="num">
                                      <p:cBhvr>
                                        <p:cTn id="9" dur="2000" fill="hold"/>
                                        <p:tgtEl>
                                          <p:spTgt spid="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487461" y="2246319"/>
            <a:ext cx="9443137" cy="4734477"/>
          </a:xfrm>
          <a:prstGeom prst="rect">
            <a:avLst/>
          </a:prstGeom>
        </p:spPr>
      </p:pic>
      <p:grpSp>
        <p:nvGrpSpPr>
          <p:cNvPr id="8" name="组合 7"/>
          <p:cNvGrpSpPr/>
          <p:nvPr/>
        </p:nvGrpSpPr>
        <p:grpSpPr>
          <a:xfrm>
            <a:off x="302043" y="321591"/>
            <a:ext cx="11387809" cy="461665"/>
            <a:chOff x="254909" y="321591"/>
            <a:chExt cx="11387809" cy="461665"/>
          </a:xfrm>
        </p:grpSpPr>
        <p:pic>
          <p:nvPicPr>
            <p:cNvPr id="9" name="图片 8" descr="未标题-b-01"/>
            <p:cNvPicPr>
              <a:picLocks noChangeAspect="1"/>
            </p:cNvPicPr>
            <p:nvPr/>
          </p:nvPicPr>
          <p:blipFill>
            <a:blip r:embed="rId2"/>
            <a:stretch>
              <a:fillRect/>
            </a:stretch>
          </p:blipFill>
          <p:spPr>
            <a:xfrm>
              <a:off x="10168883" y="321591"/>
              <a:ext cx="1473835" cy="447675"/>
            </a:xfrm>
            <a:prstGeom prst="rect">
              <a:avLst/>
            </a:prstGeom>
          </p:spPr>
        </p:pic>
        <p:grpSp>
          <p:nvGrpSpPr>
            <p:cNvPr id="11" name="组合 10"/>
            <p:cNvGrpSpPr/>
            <p:nvPr/>
          </p:nvGrpSpPr>
          <p:grpSpPr>
            <a:xfrm>
              <a:off x="254909" y="321591"/>
              <a:ext cx="5692653" cy="461665"/>
              <a:chOff x="128920" y="172028"/>
              <a:chExt cx="5692653" cy="461665"/>
            </a:xfrm>
          </p:grpSpPr>
          <p:sp>
            <p:nvSpPr>
              <p:cNvPr id="16" name="燕尾形 5"/>
              <p:cNvSpPr/>
              <p:nvPr/>
            </p:nvSpPr>
            <p:spPr>
              <a:xfrm>
                <a:off x="128920"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7" name="燕尾形 6"/>
              <p:cNvSpPr/>
              <p:nvPr/>
            </p:nvSpPr>
            <p:spPr>
              <a:xfrm>
                <a:off x="413505" y="172028"/>
                <a:ext cx="448056" cy="448056"/>
              </a:xfrm>
              <a:prstGeom prst="chevron">
                <a:avLst/>
              </a:prstGeom>
              <a:solidFill>
                <a:srgbClr val="B63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矩形 17"/>
              <p:cNvSpPr/>
              <p:nvPr/>
            </p:nvSpPr>
            <p:spPr>
              <a:xfrm>
                <a:off x="861561" y="172028"/>
                <a:ext cx="4960012" cy="461665"/>
              </a:xfrm>
              <a:prstGeom prst="rect">
                <a:avLst/>
              </a:prstGeom>
            </p:spPr>
            <p:txBody>
              <a:bodyPr wrap="none">
                <a:spAutoFit/>
              </a:bodyPr>
              <a:lstStyle/>
              <a:p>
                <a:r>
                  <a:rPr lang="en-US" altLang="zh-CN" sz="2400" b="1" dirty="0">
                    <a:latin typeface="微软雅黑" panose="020B0503020204020204" pitchFamily="34" charset="-122"/>
                    <a:ea typeface="微软雅黑" panose="020B0503020204020204" pitchFamily="34" charset="-122"/>
                  </a:rPr>
                  <a:t>02 </a:t>
                </a:r>
                <a:r>
                  <a:rPr lang="zh-CN" altLang="en-US" sz="2400" b="1" dirty="0">
                    <a:latin typeface="微软雅黑" panose="020B0503020204020204" pitchFamily="34" charset="-122"/>
                    <a:ea typeface="微软雅黑" panose="020B0503020204020204" pitchFamily="34" charset="-122"/>
                  </a:rPr>
                  <a:t>初步解决思路 </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薪酬体系设计</a:t>
                </a:r>
                <a:endParaRPr lang="zh-CN" altLang="en-US" sz="2400" b="1" dirty="0">
                  <a:latin typeface="微软雅黑" panose="020B0503020204020204" pitchFamily="34" charset="-122"/>
                  <a:ea typeface="微软雅黑" panose="020B0503020204020204" pitchFamily="34" charset="-122"/>
                </a:endParaRPr>
              </a:p>
            </p:txBody>
          </p:sp>
        </p:grpSp>
      </p:grpSp>
      <p:sp>
        <p:nvSpPr>
          <p:cNvPr id="12" name="矩形 11"/>
          <p:cNvSpPr/>
          <p:nvPr/>
        </p:nvSpPr>
        <p:spPr>
          <a:xfrm>
            <a:off x="0" y="1331285"/>
            <a:ext cx="12192000" cy="941294"/>
          </a:xfrm>
          <a:prstGeom prst="rect">
            <a:avLst/>
          </a:prstGeom>
          <a:solidFill>
            <a:srgbClr val="B21E23"/>
          </a:solidFill>
          <a:ln w="12700" cap="flat" cmpd="sng" algn="ctr">
            <a:solidFill>
              <a:srgbClr val="B21E23">
                <a:shade val="50000"/>
              </a:srgbClr>
            </a:solidFill>
            <a:prstDash val="solid"/>
            <a:miter lim="800000"/>
          </a:ln>
          <a:effectLst/>
        </p:spPr>
        <p:txBody>
          <a:bodyPr rtlCol="0" anchor="ctr"/>
          <a:lstStyle/>
          <a:p>
            <a:pPr lvl="0">
              <a:buClr>
                <a:srgbClr val="1F497D"/>
              </a:buClr>
              <a:defRPr/>
            </a:pPr>
            <a:r>
              <a:rPr lang="zh-CN" altLang="en-US" sz="2400" b="1"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咨询方法：</a:t>
            </a: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根据国发</a:t>
            </a:r>
            <a:r>
              <a:rPr kumimoji="0" lang="en-US"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16</a:t>
            </a: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号文相关内容规定，以及内外部调研分析，确定</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符合“</a:t>
            </a:r>
            <a:r>
              <a:rPr lang="en-US" altLang="zh-CN"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XX</a:t>
            </a:r>
            <a:r>
              <a:rPr lang="zh-CN" altLang="en-US" kern="10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公司” 管理</a:t>
            </a:r>
            <a:r>
              <a:rPr kumimoji="0" lang="zh-CN" altLang="en-US"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发展要求的薪酬体系。</a:t>
            </a:r>
            <a:endParaRPr kumimoji="0" lang="zh-CN" altLang="zh-CN" sz="1800" b="0" i="0" u="none" strike="noStrike" kern="1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标注: 上箭头 12"/>
          <p:cNvSpPr/>
          <p:nvPr/>
        </p:nvSpPr>
        <p:spPr>
          <a:xfrm>
            <a:off x="8621005" y="6102246"/>
            <a:ext cx="1610436" cy="671063"/>
          </a:xfrm>
          <a:prstGeom prst="upArrowCallou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薪酬管理制度</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标注: 上箭头 13"/>
          <p:cNvSpPr/>
          <p:nvPr/>
        </p:nvSpPr>
        <p:spPr>
          <a:xfrm>
            <a:off x="6456947" y="6102247"/>
            <a:ext cx="1610436" cy="671063"/>
          </a:xfrm>
          <a:prstGeom prst="upArrowCallout">
            <a:avLst/>
          </a:prstGeom>
          <a:solidFill>
            <a:srgbClr val="B21E23"/>
          </a:solidFill>
          <a:ln w="12700" cap="flat" cmpd="sng" algn="ctr">
            <a:solidFill>
              <a:srgbClr val="B21E23">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薪级薪档表</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5193</Words>
  <Application>WPS 演示</Application>
  <PresentationFormat>宽屏</PresentationFormat>
  <Paragraphs>714</Paragraphs>
  <Slides>22</Slides>
  <Notes>4</Notes>
  <HiddenSlides>0</HiddenSlides>
  <MMClips>0</MMClips>
  <ScaleCrop>false</ScaleCrop>
  <HeadingPairs>
    <vt:vector size="6" baseType="variant">
      <vt:variant>
        <vt:lpstr>已用的字体</vt:lpstr>
      </vt:variant>
      <vt:variant>
        <vt:i4>30</vt:i4>
      </vt:variant>
      <vt:variant>
        <vt:lpstr>主题</vt:lpstr>
      </vt:variant>
      <vt:variant>
        <vt:i4>1</vt:i4>
      </vt:variant>
      <vt:variant>
        <vt:lpstr>幻灯片标题</vt:lpstr>
      </vt:variant>
      <vt:variant>
        <vt:i4>22</vt:i4>
      </vt:variant>
    </vt:vector>
  </HeadingPairs>
  <TitlesOfParts>
    <vt:vector size="53" baseType="lpstr">
      <vt:lpstr>Arial</vt:lpstr>
      <vt:lpstr>宋体</vt:lpstr>
      <vt:lpstr>Wingdings</vt:lpstr>
      <vt:lpstr>微软雅黑</vt:lpstr>
      <vt:lpstr>Montserrat Light</vt:lpstr>
      <vt:lpstr>方正兰亭黑简体</vt:lpstr>
      <vt:lpstr>Agency FB</vt:lpstr>
      <vt:lpstr>黑体</vt:lpstr>
      <vt:lpstr>Times New Roman</vt:lpstr>
      <vt:lpstr>SCSSIJ+MicrosoftYaHei</vt:lpstr>
      <vt:lpstr>Segoe Print</vt:lpstr>
      <vt:lpstr>Raleway</vt:lpstr>
      <vt:lpstr>Calibri Light</vt:lpstr>
      <vt:lpstr>Roboto Light</vt:lpstr>
      <vt:lpstr>Roboto</vt:lpstr>
      <vt:lpstr>GNGASE+Wingdings-Regular</vt:lpstr>
      <vt:lpstr>Times New Roman</vt:lpstr>
      <vt:lpstr>KBFDIA+MicrosoftYaHei-Bold</vt:lpstr>
      <vt:lpstr>QRFQJW+MicrosoftYaHei</vt:lpstr>
      <vt:lpstr>Arial Unicode MS</vt:lpstr>
      <vt:lpstr>等线 Light</vt:lpstr>
      <vt:lpstr>等线</vt:lpstr>
      <vt:lpstr>GMPBIM+MicrosoftYaHei</vt:lpstr>
      <vt:lpstr>FHSBGI+MicrosoftYaHei-Bold</vt:lpstr>
      <vt:lpstr>Calibri</vt:lpstr>
      <vt:lpstr>Impact</vt:lpstr>
      <vt:lpstr>QWROCN+MicrosoftYaHei</vt:lpstr>
      <vt:lpstr>UNWLAQ+MicrosoftYaHei-Bold</vt:lpstr>
      <vt:lpstr>DVOIDM+MicrosoftYaHei</vt:lpstr>
      <vt:lpstr>仿宋</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郭文君</dc:creator>
  <cp:lastModifiedBy>DELL</cp:lastModifiedBy>
  <cp:revision>274</cp:revision>
  <cp:lastPrinted>2018-07-03T07:42:00Z</cp:lastPrinted>
  <dcterms:created xsi:type="dcterms:W3CDTF">2018-03-20T10:13:00Z</dcterms:created>
  <dcterms:modified xsi:type="dcterms:W3CDTF">2021-06-17T03:42:50Z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706F4FE2B9544EB181A72231D36408DF</vt:lpwstr>
  </property>
  <property fmtid="{D5CDD505-2E9C-101B-9397-08002B2CF9AE}" pid="3" name="KSOProductBuildVer">
    <vt:lpwstr>2052-11.1.0.10577</vt:lpwstr>
  </property>
</Properties>
</file>